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33"/>
  </p:notesMasterIdLst>
  <p:sldIdLst>
    <p:sldId id="256" r:id="rId2"/>
    <p:sldId id="259" r:id="rId3"/>
    <p:sldId id="257" r:id="rId4"/>
    <p:sldId id="260" r:id="rId5"/>
    <p:sldId id="273" r:id="rId6"/>
    <p:sldId id="262" r:id="rId7"/>
    <p:sldId id="272" r:id="rId8"/>
    <p:sldId id="264" r:id="rId9"/>
    <p:sldId id="265" r:id="rId10"/>
    <p:sldId id="277" r:id="rId11"/>
    <p:sldId id="266" r:id="rId12"/>
    <p:sldId id="275" r:id="rId13"/>
    <p:sldId id="267" r:id="rId14"/>
    <p:sldId id="268" r:id="rId15"/>
    <p:sldId id="269" r:id="rId16"/>
    <p:sldId id="271" r:id="rId17"/>
    <p:sldId id="278" r:id="rId18"/>
    <p:sldId id="296" r:id="rId19"/>
    <p:sldId id="279" r:id="rId20"/>
    <p:sldId id="291" r:id="rId21"/>
    <p:sldId id="293" r:id="rId22"/>
    <p:sldId id="282" r:id="rId23"/>
    <p:sldId id="283" r:id="rId24"/>
    <p:sldId id="292" r:id="rId25"/>
    <p:sldId id="285" r:id="rId26"/>
    <p:sldId id="286" r:id="rId27"/>
    <p:sldId id="288" r:id="rId28"/>
    <p:sldId id="294" r:id="rId29"/>
    <p:sldId id="295" r:id="rId30"/>
    <p:sldId id="297" r:id="rId31"/>
    <p:sldId id="298" r:id="rId32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1ECAF4-7893-693C-E5E4-D04CEBB68642}" name="Juliana Ruaro Zachow" initials="c" userId="S::coordenacaoecc2@ieclb.org.br::1409d8b2-fb51-483b-9576-3f963c7d40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52E32"/>
    <a:srgbClr val="000099"/>
    <a:srgbClr val="A50021"/>
    <a:srgbClr val="336600"/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 varScale="1">
        <p:scale>
          <a:sx n="48" d="100"/>
          <a:sy n="48" d="100"/>
        </p:scale>
        <p:origin x="53" y="53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Forma&#231;&#227;o\Presbit&#233;rio\Manual%20presb&#237;teros\Hist&#243;rico\enviados%20diagrama&#231;&#227;o\Tabela%20D&#237;zimo%20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Forma&#231;&#227;o\Presbit&#233;rio\Manual%20presb&#237;teros\Hist&#243;rico\enviados%20diagrama&#231;&#227;o\Tabela%20D&#237;zimo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1FB-402A-ADFA-A1F5A012DD9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Plan1!$A$3:$A$4</c:f>
              <c:strCache>
                <c:ptCount val="2"/>
                <c:pt idx="0">
                  <c:v>Paróquia/Comunidade</c:v>
                </c:pt>
                <c:pt idx="1">
                  <c:v>Sínodo</c:v>
                </c:pt>
              </c:strCache>
            </c:strRef>
          </c:cat>
          <c:val>
            <c:numRef>
              <c:f>Plan1!$B$3:$B$4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B-402A-ADFA-A1F5A012D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920218993408951"/>
          <c:y val="5.4214094145570366E-2"/>
          <c:w val="0.32082651110617538"/>
          <c:h val="0.1899927682709252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gradFill flip="none" rotWithShape="1"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</a:ln>
            </c:spPr>
            <c:extLst>
              <c:ext xmlns:c16="http://schemas.microsoft.com/office/drawing/2014/chart" uri="{C3380CC4-5D6E-409C-BE32-E72D297353CC}">
                <c16:uniqueId val="{00000001-DBD1-477C-A9BD-4673DB4771E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gradFill flip="none" rotWithShape="1"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</a:ln>
            </c:spPr>
            <c:extLst>
              <c:ext xmlns:c16="http://schemas.microsoft.com/office/drawing/2014/chart" uri="{C3380CC4-5D6E-409C-BE32-E72D297353CC}">
                <c16:uniqueId val="{00000003-DBD1-477C-A9BD-4673DB4771EA}"/>
              </c:ext>
            </c:extLst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strike="noStrike" baseline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Plan1!$A$3:$A$5</c:f>
              <c:strCache>
                <c:ptCount val="3"/>
                <c:pt idx="0">
                  <c:v>Administração Central IECLB</c:v>
                </c:pt>
                <c:pt idx="1">
                  <c:v>Sínodo</c:v>
                </c:pt>
                <c:pt idx="2">
                  <c:v>Fundo de Solidariedade dos Sínodos</c:v>
                </c:pt>
              </c:strCache>
            </c:strRef>
          </c:cat>
          <c:val>
            <c:numRef>
              <c:f>Plan1!$B$3:$B$5</c:f>
              <c:numCache>
                <c:formatCode>0.0%</c:formatCode>
                <c:ptCount val="3"/>
                <c:pt idx="0">
                  <c:v>0.54</c:v>
                </c:pt>
                <c:pt idx="1">
                  <c:v>0.41400000000000031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1-477C-A9BD-4673DB477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pt-BR"/>
          </a:p>
        </c:txPr>
      </c:legendEntry>
      <c:layout>
        <c:manualLayout>
          <c:xMode val="edge"/>
          <c:yMode val="edge"/>
          <c:x val="0.59537380418250629"/>
          <c:y val="1.4270266266711108E-2"/>
          <c:w val="0.39629900329444573"/>
          <c:h val="0.34890141836092287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6E1B96-5A83-4CB6-8C65-07B2F6F5BB79}" type="datetimeFigureOut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A2E7BB-02D7-4AE5-BE5D-6E84B36B9B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0354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778FF-FA06-4160-BE9E-990519DD4573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8329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Imagem: http://www.luteranos.com.br/articles/10295/1/A-oferta-de-Caim-e-Abel/1.html</a:t>
            </a: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9FAAAA-FE87-4D2C-9C83-B5FBC3FCDC68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7275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7A1B7F-57D9-464B-B8F7-4939A999E44F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1904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B6F203-787A-4549-AD07-CB3225ED7A88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2488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D9C9D4-EEB9-48AF-A5A6-5AEF7AD05E40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6843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ECF604-F790-48AC-B361-F996E06D6206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4352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4ED80F-93C0-41B9-B038-F91F8F57D036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922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E5A71-1516-4AED-8E48-51DD9D5ABB2B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4306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1EA6DF-7923-4753-BC3F-6E6F5DE7FDCF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3451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01BCD0-0AFC-490C-9250-BD92AA1B7CF9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8445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EA02AF-0850-46CC-8B75-8479C12AD85B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940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2FC86-B4C2-41CC-9D70-01F9366DE8DC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2640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7ADB3B-DFDB-4D95-AE69-67D4792C14B8}" type="slidenum">
              <a:rPr lang="pt-BR" altLang="pt-BR" smtClean="0"/>
              <a:pPr>
                <a:spcBef>
                  <a:spcPct val="0"/>
                </a:spcBef>
              </a:pPr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3412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68748C-F5AD-47AD-8AD8-BD0C79D142D4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6828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EE40E-53FB-454B-B39E-421BCEBC81B9}" type="slidenum">
              <a:rPr lang="pt-BR" altLang="pt-BR" smtClean="0"/>
              <a:pPr>
                <a:spcBef>
                  <a:spcPct val="0"/>
                </a:spcBef>
              </a:pPr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1468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D70AD8-3D12-4F23-8083-E4730594D5DE}" type="slidenum">
              <a:rPr lang="pt-BR" altLang="pt-BR" smtClean="0"/>
              <a:pPr>
                <a:spcBef>
                  <a:spcPct val="0"/>
                </a:spcBef>
              </a:pPr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614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409E48-7191-4878-A24C-A888F3D99F2B}" type="slidenum">
              <a:rPr lang="pt-BR" altLang="pt-BR" smtClean="0"/>
              <a:pPr>
                <a:spcBef>
                  <a:spcPct val="0"/>
                </a:spcBef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9062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D22CC6-4EAF-436C-8753-E32016B72F70}" type="slidenum">
              <a:rPr lang="pt-BR" altLang="pt-BR" smtClean="0"/>
              <a:pPr>
                <a:spcBef>
                  <a:spcPct val="0"/>
                </a:spcBef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699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A1E613-FF84-43DE-BCDD-4A2D1AB07B44}" type="slidenum">
              <a:rPr lang="pt-BR" altLang="pt-BR" smtClean="0"/>
              <a:pPr>
                <a:spcBef>
                  <a:spcPct val="0"/>
                </a:spcBef>
              </a:pPr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6425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0F2DCC-2A07-4FBC-ADBD-E504A5ACF749}" type="slidenum">
              <a:rPr lang="pt-BR" altLang="pt-BR" smtClean="0"/>
              <a:pPr>
                <a:spcBef>
                  <a:spcPct val="0"/>
                </a:spcBef>
              </a:pPr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8964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F7289A-7516-4B62-BE58-69E820303FF8}" type="slidenum">
              <a:rPr lang="pt-BR" altLang="pt-BR" smtClean="0"/>
              <a:pPr>
                <a:spcBef>
                  <a:spcPct val="0"/>
                </a:spcBef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249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627613-9FE9-45BA-A169-688CF7ADC349}" type="slidenum">
              <a:rPr lang="pt-BR" altLang="pt-BR" smtClean="0"/>
              <a:pPr>
                <a:spcBef>
                  <a:spcPct val="0"/>
                </a:spcBef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487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549FCD-B537-4860-8661-08CAD6597C87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9866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4D0B73-FD9C-44A0-B9AD-646BC5E2A1B0}" type="slidenum">
              <a:rPr lang="pt-BR" altLang="pt-BR" smtClean="0"/>
              <a:pPr>
                <a:spcBef>
                  <a:spcPct val="0"/>
                </a:spcBef>
              </a:pPr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185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2E7BB-02D7-4AE5-BE5D-6E84B36B9BAC}" type="slidenum">
              <a:rPr lang="pt-BR" altLang="pt-BR" smtClean="0"/>
              <a:pPr>
                <a:defRPr/>
              </a:pPr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772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6610DA-F821-4807-9F63-BF3E9BB1E58B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572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AE8ED9-ACF6-47BA-8CBC-D1A0695B7AF1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409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ABAB1-2223-4238-A5DD-C9D1893220C2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0593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Imagem: Emilio Voigt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73927-5EC8-4604-ABDA-BA54D56EA69E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304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Imagem: IECLB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E12692-3D83-4422-9A12-580759C7C7E6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388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EE4656-6095-417A-A522-51E9DC3F4150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84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CD3E5-5755-41F7-85EB-DBDEBEFA1E1A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D7E38-E075-4D7A-917C-FBBF3AFD751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471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5772B-D328-4EAA-B281-19827115D533}" type="datetime1">
              <a:rPr lang="pt-BR" smtClean="0"/>
              <a:pPr>
                <a:defRPr/>
              </a:pPr>
              <a:t>29/05/2024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1A67F-E1DA-409D-BB67-A154E084E43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013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B9C6F-3B1B-402A-8B61-A659FCA5798B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D11C7-6D80-4E12-B260-6D0C5B400EC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82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7899F-D954-4581-8BD6-DC266BD14B12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923A3-28C3-4325-9E49-8156B57C189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73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CE7B8-AA98-4227-86A4-F7FFF74B9EFC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1F80F-A81B-49FC-BCC3-C6DC13DA10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661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ED0B3-D42B-4CBA-AAF4-EBD373886BB2}" type="datetime1">
              <a:rPr lang="pt-BR" smtClean="0"/>
              <a:pPr>
                <a:defRPr/>
              </a:pPr>
              <a:t>29/05/2024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DEE61-0951-496F-9F24-37DCDAAF147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989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0FE67-C3F6-4D88-86E4-0ED3C5B494A2}" type="datetime1">
              <a:rPr lang="pt-BR" smtClean="0"/>
              <a:pPr>
                <a:defRPr/>
              </a:pPr>
              <a:t>29/05/2024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BE527-2AC0-426A-9DA0-B02D66854AC2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866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44B94-851C-4E28-993B-D11A58C8A17C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AF670-5F17-4214-8CFE-3D88B1C76EF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703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1D40A-8618-415B-A3B0-4694FD9580E3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E4941-DB94-4C57-B3DC-D8372D601BB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847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49824-1C2B-4FE1-BA39-B32D6C7A2019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69424-DF08-4691-A470-D1F56A64BC6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604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783AD-1782-4804-8CEC-E50775778F79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ED26D-4DAE-42EC-BFC1-0B9DEDD20D8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973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DBB68-959B-424C-B5F2-121524A3CA43}" type="datetime1">
              <a:rPr lang="pt-BR" smtClean="0"/>
              <a:pPr>
                <a:defRPr/>
              </a:pPr>
              <a:t>29/05/2024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C502E6-99F9-4E1E-B08F-8BCBFC2E990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317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7"/>
            <a:ext cx="12191809" cy="6858507"/>
          </a:xfrm>
          <a:prstGeom prst="rect">
            <a:avLst/>
          </a:prstGeom>
        </p:spPr>
      </p:pic>
      <p:sp>
        <p:nvSpPr>
          <p:cNvPr id="11266" name="Título 1"/>
          <p:cNvSpPr>
            <a:spLocks noGrp="1"/>
          </p:cNvSpPr>
          <p:nvPr>
            <p:ph type="ctrTitle"/>
          </p:nvPr>
        </p:nvSpPr>
        <p:spPr>
          <a:xfrm>
            <a:off x="-1" y="261866"/>
            <a:ext cx="6672065" cy="990600"/>
          </a:xfrm>
        </p:spPr>
        <p:txBody>
          <a:bodyPr/>
          <a:lstStyle/>
          <a:p>
            <a:pPr algn="ctr" eaLnBrk="1" hangingPunct="1"/>
            <a:r>
              <a:rPr lang="pt-BR" altLang="pt-BR" sz="5400" b="1" dirty="0">
                <a:solidFill>
                  <a:schemeClr val="bg1"/>
                </a:solidFill>
                <a:latin typeface="+mn-lt"/>
              </a:rPr>
              <a:t>Contribuição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36031" y="1988840"/>
            <a:ext cx="5041900" cy="2346209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C52E32"/>
                </a:solidFill>
                <a:latin typeface="Calibri" pitchFamily="34" charset="0"/>
              </a:rPr>
              <a:t>Fé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C52E32"/>
                </a:solidFill>
                <a:latin typeface="Calibri" pitchFamily="34" charset="0"/>
              </a:rPr>
              <a:t>Gratidão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C52E32"/>
                </a:solidFill>
                <a:latin typeface="Calibri" pitchFamily="34" charset="0"/>
              </a:rPr>
              <a:t>Compromisso</a:t>
            </a:r>
          </a:p>
        </p:txBody>
      </p:sp>
      <p:sp>
        <p:nvSpPr>
          <p:cNvPr id="11268" name="Subtítulo 2"/>
          <p:cNvSpPr txBox="1">
            <a:spLocks/>
          </p:cNvSpPr>
          <p:nvPr/>
        </p:nvSpPr>
        <p:spPr bwMode="auto">
          <a:xfrm>
            <a:off x="6692408" y="5799138"/>
            <a:ext cx="491331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948A54"/>
              </a:buClr>
              <a:buSzPct val="80000"/>
              <a:buFontTx/>
              <a:buNone/>
            </a:pPr>
            <a:r>
              <a:rPr lang="pt-BR" altLang="pt-BR" sz="3200" b="1" dirty="0">
                <a:cs typeface="Calibri" panose="020F0502020204030204" pitchFamily="34" charset="0"/>
              </a:rPr>
              <a:t>Guia para o presbitério</a:t>
            </a:r>
          </a:p>
          <a:p>
            <a:pPr algn="r" eaLnBrk="1" hangingPunct="1">
              <a:spcBef>
                <a:spcPct val="0"/>
              </a:spcBef>
              <a:buClr>
                <a:srgbClr val="948A54"/>
              </a:buClr>
              <a:buSzPct val="80000"/>
              <a:buFontTx/>
              <a:buNone/>
            </a:pPr>
            <a:r>
              <a:rPr lang="pt-BR" altLang="pt-BR" sz="2400" b="1" dirty="0">
                <a:solidFill>
                  <a:srgbClr val="FF0000"/>
                </a:solidFill>
                <a:cs typeface="Calibri" panose="020F0502020204030204" pitchFamily="34" charset="0"/>
              </a:rPr>
              <a:t>Unidade 7</a:t>
            </a:r>
          </a:p>
        </p:txBody>
      </p:sp>
      <p:pic>
        <p:nvPicPr>
          <p:cNvPr id="11269" name="Picture 7" descr="D:\sínodo\Logos oficiais\logo_IEC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072889"/>
            <a:ext cx="18542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" b="1409"/>
          <a:stretch/>
        </p:blipFill>
        <p:spPr>
          <a:xfrm>
            <a:off x="-9286" y="0"/>
            <a:ext cx="12201286" cy="6858000"/>
          </a:xfrm>
          <a:prstGeom prst="rect">
            <a:avLst/>
          </a:prstGeom>
        </p:spPr>
      </p:pic>
      <p:sp>
        <p:nvSpPr>
          <p:cNvPr id="2969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07368" y="1530350"/>
            <a:ext cx="4536876" cy="532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3200" dirty="0"/>
              <a:t>“Portanto, se você estiver trazendo a sua oferta ao altar e lá se lembrar que o seu irmão tem alguma coisa contra você, deixe diante do altar a sua oferta e vá primeiro reconciliar-se com o seu irmão; e então volte e faça a sua oferta”.</a:t>
            </a:r>
          </a:p>
          <a:p>
            <a:pPr marL="0" indent="0">
              <a:buNone/>
            </a:pPr>
            <a:r>
              <a:rPr lang="pt-BR" altLang="pt-BR" sz="2400" dirty="0"/>
              <a:t>(Mateus 5.23-24)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271437"/>
            <a:ext cx="919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Oferta e comunhão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2776"/>
            <a:ext cx="12192001" cy="544522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816080" y="1411619"/>
            <a:ext cx="4799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pt-BR" altLang="pt-BR" sz="32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• </a:t>
            </a:r>
            <a:r>
              <a:rPr lang="pt-BR" altLang="pt-BR" sz="3200" b="1" dirty="0">
                <a:latin typeface="+mn-lt"/>
                <a:cs typeface="Calibri" panose="020F0502020204030204" pitchFamily="34" charset="0"/>
              </a:rPr>
              <a:t>Doação pessoal e integral </a:t>
            </a:r>
          </a:p>
          <a:p>
            <a:pPr algn="r" eaLnBrk="1" hangingPunct="1"/>
            <a:r>
              <a:rPr lang="pt-BR" altLang="pt-BR" sz="2400" dirty="0">
                <a:latin typeface="+mn-lt"/>
                <a:cs typeface="Calibri" panose="020F0502020204030204" pitchFamily="34" charset="0"/>
              </a:rPr>
              <a:t>(Marcos 12.41-44)</a:t>
            </a:r>
          </a:p>
          <a:p>
            <a:pPr algn="r" eaLnBrk="1" hangingPunct="1"/>
            <a:endParaRPr lang="pt-BR" altLang="pt-BR" sz="2400" dirty="0">
              <a:latin typeface="+mn-lt"/>
              <a:cs typeface="Calibri" panose="020F0502020204030204" pitchFamily="34" charset="0"/>
            </a:endParaRPr>
          </a:p>
          <a:p>
            <a:pPr algn="r" eaLnBrk="1" hangingPunct="1"/>
            <a:r>
              <a:rPr lang="pt-BR" altLang="pt-BR" sz="32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• </a:t>
            </a:r>
            <a:r>
              <a:rPr lang="pt-BR" altLang="pt-BR" sz="3200" b="1" dirty="0">
                <a:latin typeface="+mn-lt"/>
                <a:cs typeface="Calibri" panose="020F0502020204030204" pitchFamily="34" charset="0"/>
              </a:rPr>
              <a:t>Contribuição que </a:t>
            </a:r>
            <a:br>
              <a:rPr lang="pt-BR" altLang="pt-BR" sz="3200" b="1" dirty="0">
                <a:latin typeface="+mn-lt"/>
                <a:cs typeface="Calibri" panose="020F0502020204030204" pitchFamily="34" charset="0"/>
              </a:rPr>
            </a:br>
            <a:r>
              <a:rPr lang="pt-BR" altLang="pt-BR" sz="3200" b="1" dirty="0">
                <a:latin typeface="+mn-lt"/>
                <a:cs typeface="Calibri" panose="020F0502020204030204" pitchFamily="34" charset="0"/>
              </a:rPr>
              <a:t>brota do coração </a:t>
            </a:r>
          </a:p>
          <a:p>
            <a:pPr algn="r" eaLnBrk="1" hangingPunct="1"/>
            <a:r>
              <a:rPr lang="pt-BR" altLang="pt-BR" sz="2400" dirty="0">
                <a:latin typeface="+mn-lt"/>
                <a:cs typeface="Calibri" panose="020F0502020204030204" pitchFamily="34" charset="0"/>
              </a:rPr>
              <a:t>(2 Coríntios 9.7)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271437"/>
            <a:ext cx="919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Exemplos do Novo Testamento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76672"/>
            <a:ext cx="11505863" cy="554461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895"/>
          </a:xfrm>
          <a:prstGeom prst="rect">
            <a:avLst/>
          </a:prstGeom>
        </p:spPr>
      </p:pic>
      <p:sp>
        <p:nvSpPr>
          <p:cNvPr id="2048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99456" y="1700808"/>
            <a:ext cx="8229600" cy="4383633"/>
          </a:xfrm>
        </p:spPr>
        <p:txBody>
          <a:bodyPr/>
          <a:lstStyle/>
          <a:p>
            <a:pPr eaLnBrk="1" hangingPunct="1"/>
            <a:r>
              <a:rPr lang="pt-BR" altLang="pt-BR" sz="3600" dirty="0"/>
              <a:t>Oferta de gratidão </a:t>
            </a:r>
          </a:p>
          <a:p>
            <a:pPr eaLnBrk="1" hangingPunct="1"/>
            <a:r>
              <a:rPr lang="pt-BR" altLang="pt-BR" sz="3600" dirty="0"/>
              <a:t>Oferta espontânea</a:t>
            </a:r>
          </a:p>
          <a:p>
            <a:pPr eaLnBrk="1" hangingPunct="1"/>
            <a:r>
              <a:rPr lang="pt-BR" altLang="pt-BR" sz="3600" dirty="0"/>
              <a:t>Oferta generosa</a:t>
            </a:r>
          </a:p>
          <a:p>
            <a:pPr eaLnBrk="1" hangingPunct="1"/>
            <a:r>
              <a:rPr lang="pt-BR" altLang="pt-BR" sz="3600" dirty="0"/>
              <a:t>Oferta dada com alegria</a:t>
            </a:r>
          </a:p>
          <a:p>
            <a:pPr eaLnBrk="1" hangingPunct="1"/>
            <a:r>
              <a:rPr lang="pt-BR" altLang="pt-BR" sz="3600" dirty="0"/>
              <a:t>Oferta regular</a:t>
            </a:r>
          </a:p>
          <a:p>
            <a:pPr eaLnBrk="1" hangingPunct="1"/>
            <a:r>
              <a:rPr lang="pt-BR" altLang="pt-BR" sz="3600" dirty="0"/>
              <a:t>Oferta recebida com transparência </a:t>
            </a:r>
            <a:br>
              <a:rPr lang="pt-BR" altLang="pt-BR" sz="3600" dirty="0"/>
            </a:br>
            <a:r>
              <a:rPr lang="pt-BR" altLang="pt-BR" sz="3600" dirty="0"/>
              <a:t>e honestidade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271437"/>
            <a:ext cx="919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Orientações bíblicas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D:\sínodo\Logos oficiais\logo_sig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124744"/>
            <a:ext cx="3532756" cy="526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/>
          <a:stretch/>
        </p:blipFill>
        <p:spPr>
          <a:xfrm>
            <a:off x="0" y="4848316"/>
            <a:ext cx="7973615" cy="11105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>
            <a:off x="0" y="3304202"/>
            <a:ext cx="8496944" cy="11105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/>
          <a:stretch/>
        </p:blipFill>
        <p:spPr>
          <a:xfrm>
            <a:off x="0" y="1772543"/>
            <a:ext cx="6480720" cy="111056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271437"/>
            <a:ext cx="919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Fé, gratidão, compromisso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67408" y="1863489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Evangelho é acolhido por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67408" y="4961628"/>
            <a:ext cx="3617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gratidão resulta em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67408" y="3410137"/>
            <a:ext cx="5527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justificação concedida produz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564141" y="1849374"/>
            <a:ext cx="71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+mn-lt"/>
                <a:cs typeface="Calibri Light" panose="020F0302020204030204" pitchFamily="34" charset="0"/>
              </a:rPr>
              <a:t>fé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312230" y="3363970"/>
            <a:ext cx="197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+mn-lt"/>
                <a:cs typeface="Calibri Light" panose="020F0302020204030204" pitchFamily="34" charset="0"/>
              </a:rPr>
              <a:t>gratidão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671639" y="4869295"/>
            <a:ext cx="30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+mn-lt"/>
                <a:cs typeface="Calibri Light" panose="020F0302020204030204" pitchFamily="34" charset="0"/>
              </a:rPr>
              <a:t>compromisso</a:t>
            </a: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8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37304" cy="6833137"/>
          </a:xfrm>
          <a:prstGeom prst="rect">
            <a:avLst/>
          </a:prstGeom>
        </p:spPr>
      </p:pic>
      <p:sp>
        <p:nvSpPr>
          <p:cNvPr id="2253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951984" y="1556792"/>
            <a:ext cx="5544616" cy="4316354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pt-BR" altLang="pt-BR" sz="3500" dirty="0"/>
              <a:t>Contribuímos por gratidão </a:t>
            </a:r>
            <a:br>
              <a:rPr lang="pt-BR" altLang="pt-BR" sz="3500" dirty="0"/>
            </a:br>
            <a:r>
              <a:rPr lang="pt-BR" altLang="pt-BR" sz="3500" dirty="0"/>
              <a:t>e não estamos em posição </a:t>
            </a:r>
            <a:br>
              <a:rPr lang="pt-BR" altLang="pt-BR" sz="3500" dirty="0"/>
            </a:br>
            <a:r>
              <a:rPr lang="pt-BR" altLang="pt-BR" sz="3500" dirty="0"/>
              <a:t>de negociar com Deus. </a:t>
            </a:r>
            <a:br>
              <a:rPr lang="pt-BR" altLang="pt-BR" sz="3500" dirty="0"/>
            </a:br>
            <a:r>
              <a:rPr lang="pt-BR" altLang="pt-BR" sz="3500" dirty="0"/>
              <a:t>Por outro lado, não podemos ignorar que diversas palavras da Escritura trazem a promessa de que o Senhor </a:t>
            </a:r>
            <a:br>
              <a:rPr lang="pt-BR" altLang="pt-BR" sz="3500" dirty="0"/>
            </a:br>
            <a:r>
              <a:rPr lang="pt-BR" altLang="pt-BR" sz="3500" dirty="0"/>
              <a:t>irá </a:t>
            </a:r>
            <a:r>
              <a:rPr lang="pt-BR" altLang="pt-BR" sz="3500" b="1" i="1" dirty="0">
                <a:solidFill>
                  <a:srgbClr val="FF0000"/>
                </a:solidFill>
              </a:rPr>
              <a:t>abençoar</a:t>
            </a:r>
            <a:r>
              <a:rPr lang="pt-BR" altLang="pt-BR" sz="3500" dirty="0"/>
              <a:t> ofertas </a:t>
            </a:r>
            <a:br>
              <a:rPr lang="pt-BR" altLang="pt-BR" sz="3500" dirty="0"/>
            </a:br>
            <a:r>
              <a:rPr lang="pt-BR" altLang="pt-BR" sz="3500" dirty="0"/>
              <a:t>e pessoas ofertantes.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271437"/>
            <a:ext cx="919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Promessa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3459" cy="6858000"/>
          </a:xfrm>
          <a:prstGeom prst="rect">
            <a:avLst/>
          </a:prstGeom>
        </p:spPr>
      </p:pic>
      <p:sp>
        <p:nvSpPr>
          <p:cNvPr id="4198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83432" y="764704"/>
            <a:ext cx="8281987" cy="172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pt-BR" sz="4000" b="1" dirty="0">
                <a:solidFill>
                  <a:srgbClr val="FF0000"/>
                </a:solidFill>
              </a:rPr>
              <a:t>Lideranças são exemplos de fé </a:t>
            </a:r>
            <a:br>
              <a:rPr lang="pt-BR" altLang="pt-BR" sz="4000" b="1" dirty="0">
                <a:solidFill>
                  <a:srgbClr val="FF0000"/>
                </a:solidFill>
              </a:rPr>
            </a:br>
            <a:r>
              <a:rPr lang="pt-BR" altLang="pt-BR" sz="4000" b="1" dirty="0">
                <a:solidFill>
                  <a:srgbClr val="FF0000"/>
                </a:solidFill>
              </a:rPr>
              <a:t>e modelos de contribuição.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79"/>
          </a:xfrm>
          <a:prstGeom prst="rect">
            <a:avLst/>
          </a:prstGeom>
        </p:spPr>
      </p:pic>
      <p:sp>
        <p:nvSpPr>
          <p:cNvPr id="44034" name="Título 1"/>
          <p:cNvSpPr>
            <a:spLocks noGrp="1"/>
          </p:cNvSpPr>
          <p:nvPr>
            <p:ph type="ctrTitle"/>
          </p:nvPr>
        </p:nvSpPr>
        <p:spPr>
          <a:xfrm>
            <a:off x="6023991" y="1484784"/>
            <a:ext cx="6138995" cy="990600"/>
          </a:xfrm>
        </p:spPr>
        <p:txBody>
          <a:bodyPr/>
          <a:lstStyle/>
          <a:p>
            <a:pPr eaLnBrk="1" hangingPunct="1"/>
            <a:r>
              <a:rPr lang="pt-BR" altLang="pt-BR" sz="5400" b="1" dirty="0">
                <a:solidFill>
                  <a:schemeClr val="bg1"/>
                </a:solidFill>
                <a:latin typeface="+mn-lt"/>
              </a:rPr>
              <a:t>Orçamento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72538" y="3400957"/>
            <a:ext cx="50419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400" b="1" dirty="0">
                <a:latin typeface="Calibri" pitchFamily="34" charset="0"/>
              </a:rPr>
              <a:t>Prestação de contas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9" cy="6858000"/>
          </a:xfrm>
          <a:prstGeom prst="rect">
            <a:avLst/>
          </a:prstGeom>
        </p:spPr>
      </p:pic>
      <p:sp>
        <p:nvSpPr>
          <p:cNvPr id="46082" name="Título 1"/>
          <p:cNvSpPr>
            <a:spLocks noGrp="1"/>
          </p:cNvSpPr>
          <p:nvPr>
            <p:ph type="title" idx="4294967295"/>
          </p:nvPr>
        </p:nvSpPr>
        <p:spPr>
          <a:xfrm>
            <a:off x="909" y="260648"/>
            <a:ext cx="12192549" cy="1224136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bg1"/>
                </a:solidFill>
                <a:latin typeface="+mn-lt"/>
              </a:rPr>
              <a:t>Cuidar bem dos bens da Igreja </a:t>
            </a:r>
            <a:br>
              <a:rPr lang="pt-BR" alt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altLang="pt-BR" sz="4000" b="1" dirty="0">
                <a:solidFill>
                  <a:schemeClr val="bg1"/>
                </a:solidFill>
                <a:latin typeface="+mn-lt"/>
              </a:rPr>
              <a:t>faz parte do testemunho de fé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59" cy="6858000"/>
          </a:xfrm>
          <a:prstGeom prst="rect">
            <a:avLst/>
          </a:prstGeom>
        </p:spPr>
      </p:pic>
      <p:sp>
        <p:nvSpPr>
          <p:cNvPr id="48130" name="Título 1"/>
          <p:cNvSpPr>
            <a:spLocks noGrp="1"/>
          </p:cNvSpPr>
          <p:nvPr>
            <p:ph type="title" idx="4294967295"/>
          </p:nvPr>
        </p:nvSpPr>
        <p:spPr>
          <a:xfrm>
            <a:off x="1981929" y="47667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 que a comunidade dos primeiros tempos investia os recursos?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59646" y="2276872"/>
            <a:ext cx="2889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Manutenção da</a:t>
            </a:r>
          </a:p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comunidade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36684" y="2276872"/>
            <a:ext cx="2889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Ajuda aos</a:t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pobres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59645" y="5092353"/>
            <a:ext cx="2889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Trabalho</a:t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missionário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36685" y="5092353"/>
            <a:ext cx="2889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Auxílio à </a:t>
            </a:r>
          </a:p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Igreja toda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75920" y="3933056"/>
            <a:ext cx="1678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Recursos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908" cy="68580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2192364" cy="5400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95400" y="476672"/>
            <a:ext cx="97930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latin typeface="Calibri" pitchFamily="34" charset="0"/>
              </a:rPr>
              <a:t>O Presbitério eleito pela Assembleia Geral da Comunidade </a:t>
            </a:r>
            <a:r>
              <a:rPr lang="pt-BR" sz="2800" i="1" dirty="0">
                <a:latin typeface="Calibri" pitchFamily="34" charset="0"/>
              </a:rPr>
              <a:t>“tem a responsabilidade de dirigir a Comunidade, responde pela execução das resoluções da mesma e assegura a continuidade do trabalho eclesiástico em todos os seus setores” </a:t>
            </a:r>
            <a:br>
              <a:rPr lang="pt-BR" sz="2800" i="1" dirty="0">
                <a:latin typeface="Calibri" pitchFamily="34" charset="0"/>
              </a:rPr>
            </a:br>
            <a:r>
              <a:rPr lang="pt-BR" sz="2400" dirty="0">
                <a:latin typeface="Calibri" pitchFamily="34" charset="0"/>
              </a:rPr>
              <a:t>(Reg. Interno da IECLB, Artigo 7)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31504" y="3284984"/>
            <a:ext cx="97930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ts val="0"/>
              </a:spcBef>
              <a:spcAft>
                <a:spcPct val="15000"/>
              </a:spcAft>
            </a:pPr>
            <a:r>
              <a:rPr lang="pt-BR" sz="2800" dirty="0">
                <a:latin typeface="Calibri" pitchFamily="34" charset="0"/>
              </a:rPr>
              <a:t>Nesta sua responsabilidade de dirigir a comunidade cabe ao presbitério a tarefa de animar as pessoas membros inclusive a </a:t>
            </a:r>
            <a:r>
              <a:rPr lang="pt-BR" sz="2800" i="1" dirty="0">
                <a:latin typeface="Calibri" pitchFamily="34" charset="0"/>
              </a:rPr>
              <a:t>“contribuir financeiramente para a manutenção da Comunidade e dos demais órgãos e instâncias do Sínodo e da IECLB”</a:t>
            </a:r>
            <a:r>
              <a:rPr lang="pt-BR" sz="2800" b="1" dirty="0">
                <a:latin typeface="Calibri" pitchFamily="34" charset="0"/>
              </a:rPr>
              <a:t> </a:t>
            </a:r>
            <a:br>
              <a:rPr lang="pt-BR" sz="2800" b="1" dirty="0">
                <a:latin typeface="Calibri" pitchFamily="34" charset="0"/>
              </a:rPr>
            </a:br>
            <a:r>
              <a:rPr lang="pt-BR" sz="2400" dirty="0">
                <a:latin typeface="Calibri" pitchFamily="34" charset="0"/>
              </a:rPr>
              <a:t>(Reg. Interno, Artigo 16-VI)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51" y="5862999"/>
            <a:ext cx="12192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Responsabilidades do Presbitério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20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" y="0"/>
            <a:ext cx="12190177" cy="6858000"/>
          </a:xfrm>
          <a:prstGeom prst="rect">
            <a:avLst/>
          </a:prstGeom>
        </p:spPr>
      </p:pic>
      <p:sp>
        <p:nvSpPr>
          <p:cNvPr id="5222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99456" y="260648"/>
            <a:ext cx="4824536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alt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bom uso do dinheiro é testemunho de fé e de obediência a Deus.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21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6"/>
            <a:ext cx="12192000" cy="6854304"/>
          </a:xfrm>
          <a:prstGeom prst="rect">
            <a:avLst/>
          </a:prstGeom>
        </p:spPr>
      </p:pic>
      <p:sp>
        <p:nvSpPr>
          <p:cNvPr id="5427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439816" y="4077072"/>
            <a:ext cx="7200800" cy="2592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dirty="0">
                <a:solidFill>
                  <a:schemeClr val="bg1"/>
                </a:solidFill>
              </a:rPr>
              <a:t> </a:t>
            </a:r>
            <a:r>
              <a:rPr lang="pt-BR" altLang="pt-BR" sz="3800" b="1" dirty="0">
                <a:solidFill>
                  <a:schemeClr val="bg1"/>
                </a:solidFill>
              </a:rPr>
              <a:t>ORÇAMENTO</a:t>
            </a:r>
          </a:p>
          <a:p>
            <a:pPr marL="0" indent="0" algn="ctr">
              <a:buNone/>
            </a:pPr>
            <a:r>
              <a:rPr lang="pt-BR" altLang="pt-BR" sz="3800" b="1" dirty="0">
                <a:solidFill>
                  <a:schemeClr val="bg1"/>
                </a:solidFill>
              </a:rPr>
              <a:t>Orçamento é o plano financeiro estratégico de uma administração para determinado exercício.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1496600" cy="6859232"/>
          </a:xfrm>
          <a:prstGeom prst="rect">
            <a:avLst/>
          </a:prstGeom>
        </p:spPr>
      </p:pic>
      <p:sp>
        <p:nvSpPr>
          <p:cNvPr id="5632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680176" y="1124744"/>
            <a:ext cx="3816424" cy="45363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altLang="pt-BR" sz="3600" b="1" dirty="0">
                <a:solidFill>
                  <a:srgbClr val="C00000"/>
                </a:solidFill>
              </a:rPr>
              <a:t>Elaboração, discussão e aprovação de orçamento não é assunto para uma pessoa só, seja tesoureiro e tesoureira, presidente ou ministro e ministra.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23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9" cy="6858000"/>
          </a:xfrm>
          <a:prstGeom prst="rect">
            <a:avLst/>
          </a:prstGeom>
        </p:spPr>
      </p:pic>
      <p:sp>
        <p:nvSpPr>
          <p:cNvPr id="58370" name="Título 1"/>
          <p:cNvSpPr>
            <a:spLocks noGrp="1"/>
          </p:cNvSpPr>
          <p:nvPr>
            <p:ph type="title" idx="4294967295"/>
          </p:nvPr>
        </p:nvSpPr>
        <p:spPr>
          <a:xfrm>
            <a:off x="7248128" y="332656"/>
            <a:ext cx="4391521" cy="1638300"/>
          </a:xfrm>
        </p:spPr>
        <p:txBody>
          <a:bodyPr>
            <a:noAutofit/>
          </a:bodyPr>
          <a:lstStyle/>
          <a:p>
            <a:pPr algn="r"/>
            <a:r>
              <a:rPr lang="pt-BR" altLang="pt-BR" sz="4800" b="1" dirty="0">
                <a:solidFill>
                  <a:srgbClr val="C00000"/>
                </a:solidFill>
                <a:latin typeface="+mn-lt"/>
              </a:rPr>
              <a:t>O que observar no orçamento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47728" y="1628800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• A realidade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• Relatórios, subsídios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• PAMI como </a:t>
            </a:r>
            <a:b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  orientação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• Grupo e   </a:t>
            </a:r>
            <a:b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  departamentos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• Ser específico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• Tendências da economia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  e obrigações legais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• Cuidado com a missão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24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565404"/>
            <a:ext cx="8424672" cy="5727192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25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-5267"/>
            <a:ext cx="11352584" cy="6881351"/>
          </a:xfrm>
          <a:prstGeom prst="rect">
            <a:avLst/>
          </a:prstGeom>
        </p:spPr>
      </p:pic>
      <p:sp>
        <p:nvSpPr>
          <p:cNvPr id="3584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207568" y="1556792"/>
            <a:ext cx="10081120" cy="4456112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600"/>
              </a:spcBef>
              <a:buNone/>
            </a:pPr>
            <a:r>
              <a:rPr lang="pt-BR" altLang="pt-BR" sz="3200" dirty="0"/>
              <a:t>Publicação dos relatórios</a:t>
            </a:r>
          </a:p>
          <a:p>
            <a:pPr marL="0" indent="0">
              <a:lnSpc>
                <a:spcPts val="4500"/>
              </a:lnSpc>
              <a:spcBef>
                <a:spcPts val="600"/>
              </a:spcBef>
              <a:buNone/>
            </a:pPr>
            <a:r>
              <a:rPr lang="pt-BR" altLang="pt-BR" sz="3200" dirty="0"/>
              <a:t>     Relatórios de acompanhamento mensal</a:t>
            </a:r>
          </a:p>
          <a:p>
            <a:pPr marL="0" indent="0">
              <a:lnSpc>
                <a:spcPts val="4500"/>
              </a:lnSpc>
              <a:spcBef>
                <a:spcPts val="600"/>
              </a:spcBef>
              <a:buNone/>
            </a:pPr>
            <a:r>
              <a:rPr lang="pt-BR" altLang="pt-BR" sz="3200" dirty="0"/>
              <a:t>Acompanhamento pelo conselho fiscal</a:t>
            </a:r>
          </a:p>
          <a:p>
            <a:pPr marL="0" indent="0">
              <a:lnSpc>
                <a:spcPts val="4500"/>
              </a:lnSpc>
              <a:spcBef>
                <a:spcPts val="600"/>
              </a:spcBef>
              <a:buNone/>
            </a:pPr>
            <a:r>
              <a:rPr lang="pt-BR" altLang="pt-BR" sz="3200" dirty="0"/>
              <a:t>     Documentos devidamente arquivados</a:t>
            </a:r>
          </a:p>
          <a:p>
            <a:pPr marL="0" indent="0">
              <a:lnSpc>
                <a:spcPts val="4500"/>
              </a:lnSpc>
              <a:spcBef>
                <a:spcPts val="600"/>
              </a:spcBef>
              <a:buNone/>
            </a:pPr>
            <a:r>
              <a:rPr lang="pt-BR" altLang="pt-BR" sz="3200" dirty="0"/>
              <a:t>Prestação de contas estruturada e compreensível</a:t>
            </a:r>
          </a:p>
          <a:p>
            <a:pPr marL="0" indent="0">
              <a:lnSpc>
                <a:spcPts val="4500"/>
              </a:lnSpc>
              <a:spcBef>
                <a:spcPts val="600"/>
              </a:spcBef>
              <a:buNone/>
            </a:pPr>
            <a:r>
              <a:rPr lang="pt-BR" altLang="pt-BR" sz="3200" dirty="0"/>
              <a:t>     Registro de toda a movimentação</a:t>
            </a:r>
          </a:p>
          <a:p>
            <a:pPr marL="0" indent="0">
              <a:lnSpc>
                <a:spcPts val="4500"/>
              </a:lnSpc>
              <a:spcBef>
                <a:spcPts val="600"/>
              </a:spcBef>
              <a:buNone/>
            </a:pPr>
            <a:r>
              <a:rPr lang="pt-BR" altLang="pt-BR" sz="3200" dirty="0"/>
              <a:t>Divulgação de relatórios do sínodo </a:t>
            </a:r>
            <a:br>
              <a:rPr lang="pt-BR" altLang="pt-BR" sz="3200" dirty="0"/>
            </a:br>
            <a:r>
              <a:rPr lang="pt-BR" altLang="pt-BR" sz="3200" dirty="0"/>
              <a:t>e da administração central da IECLB</a:t>
            </a:r>
          </a:p>
          <a:p>
            <a:pPr>
              <a:lnSpc>
                <a:spcPts val="4500"/>
              </a:lnSpc>
            </a:pPr>
            <a:endParaRPr lang="pt-BR" alt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-19224" y="26064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TRANSPARÊNCIA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26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055122"/>
            <a:ext cx="7776864" cy="6365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415339"/>
            <a:ext cx="7776864" cy="6397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325147"/>
            <a:ext cx="7776864" cy="63650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692368"/>
            <a:ext cx="7776864" cy="6397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49" y="4589504"/>
            <a:ext cx="7776864" cy="63650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948077"/>
            <a:ext cx="7776864" cy="63978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30" y="5227650"/>
            <a:ext cx="7776864" cy="639784"/>
          </a:xfrm>
          <a:prstGeom prst="rect">
            <a:avLst/>
          </a:prstGeom>
        </p:spPr>
      </p:pic>
      <p:sp>
        <p:nvSpPr>
          <p:cNvPr id="3686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47528" y="1412776"/>
            <a:ext cx="8496944" cy="4968552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pt-BR" altLang="pt-BR" sz="3600" dirty="0"/>
              <a:t>Conformidade com a missão da Igreja</a:t>
            </a:r>
          </a:p>
          <a:p>
            <a:pPr algn="ctr">
              <a:lnSpc>
                <a:spcPts val="4000"/>
              </a:lnSpc>
            </a:pPr>
            <a:r>
              <a:rPr lang="pt-BR" altLang="pt-BR" sz="3600" dirty="0"/>
              <a:t>Seguir o estipulado no orçamento </a:t>
            </a:r>
          </a:p>
          <a:p>
            <a:pPr algn="ctr">
              <a:lnSpc>
                <a:spcPts val="4000"/>
              </a:lnSpc>
            </a:pPr>
            <a:r>
              <a:rPr lang="pt-BR" altLang="pt-BR" sz="3600" dirty="0"/>
              <a:t>Documentos idôneos </a:t>
            </a:r>
          </a:p>
          <a:p>
            <a:pPr algn="ctr">
              <a:lnSpc>
                <a:spcPts val="4000"/>
              </a:lnSpc>
            </a:pPr>
            <a:r>
              <a:rPr lang="pt-BR" altLang="pt-BR" sz="3600" dirty="0"/>
              <a:t>Repasses nos prazos  </a:t>
            </a:r>
          </a:p>
          <a:p>
            <a:pPr algn="ctr">
              <a:lnSpc>
                <a:spcPts val="4000"/>
              </a:lnSpc>
            </a:pPr>
            <a:r>
              <a:rPr lang="pt-BR" altLang="pt-BR" sz="3600" dirty="0"/>
              <a:t>Conhecer o destino dos recursos</a:t>
            </a:r>
          </a:p>
          <a:p>
            <a:pPr algn="ctr">
              <a:lnSpc>
                <a:spcPts val="4000"/>
              </a:lnSpc>
            </a:pPr>
            <a:r>
              <a:rPr lang="pt-BR" altLang="pt-BR" sz="3600" dirty="0"/>
              <a:t>Pensar como Igreja/corpo</a:t>
            </a:r>
          </a:p>
          <a:p>
            <a:pPr algn="ctr">
              <a:lnSpc>
                <a:spcPts val="4000"/>
              </a:lnSpc>
            </a:pPr>
            <a:r>
              <a:rPr lang="pt-BR" altLang="pt-BR" sz="3600" dirty="0"/>
              <a:t>A </a:t>
            </a:r>
            <a:r>
              <a:rPr lang="pt-BR" altLang="pt-BR" sz="3600" i="1" dirty="0"/>
              <a:t>missão</a:t>
            </a:r>
            <a:r>
              <a:rPr lang="pt-BR" altLang="pt-BR" sz="3600" dirty="0"/>
              <a:t> em destaque </a:t>
            </a:r>
          </a:p>
          <a:p>
            <a:pPr algn="ctr">
              <a:lnSpc>
                <a:spcPts val="4000"/>
              </a:lnSpc>
            </a:pPr>
            <a:endParaRPr lang="pt-BR" alt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064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PRINCÍPIOS</a:t>
            </a: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27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9" cy="6858000"/>
          </a:xfrm>
          <a:prstGeom prst="rect">
            <a:avLst/>
          </a:prstGeom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75405332"/>
              </p:ext>
            </p:extLst>
          </p:nvPr>
        </p:nvGraphicFramePr>
        <p:xfrm>
          <a:off x="1703512" y="836713"/>
          <a:ext cx="8507288" cy="531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28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9" cy="6858000"/>
          </a:xfrm>
          <a:prstGeom prst="rect">
            <a:avLst/>
          </a:prstGeom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417510"/>
              </p:ext>
            </p:extLst>
          </p:nvPr>
        </p:nvGraphicFramePr>
        <p:xfrm>
          <a:off x="1631504" y="980728"/>
          <a:ext cx="9036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29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"/>
            <a:ext cx="12192000" cy="6857179"/>
          </a:xfrm>
          <a:prstGeom prst="rect">
            <a:avLst/>
          </a:prstGeom>
        </p:spPr>
      </p:pic>
      <p:sp>
        <p:nvSpPr>
          <p:cNvPr id="1536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51384" y="3356992"/>
            <a:ext cx="5400600" cy="230425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3800" dirty="0">
                <a:solidFill>
                  <a:schemeClr val="bg1"/>
                </a:solidFill>
              </a:rPr>
              <a:t>Assim como outros assuntos da nossa vida, também este depende dos </a:t>
            </a:r>
            <a:r>
              <a:rPr lang="pt-BR" altLang="pt-BR" sz="3800" b="1" dirty="0">
                <a:solidFill>
                  <a:srgbClr val="FFC000"/>
                </a:solidFill>
              </a:rPr>
              <a:t>princípios</a:t>
            </a:r>
            <a:r>
              <a:rPr lang="pt-BR" altLang="pt-BR" sz="3800" dirty="0">
                <a:solidFill>
                  <a:schemeClr val="bg1"/>
                </a:solidFill>
              </a:rPr>
              <a:t> que temos.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1384" y="548680"/>
            <a:ext cx="90730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Calibri" pitchFamily="34" charset="0"/>
              </a:rPr>
              <a:t>Problema ou experiência gratificante </a:t>
            </a:r>
          </a:p>
          <a:p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59" cy="6858000"/>
          </a:xfrm>
          <a:prstGeom prst="rect">
            <a:avLst/>
          </a:prstGeom>
        </p:spPr>
      </p:pic>
      <p:pic>
        <p:nvPicPr>
          <p:cNvPr id="70660" name="Picture 2" descr="E:\XPUsers\antonio\Meus documentos\Minhas imagens\Ofertório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6340" y="1494148"/>
            <a:ext cx="6200775" cy="4794250"/>
          </a:xfrm>
          <a:noFill/>
        </p:spPr>
      </p:pic>
      <p:sp>
        <p:nvSpPr>
          <p:cNvPr id="2" name="CaixaDeTexto 1"/>
          <p:cNvSpPr txBox="1"/>
          <p:nvPr/>
        </p:nvSpPr>
        <p:spPr>
          <a:xfrm>
            <a:off x="-1459" y="393131"/>
            <a:ext cx="1219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CANTO FINAL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95"/>
            <a:ext cx="12192001" cy="652913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0244"/>
            <a:ext cx="2927756" cy="292775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040216" y="6084443"/>
            <a:ext cx="400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Imagem do slide 2: www.gratispgn.com Demais imagens: www.freepik.com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7709" y="156516"/>
            <a:ext cx="8089556" cy="3113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schemeClr val="bg1"/>
                </a:solidFill>
              </a:rPr>
              <a:t>Esta e outras propostas metodológicas (PDF e PPT) são parte complementar e gratuita do Guia para o Presbitério da IECLB (Série Educação Cristã Contínua, Editora Sinodal, 2010). Elas podem ser acessadas no Portal Luterano por meio do </a:t>
            </a:r>
            <a:r>
              <a:rPr lang="pt-BR" sz="3300" b="1" i="1" dirty="0">
                <a:solidFill>
                  <a:schemeClr val="bg1"/>
                </a:solidFill>
              </a:rPr>
              <a:t>link </a:t>
            </a:r>
            <a:r>
              <a:rPr lang="pt-BR" sz="3300" b="1" dirty="0">
                <a:solidFill>
                  <a:schemeClr val="bg1"/>
                </a:solidFill>
              </a:rPr>
              <a:t>ou </a:t>
            </a:r>
            <a:r>
              <a:rPr lang="pt-BR" sz="3300" b="1" i="1" dirty="0">
                <a:solidFill>
                  <a:schemeClr val="bg1"/>
                </a:solidFill>
              </a:rPr>
              <a:t>QR </a:t>
            </a:r>
            <a:r>
              <a:rPr lang="pt-BR" sz="3300" b="1" i="1" dirty="0" err="1">
                <a:solidFill>
                  <a:schemeClr val="bg1"/>
                </a:solidFill>
              </a:rPr>
              <a:t>Code</a:t>
            </a:r>
            <a:r>
              <a:rPr lang="pt-BR" sz="3300" b="1" i="1" dirty="0">
                <a:solidFill>
                  <a:schemeClr val="bg1"/>
                </a:solidFill>
              </a:rPr>
              <a:t> </a:t>
            </a:r>
            <a:r>
              <a:rPr lang="pt-BR" sz="3300" b="1" dirty="0">
                <a:solidFill>
                  <a:schemeClr val="bg1"/>
                </a:solidFill>
              </a:rPr>
              <a:t>abaixo: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7709" y="3484605"/>
            <a:ext cx="80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http://www.luterano.org.br/guia-para-o-presbiterio/</a:t>
            </a:r>
          </a:p>
        </p:txBody>
      </p:sp>
    </p:spTree>
    <p:extLst>
      <p:ext uri="{BB962C8B-B14F-4D97-AF65-F5344CB8AC3E}">
        <p14:creationId xmlns:p14="http://schemas.microsoft.com/office/powerpoint/2010/main" val="227366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584" cy="6858000"/>
          </a:xfrm>
          <a:prstGeom prst="rect">
            <a:avLst/>
          </a:prstGeom>
        </p:spPr>
      </p:pic>
      <p:sp>
        <p:nvSpPr>
          <p:cNvPr id="17412" name="CaixaDeTexto 4"/>
          <p:cNvSpPr txBox="1">
            <a:spLocks noChangeArrowheads="1"/>
          </p:cNvSpPr>
          <p:nvPr/>
        </p:nvSpPr>
        <p:spPr bwMode="auto">
          <a:xfrm>
            <a:off x="3863752" y="2061336"/>
            <a:ext cx="34559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00" b="1" dirty="0">
                <a:solidFill>
                  <a:srgbClr val="000099"/>
                </a:solidFill>
              </a:rPr>
              <a:t>Generosidade</a:t>
            </a:r>
          </a:p>
        </p:txBody>
      </p:sp>
      <p:sp>
        <p:nvSpPr>
          <p:cNvPr id="17413" name="CaixaDeTexto 5"/>
          <p:cNvSpPr txBox="1">
            <a:spLocks noChangeArrowheads="1"/>
          </p:cNvSpPr>
          <p:nvPr/>
        </p:nvSpPr>
        <p:spPr bwMode="auto">
          <a:xfrm>
            <a:off x="3429769" y="2716072"/>
            <a:ext cx="33863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00" b="1" dirty="0">
                <a:solidFill>
                  <a:srgbClr val="FF0000"/>
                </a:solidFill>
              </a:rPr>
              <a:t>Solidariedade</a:t>
            </a:r>
          </a:p>
        </p:txBody>
      </p:sp>
      <p:sp>
        <p:nvSpPr>
          <p:cNvPr id="17414" name="CaixaDeTexto 12"/>
          <p:cNvSpPr txBox="1">
            <a:spLocks noChangeArrowheads="1"/>
          </p:cNvSpPr>
          <p:nvPr/>
        </p:nvSpPr>
        <p:spPr bwMode="auto">
          <a:xfrm>
            <a:off x="3447446" y="3389511"/>
            <a:ext cx="316706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00" b="1" dirty="0">
                <a:solidFill>
                  <a:srgbClr val="009900"/>
                </a:solidFill>
              </a:rPr>
              <a:t>Compromisso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51384" y="264417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BOA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HERANÇA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836712"/>
            <a:ext cx="9591691" cy="5841456"/>
          </a:xfrm>
          <a:prstGeom prst="rect">
            <a:avLst/>
          </a:prstGeom>
        </p:spPr>
      </p:pic>
      <p:sp>
        <p:nvSpPr>
          <p:cNvPr id="1433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639616" y="1527576"/>
            <a:ext cx="8229600" cy="464450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2800"/>
              </a:spcBef>
              <a:buNone/>
              <a:defRPr/>
            </a:pPr>
            <a:r>
              <a:rPr lang="pt-BR" sz="4000" b="1" dirty="0">
                <a:solidFill>
                  <a:schemeClr val="bg1"/>
                </a:solidFill>
              </a:rPr>
              <a:t>ajuda externa</a:t>
            </a:r>
          </a:p>
          <a:p>
            <a:pPr marL="0" indent="0" eaLnBrk="1" hangingPunct="1">
              <a:lnSpc>
                <a:spcPct val="100000"/>
              </a:lnSpc>
              <a:spcBef>
                <a:spcPts val="2800"/>
              </a:spcBef>
              <a:buNone/>
              <a:defRPr/>
            </a:pPr>
            <a:r>
              <a:rPr lang="pt-BR" sz="4000" b="1" dirty="0">
                <a:solidFill>
                  <a:schemeClr val="bg1"/>
                </a:solidFill>
              </a:rPr>
              <a:t>olhar para fora</a:t>
            </a:r>
          </a:p>
          <a:p>
            <a:pPr marL="0" indent="0" eaLnBrk="1" hangingPunct="1">
              <a:lnSpc>
                <a:spcPct val="100000"/>
              </a:lnSpc>
              <a:spcBef>
                <a:spcPts val="2800"/>
              </a:spcBef>
              <a:buNone/>
              <a:defRPr/>
            </a:pPr>
            <a:r>
              <a:rPr lang="pt-BR" sz="4000" b="1" dirty="0">
                <a:solidFill>
                  <a:schemeClr val="bg1"/>
                </a:solidFill>
              </a:rPr>
              <a:t>assunto “menos” espiritual</a:t>
            </a:r>
          </a:p>
          <a:p>
            <a:pPr marL="0" indent="0" eaLnBrk="1" hangingPunct="1">
              <a:lnSpc>
                <a:spcPct val="100000"/>
              </a:lnSpc>
              <a:spcBef>
                <a:spcPts val="2800"/>
              </a:spcBef>
              <a:buNone/>
              <a:defRPr/>
            </a:pPr>
            <a:r>
              <a:rPr lang="pt-BR" sz="4000" b="1" dirty="0">
                <a:solidFill>
                  <a:schemeClr val="bg1"/>
                </a:solidFill>
              </a:rPr>
              <a:t>linguagem do “pagamento”</a:t>
            </a:r>
          </a:p>
          <a:p>
            <a:pPr marL="0" indent="0" eaLnBrk="1" hangingPunct="1">
              <a:lnSpc>
                <a:spcPct val="100000"/>
              </a:lnSpc>
              <a:spcBef>
                <a:spcPts val="2800"/>
              </a:spcBef>
              <a:buNone/>
              <a:defRPr/>
            </a:pPr>
            <a:r>
              <a:rPr lang="pt-BR" sz="4000" b="1" dirty="0">
                <a:solidFill>
                  <a:schemeClr val="bg1"/>
                </a:solidFill>
              </a:rPr>
              <a:t>abuso de algumas Igrejas </a:t>
            </a:r>
          </a:p>
          <a:p>
            <a:pPr eaLnBrk="1" hangingPunct="1">
              <a:lnSpc>
                <a:spcPct val="100000"/>
              </a:lnSpc>
              <a:spcBef>
                <a:spcPts val="2800"/>
              </a:spcBef>
              <a:defRPr/>
            </a:pP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271437"/>
            <a:ext cx="5807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Desafios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5" y="0"/>
            <a:ext cx="12193459" cy="6858000"/>
          </a:xfrm>
          <a:prstGeom prst="rect">
            <a:avLst/>
          </a:prstGeom>
        </p:spPr>
      </p:pic>
      <p:sp>
        <p:nvSpPr>
          <p:cNvPr id="2355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404664"/>
            <a:ext cx="12192000" cy="1224136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e dinheiro, colheita e trabalho, gratidão </a:t>
            </a:r>
            <a:b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partilha também são assuntos tratados na Bíblia.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"/>
          <a:stretch/>
        </p:blipFill>
        <p:spPr>
          <a:xfrm>
            <a:off x="-1" y="0"/>
            <a:ext cx="12182471" cy="6858000"/>
          </a:xfrm>
          <a:prstGeom prst="rect">
            <a:avLst/>
          </a:prstGeom>
        </p:spPr>
      </p:pic>
      <p:sp>
        <p:nvSpPr>
          <p:cNvPr id="2560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590734" y="188640"/>
            <a:ext cx="9001000" cy="2016224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pt-BR" altLang="pt-BR" sz="2500" b="1" dirty="0"/>
              <a:t>“Então você as colocará diante do Senhor, seu Deus, e se prostrará diante dele. Você se alegrará por todo o bem que o Senhor, seu</a:t>
            </a:r>
            <a:br>
              <a:rPr lang="pt-BR" altLang="pt-BR" sz="2500" b="1" dirty="0"/>
            </a:br>
            <a:r>
              <a:rPr lang="pt-BR" altLang="pt-BR" sz="2500" b="1" dirty="0"/>
              <a:t>Deus, tem dado a você e à sua casa. E também se alegrarão os</a:t>
            </a:r>
            <a:br>
              <a:rPr lang="pt-BR" altLang="pt-BR" sz="2500" b="1" dirty="0"/>
            </a:br>
            <a:r>
              <a:rPr lang="pt-BR" altLang="pt-BR" sz="2500" b="1" dirty="0"/>
              <a:t>levitas e os estrangeiros que morarem onde você vive".</a:t>
            </a:r>
            <a:br>
              <a:rPr lang="pt-BR" altLang="pt-BR" sz="2500" b="1" dirty="0"/>
            </a:br>
            <a:r>
              <a:rPr lang="pt-BR" altLang="pt-BR" sz="2500" dirty="0"/>
              <a:t>(Deuteronômio 26.10-11).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014"/>
            <a:ext cx="7642380" cy="157183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879"/>
            <a:ext cx="8604453" cy="15650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0275"/>
            <a:ext cx="11179016" cy="17839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271437"/>
            <a:ext cx="919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Três finalidade do dízimo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51584" y="170080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1. Festejar e celebrar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71664" y="3272645"/>
            <a:ext cx="457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2. Sustentar os levitas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302226" y="4780707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3. Garantir sobrevivência</a:t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das pessoas empobrecidas</a:t>
            </a:r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em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m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em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m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</TotalTime>
  <Words>828</Words>
  <Application>Microsoft Office PowerPoint</Application>
  <PresentationFormat>Widescreen</PresentationFormat>
  <Paragraphs>161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do Office</vt:lpstr>
      <vt:lpstr>Contribuição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</vt:lpstr>
      <vt:lpstr>Cuidar bem dos bens da Igreja  faz parte do testemunho de fé</vt:lpstr>
      <vt:lpstr>Em que a comunidade dos primeiros tempos investia os recursos?</vt:lpstr>
      <vt:lpstr>Apresentação do PowerPoint</vt:lpstr>
      <vt:lpstr>Apresentação do PowerPoint</vt:lpstr>
      <vt:lpstr>Apresentação do PowerPoint</vt:lpstr>
      <vt:lpstr>Apresentação do PowerPoint</vt:lpstr>
      <vt:lpstr>O que observar no orçamento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</dc:creator>
  <cp:lastModifiedBy>Daniela Hack</cp:lastModifiedBy>
  <cp:revision>221</cp:revision>
  <dcterms:created xsi:type="dcterms:W3CDTF">2011-09-27T14:28:04Z</dcterms:created>
  <dcterms:modified xsi:type="dcterms:W3CDTF">2024-05-29T21:21:01Z</dcterms:modified>
</cp:coreProperties>
</file>