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2"/>
  </p:notesMasterIdLst>
  <p:sldIdLst>
    <p:sldId id="256" r:id="rId2"/>
    <p:sldId id="257" r:id="rId3"/>
    <p:sldId id="277" r:id="rId4"/>
    <p:sldId id="276" r:id="rId5"/>
    <p:sldId id="268" r:id="rId6"/>
    <p:sldId id="260" r:id="rId7"/>
    <p:sldId id="281" r:id="rId8"/>
    <p:sldId id="261" r:id="rId9"/>
    <p:sldId id="262" r:id="rId10"/>
    <p:sldId id="282" r:id="rId11"/>
    <p:sldId id="264" r:id="rId12"/>
    <p:sldId id="270" r:id="rId13"/>
    <p:sldId id="271" r:id="rId14"/>
    <p:sldId id="272" r:id="rId15"/>
    <p:sldId id="265" r:id="rId16"/>
    <p:sldId id="280" r:id="rId17"/>
    <p:sldId id="266" r:id="rId18"/>
    <p:sldId id="278" r:id="rId19"/>
    <p:sldId id="267" r:id="rId20"/>
    <p:sldId id="283" r:id="rId21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E"/>
    <a:srgbClr val="00939B"/>
    <a:srgbClr val="3AC4CE"/>
    <a:srgbClr val="BCE6EC"/>
    <a:srgbClr val="E2D1B4"/>
    <a:srgbClr val="F8E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38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26A48A-439E-4C9B-BA94-5883DB92346F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5394A59-DF87-49D1-9BD3-E0BB2AA7B13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8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349E2B-C4AC-4006-B2F4-71D1B0E66F77}" type="slidenum">
              <a:rPr 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1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998C04-C317-42A6-931A-37266A09E308}" type="slidenum">
              <a:rPr 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20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D5A318-1AEA-4B13-90E7-23A2FF73DA68}" type="slidenum">
              <a:rPr 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F1D0B0-0C7E-4147-A0D5-0821C0879693}" type="slidenum">
              <a:rPr 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0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/>
              <a:t>Imagem: http://www.ieclb48baixa.com.br/estudo_biblico.html</a:t>
            </a: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E46A4A-8721-43D3-9814-86BA07A7A374}" type="slidenum">
              <a:rPr 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249184-943C-4F7D-A51E-3544CCCF0F36}" type="slidenum">
              <a:rPr 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71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/>
              <a:t>Imagem: http://ieclbflorestaimperial.blogspot.com/2010/12/instalacao-do-presbiterio-e-conselho-da.html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265078-430B-4C63-8833-2413A810EE22}" type="slidenum">
              <a:rPr 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8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/>
              <a:t>Imagem: http://ieclbaltojacui.blogspot.com/2011_10_01_archive.html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371C33-F496-4CA1-8ED6-D8399BF7855C}" type="slidenum">
              <a:rPr 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2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BFBB52-9103-450B-934E-A0B7369C1518}" type="slidenum">
              <a:rPr 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15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F962E4-4154-40E4-9184-29FDD0908C33}" type="slidenum">
              <a:rPr 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2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DB2569-5BD9-4F38-B428-22E6C2BF8FE2}" type="slidenum">
              <a:rPr 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5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06C734-6F03-48D3-BA29-7EE0BB4AD494}" type="slidenum">
              <a:rPr 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50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94A59-DF87-49D1-9BD3-E0BB2AA7B13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8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9241EC-FE11-46E0-B672-A669CE930B34}" type="slidenum">
              <a:rPr 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8BFC49-930B-4CAC-8F04-6F4E0424B384}" type="slidenum">
              <a:rPr 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0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BCDE7-C04A-4BD2-ADF4-A69ABF73E645}" type="slidenum">
              <a:rPr 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0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6F699B-9A61-4DD7-8542-2BCC98359207}" type="slidenum">
              <a:rPr 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2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11591C-F7B8-4765-99D3-20424610DD74}" type="slidenum">
              <a:rPr 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7DF565-F9F1-4CF9-B6BE-02B1F48906DF}" type="slidenum">
              <a:rPr 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2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/>
              <a:t>Imagem: http://www.sxc.hu/photo/1228942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38B969-2B7C-4367-9320-32ADF2F501CF}" type="slidenum">
              <a:rPr 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D169E-B6FE-4026-9E2F-518BCFDED55E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97D0-1E8E-4D7F-B7CE-9D0530FA39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30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C74BE-E892-47E2-B912-F7442E7499A6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C71F-CC3B-4552-BB13-8F6D95B200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5354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C74BE-E892-47E2-B912-F7442E7499A6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C71F-CC3B-4552-BB13-8F6D95B200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6846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98555-F860-4A17-8B7A-8135AF6EF6FD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05C2-FB16-4360-92FA-F704072287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5B5696-8335-4E8C-BE74-B08ECD3379AF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C085-3F0A-400C-A47E-394FE7DBBA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7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ED6AE-31AF-467C-8343-735F5A140593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3B-D737-49C3-90FE-422D41D66E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8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9613F-8433-4DF4-BB66-C62D3F06F965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FAB8-D448-4BF5-9ECA-153B3BF79C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28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ABA6E-92CE-44B2-8390-2DF02EBECC49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DD85-796C-4177-90FB-1E7BE242B0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3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14705-7ABC-410D-81E5-B4796747B62B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93C-9568-4509-83FB-92061B7D16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31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F7AD4-9182-46EE-9E47-66532BA9CC89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05E-C245-499F-8736-7D8791FD3B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63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D809-FAB7-4B70-AFF3-E1FA5099ED94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B45-3154-4E9E-9859-07555EE5F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11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FC74BE-E892-47E2-B912-F7442E7499A6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C71F-CC3B-4552-BB13-8F6D95B200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32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04"/>
            <a:ext cx="12192000" cy="6878104"/>
          </a:xfrm>
          <a:prstGeom prst="rect">
            <a:avLst/>
          </a:prstGeom>
        </p:spPr>
      </p:pic>
      <p:sp>
        <p:nvSpPr>
          <p:cNvPr id="3076" name="Subtítulo 2"/>
          <p:cNvSpPr txBox="1">
            <a:spLocks/>
          </p:cNvSpPr>
          <p:nvPr/>
        </p:nvSpPr>
        <p:spPr bwMode="auto">
          <a:xfrm>
            <a:off x="7536160" y="3501008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948A54"/>
              </a:buClr>
              <a:buSzPct val="80000"/>
            </a:pPr>
            <a:r>
              <a:rPr lang="pt-BR" sz="3600" b="1" dirty="0">
                <a:latin typeface="+mn-lt"/>
                <a:ea typeface="DFMincho-UB" panose="02010609010101010101" pitchFamily="1" charset="-128"/>
                <a:cs typeface="Browallia New" pitchFamily="34" charset="-34"/>
              </a:rPr>
              <a:t>Guia para o presbitério</a:t>
            </a:r>
          </a:p>
          <a:p>
            <a:pPr algn="r" eaLnBrk="1" hangingPunct="1">
              <a:buClr>
                <a:srgbClr val="948A54"/>
              </a:buClr>
              <a:buSzPct val="80000"/>
            </a:pPr>
            <a:r>
              <a:rPr lang="pt-BR" sz="2400" b="1" dirty="0">
                <a:latin typeface="+mn-lt"/>
                <a:ea typeface="DFMincho-UB" panose="02010609010101010101" pitchFamily="1" charset="-128"/>
                <a:cs typeface="Browallia New" pitchFamily="34" charset="-34"/>
              </a:rPr>
              <a:t>Unidade 6</a:t>
            </a:r>
          </a:p>
        </p:txBody>
      </p:sp>
      <p:pic>
        <p:nvPicPr>
          <p:cNvPr id="3077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687150"/>
            <a:ext cx="1724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63352" y="263172"/>
            <a:ext cx="7056784" cy="1080120"/>
          </a:xfrm>
        </p:spPr>
        <p:txBody>
          <a:bodyPr/>
          <a:lstStyle/>
          <a:p>
            <a:r>
              <a:rPr lang="pt-BR" b="1" dirty="0">
                <a:latin typeface="+mn-lt"/>
              </a:rPr>
              <a:t>ESPIRITUALIDADE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908" cy="6858000"/>
          </a:xfrm>
          <a:prstGeom prst="rect">
            <a:avLst/>
          </a:prstGeom>
        </p:spPr>
      </p:pic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623393" y="1052736"/>
            <a:ext cx="4752528" cy="1512168"/>
          </a:xfrm>
        </p:spPr>
        <p:txBody>
          <a:bodyPr>
            <a:noAutofit/>
          </a:bodyPr>
          <a:lstStyle/>
          <a:p>
            <a:pPr eaLnBrk="1" hangingPunct="1"/>
            <a:r>
              <a:rPr lang="pt-BR" sz="4800" b="1" dirty="0">
                <a:latin typeface="+mn-lt"/>
              </a:rPr>
              <a:t>Espiritualidade </a:t>
            </a:r>
            <a:br>
              <a:rPr lang="pt-BR" sz="4800" b="1" dirty="0">
                <a:latin typeface="+mn-lt"/>
              </a:rPr>
            </a:br>
            <a:r>
              <a:rPr lang="pt-BR" sz="4800" b="1" dirty="0">
                <a:latin typeface="+mn-lt"/>
              </a:rPr>
              <a:t>pessoal e familiar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23393" y="3291011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itchFamily="34" charset="0"/>
              </a:rPr>
              <a:t>“Que a palavra de Cristo habite </a:t>
            </a:r>
            <a:br>
              <a:rPr lang="pt-BR" sz="3200" dirty="0">
                <a:latin typeface="Calibri" pitchFamily="34" charset="0"/>
              </a:rPr>
            </a:br>
            <a:r>
              <a:rPr lang="pt-BR" sz="3200" dirty="0">
                <a:latin typeface="Calibri" pitchFamily="34" charset="0"/>
              </a:rPr>
              <a:t>ricamente em vocês. Instruam e aconselhem-se mutuamente em toda a sabedoria, louvando a Deus com salmos, hinos e cânticos espirituais, </a:t>
            </a:r>
            <a:br>
              <a:rPr lang="pt-BR" sz="3200" dirty="0">
                <a:latin typeface="Calibri" pitchFamily="34" charset="0"/>
              </a:rPr>
            </a:br>
            <a:r>
              <a:rPr lang="pt-BR" sz="3200" dirty="0">
                <a:latin typeface="Calibri" pitchFamily="34" charset="0"/>
              </a:rPr>
              <a:t>com gratidão no coração.”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048328" y="57332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libri" pitchFamily="34" charset="0"/>
              </a:rPr>
              <a:t>Colossenses 3.16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/>
          <a:stretch/>
        </p:blipFill>
        <p:spPr>
          <a:xfrm>
            <a:off x="-1" y="0"/>
            <a:ext cx="12192001" cy="6872457"/>
          </a:xfrm>
          <a:prstGeom prst="rect">
            <a:avLst/>
          </a:prstGeom>
        </p:spPr>
      </p:pic>
      <p:sp>
        <p:nvSpPr>
          <p:cNvPr id="13319" name="Título 1"/>
          <p:cNvSpPr>
            <a:spLocks noGrp="1"/>
          </p:cNvSpPr>
          <p:nvPr>
            <p:ph type="title"/>
          </p:nvPr>
        </p:nvSpPr>
        <p:spPr>
          <a:xfrm>
            <a:off x="6350" y="346311"/>
            <a:ext cx="12185650" cy="792162"/>
          </a:xfrm>
        </p:spPr>
        <p:txBody>
          <a:bodyPr/>
          <a:lstStyle/>
          <a:p>
            <a:pPr algn="ctr" eaLnBrk="1" hangingPunct="1"/>
            <a:r>
              <a:rPr lang="pt-BR" b="1" dirty="0">
                <a:solidFill>
                  <a:srgbClr val="00939B"/>
                </a:solidFill>
                <a:latin typeface="+mn-lt"/>
              </a:rPr>
              <a:t>Espiritualidade em prática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19735" y="1268760"/>
            <a:ext cx="4752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itchFamily="34" charset="0"/>
              </a:rPr>
              <a:t>Meditação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</a:rPr>
              <a:t>diária</a:t>
            </a:r>
            <a:endParaRPr lang="en-US" sz="4000" dirty="0">
              <a:latin typeface="Calibri" pitchFamily="34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"/>
            <a:ext cx="12192000" cy="685861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353" y="346311"/>
            <a:ext cx="8321895" cy="792162"/>
          </a:xfrm>
        </p:spPr>
        <p:txBody>
          <a:bodyPr/>
          <a:lstStyle/>
          <a:p>
            <a:pPr algn="ctr" eaLnBrk="1" hangingPunct="1"/>
            <a:r>
              <a:rPr lang="pt-BR" b="1" dirty="0">
                <a:solidFill>
                  <a:srgbClr val="00939B"/>
                </a:solidFill>
                <a:latin typeface="+mn-lt"/>
              </a:rPr>
              <a:t>Espiritualidade em prática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63552" y="1556792"/>
            <a:ext cx="5092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itchFamily="34" charset="0"/>
              </a:rPr>
              <a:t>Oração</a:t>
            </a:r>
            <a:endParaRPr lang="en-US" sz="4000" dirty="0">
              <a:latin typeface="Calibri" pitchFamily="34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908" cy="68580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375919" y="764704"/>
            <a:ext cx="6814989" cy="792162"/>
          </a:xfrm>
        </p:spPr>
        <p:txBody>
          <a:bodyPr/>
          <a:lstStyle/>
          <a:p>
            <a:pPr algn="ctr" eaLnBrk="1" hangingPunct="1"/>
            <a:r>
              <a:rPr lang="pt-BR" b="1" dirty="0">
                <a:solidFill>
                  <a:srgbClr val="00939B"/>
                </a:solidFill>
                <a:latin typeface="+mn-lt"/>
              </a:rPr>
              <a:t>Espiritualidade em prática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07968" y="1975185"/>
            <a:ext cx="6048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itchFamily="34" charset="0"/>
              </a:rPr>
              <a:t>Meditação</a:t>
            </a:r>
            <a:r>
              <a:rPr lang="en-US" sz="4000" dirty="0">
                <a:latin typeface="Calibri" pitchFamily="34" charset="0"/>
              </a:rPr>
              <a:t> familiar</a:t>
            </a: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"/>
            <a:ext cx="12192000" cy="685861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53" y="346311"/>
            <a:ext cx="12185647" cy="792162"/>
          </a:xfrm>
        </p:spPr>
        <p:txBody>
          <a:bodyPr/>
          <a:lstStyle/>
          <a:p>
            <a:pPr algn="ctr" eaLnBrk="1" hangingPunct="1"/>
            <a:r>
              <a:rPr lang="pt-BR" b="1" dirty="0">
                <a:solidFill>
                  <a:srgbClr val="00939B"/>
                </a:solidFill>
                <a:latin typeface="+mn-lt"/>
              </a:rPr>
              <a:t>Espiritualidade em prática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129633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itchFamily="34" charset="0"/>
              </a:rPr>
              <a:t>Vida </a:t>
            </a:r>
            <a:r>
              <a:rPr lang="en-US" sz="4000" dirty="0" err="1">
                <a:latin typeface="Calibri" pitchFamily="34" charset="0"/>
              </a:rPr>
              <a:t>comunitária</a:t>
            </a:r>
            <a:endParaRPr lang="en-US" sz="4000" dirty="0">
              <a:latin typeface="Calibri" pitchFamily="34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"/>
            <a:ext cx="12192000" cy="6858615"/>
          </a:xfrm>
          <a:prstGeom prst="rect">
            <a:avLst/>
          </a:prstGeom>
        </p:spPr>
      </p:pic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188913"/>
            <a:ext cx="12192000" cy="792162"/>
          </a:xfrm>
        </p:spPr>
        <p:txBody>
          <a:bodyPr/>
          <a:lstStyle/>
          <a:p>
            <a:pPr algn="ctr" eaLnBrk="1" hangingPunct="1"/>
            <a:r>
              <a:rPr lang="pt-BR" b="1" dirty="0">
                <a:solidFill>
                  <a:srgbClr val="00939B"/>
                </a:solidFill>
                <a:latin typeface="+mn-lt"/>
              </a:rPr>
              <a:t>Espiritualidade no presbitério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0" y="972762"/>
            <a:ext cx="12192000" cy="10795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sz="3200" dirty="0"/>
              <a:t>O culto de instalação é motivação </a:t>
            </a:r>
            <a:br>
              <a:rPr lang="pt-BR" sz="3200" dirty="0"/>
            </a:br>
            <a:r>
              <a:rPr lang="pt-BR" sz="3200" dirty="0"/>
              <a:t>para vivência diária da espiritualidade. 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908" cy="6858000"/>
          </a:xfrm>
          <a:prstGeom prst="rect">
            <a:avLst/>
          </a:prstGeom>
        </p:spPr>
      </p:pic>
      <p:sp>
        <p:nvSpPr>
          <p:cNvPr id="18436" name="Título 1"/>
          <p:cNvSpPr>
            <a:spLocks noGrp="1"/>
          </p:cNvSpPr>
          <p:nvPr>
            <p:ph type="title"/>
          </p:nvPr>
        </p:nvSpPr>
        <p:spPr>
          <a:xfrm>
            <a:off x="0" y="188913"/>
            <a:ext cx="12192000" cy="792162"/>
          </a:xfrm>
        </p:spPr>
        <p:txBody>
          <a:bodyPr/>
          <a:lstStyle/>
          <a:p>
            <a:pPr algn="ctr" eaLnBrk="1" hangingPunct="1"/>
            <a:r>
              <a:rPr lang="pt-BR" b="1" dirty="0">
                <a:solidFill>
                  <a:srgbClr val="00939B"/>
                </a:solidFill>
                <a:latin typeface="+mn-lt"/>
              </a:rPr>
              <a:t>Espiritualidade no presbitério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0" y="5445125"/>
            <a:ext cx="12190908" cy="129698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as pessoas leigas são chamadas </a:t>
            </a:r>
            <a:b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dirigir meditações nas reuniões do presbitério.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908" cy="6858000"/>
          </a:xfrm>
          <a:prstGeom prst="rect">
            <a:avLst/>
          </a:prstGeom>
        </p:spPr>
      </p:pic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911424" y="2708920"/>
            <a:ext cx="3168352" cy="13681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b="1" dirty="0">
                <a:solidFill>
                  <a:srgbClr val="00B2BE"/>
                </a:solidFill>
                <a:latin typeface="+mn-lt"/>
              </a:rPr>
              <a:t>Capacitados e capacitadas</a:t>
            </a:r>
            <a:br>
              <a:rPr lang="pt-BR" b="1" dirty="0">
                <a:solidFill>
                  <a:srgbClr val="00B2BE"/>
                </a:solidFill>
                <a:latin typeface="+mn-lt"/>
              </a:rPr>
            </a:br>
            <a:r>
              <a:rPr lang="pt-BR" b="1" dirty="0">
                <a:solidFill>
                  <a:srgbClr val="00B2BE"/>
                </a:solidFill>
                <a:latin typeface="+mn-lt"/>
              </a:rPr>
              <a:t>para</a:t>
            </a:r>
          </a:p>
        </p:txBody>
      </p:sp>
      <p:sp>
        <p:nvSpPr>
          <p:cNvPr id="19460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713604-0AF5-4E52-B5BA-4F6AC5E10DB9}" type="slidenum">
              <a:rPr lang="pt-BR">
                <a:solidFill>
                  <a:schemeClr val="bg1"/>
                </a:solidFill>
              </a:rPr>
              <a:pPr eaLnBrk="1" hangingPunct="1"/>
              <a:t>17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91944" y="7647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Obedecer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79976" y="185257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Testemunhar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57535" y="304421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Escolher pessoas colaboradoras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79976" y="4122361"/>
            <a:ext cx="33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Produzir frutos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63952" y="528821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Enfrentar crises</a:t>
            </a:r>
          </a:p>
        </p:txBody>
      </p:sp>
      <p:sp>
        <p:nvSpPr>
          <p:cNvPr id="11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908" cy="6858000"/>
          </a:xfrm>
          <a:prstGeom prst="rect">
            <a:avLst/>
          </a:prstGeom>
        </p:spPr>
      </p:pic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5157192"/>
            <a:ext cx="12192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5300" dirty="0">
                <a:solidFill>
                  <a:schemeClr val="bg1"/>
                </a:solidFill>
                <a:latin typeface="+mn-lt"/>
              </a:rPr>
              <a:t>Quem anda no Espírito precisa pedir.</a:t>
            </a:r>
            <a:br>
              <a:rPr lang="pt-BR" dirty="0"/>
            </a:br>
            <a:r>
              <a:rPr lang="pt-BR" sz="4000" dirty="0"/>
              <a:t>(Lucas 11.9-13)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"/>
            <a:ext cx="12192000" cy="6858615"/>
          </a:xfrm>
          <a:prstGeom prst="rect">
            <a:avLst/>
          </a:prstGeom>
        </p:spPr>
      </p:pic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511824" y="384178"/>
            <a:ext cx="6768752" cy="849312"/>
          </a:xfrm>
        </p:spPr>
        <p:txBody>
          <a:bodyPr/>
          <a:lstStyle/>
          <a:p>
            <a:pPr algn="ctr" eaLnBrk="1" hangingPunct="1"/>
            <a:r>
              <a:rPr lang="pt-BR" b="1" dirty="0">
                <a:solidFill>
                  <a:schemeClr val="bg1"/>
                </a:solidFill>
                <a:latin typeface="+mn-lt"/>
              </a:rPr>
              <a:t>Lutero e a espiritualidade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 rot="21398852">
            <a:off x="5108903" y="2154420"/>
            <a:ext cx="5761037" cy="335004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pt-BR" sz="3000" dirty="0"/>
              <a:t>Às vezes sinto que, por causa </a:t>
            </a:r>
            <a:br>
              <a:rPr lang="pt-BR" sz="3000" dirty="0"/>
            </a:br>
            <a:r>
              <a:rPr lang="pt-BR" sz="3000" dirty="0"/>
              <a:t>de ocupações ou pensamentos alheios, fiquei frio ou perdi </a:t>
            </a:r>
            <a:br>
              <a:rPr lang="pt-BR" sz="3000" dirty="0"/>
            </a:br>
            <a:r>
              <a:rPr lang="pt-BR" sz="3000" dirty="0"/>
              <a:t>a vontade de orar...</a:t>
            </a:r>
          </a:p>
          <a:p>
            <a:pPr marL="0" indent="0" eaLnBrk="1" hangingPunct="1">
              <a:buNone/>
            </a:pPr>
            <a:r>
              <a:rPr lang="pt-BR" sz="3000" dirty="0"/>
              <a:t>... Por isso é bom que, de manhã cedo, se faça da oração a primeira atividade, e de noite, a última.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0"/>
            <a:ext cx="12190525" cy="686887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912" y="692696"/>
            <a:ext cx="5976664" cy="2016224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pt-BR" sz="4400" b="1" dirty="0"/>
              <a:t>O que nos vem à mente quando falamos em </a:t>
            </a:r>
            <a:r>
              <a:rPr lang="pt-BR" sz="4400" b="1" dirty="0">
                <a:solidFill>
                  <a:schemeClr val="bg1"/>
                </a:solidFill>
              </a:rPr>
              <a:t>espiritualidade</a:t>
            </a:r>
            <a:r>
              <a:rPr lang="pt-BR" sz="4400" b="1" dirty="0"/>
              <a:t>?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" y="0"/>
            <a:ext cx="12185857" cy="65253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7709" y="116632"/>
            <a:ext cx="8089556" cy="3113904"/>
          </a:xfrm>
        </p:spPr>
        <p:txBody>
          <a:bodyPr>
            <a:noAutofit/>
          </a:bodyPr>
          <a:lstStyle/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7709" y="3444721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899413"/>
            <a:ext cx="2927756" cy="29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5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91345" y="764704"/>
            <a:ext cx="6696743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4800" b="1" dirty="0">
                <a:latin typeface="+mn-lt"/>
              </a:rPr>
              <a:t>Receio de assumir </a:t>
            </a:r>
            <a:br>
              <a:rPr lang="pt-BR" sz="4800" b="1" dirty="0">
                <a:latin typeface="+mn-lt"/>
              </a:rPr>
            </a:br>
            <a:r>
              <a:rPr lang="pt-BR" sz="4800" b="1" dirty="0">
                <a:latin typeface="+mn-lt"/>
              </a:rPr>
              <a:t>uma tarefa </a:t>
            </a:r>
            <a:endParaRPr lang="pt-BR" sz="4800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03412" y="3717032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eu?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743"/>
          </a:xfrm>
          <a:prstGeom prst="rect">
            <a:avLst/>
          </a:prstGeom>
        </p:spPr>
      </p:pic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839416" y="2930982"/>
            <a:ext cx="4505251" cy="993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6000" b="1" dirty="0">
                <a:solidFill>
                  <a:srgbClr val="0093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Resistência </a:t>
            </a:r>
            <a:endParaRPr lang="pt-BR" sz="6000" dirty="0">
              <a:solidFill>
                <a:srgbClr val="0093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 rot="20159851">
            <a:off x="7130711" y="2028512"/>
            <a:ext cx="2639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Moisés</a:t>
            </a:r>
          </a:p>
          <a:p>
            <a:pPr algn="ctr"/>
            <a:endParaRPr lang="pt-B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Isaías</a:t>
            </a:r>
          </a:p>
          <a:p>
            <a:pPr algn="ctr"/>
            <a:endParaRPr lang="pt-B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Jeremias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12192000" cy="6984776"/>
          </a:xfrm>
          <a:prstGeom prst="rect">
            <a:avLst/>
          </a:prstGeom>
        </p:spPr>
      </p:pic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0" y="5694362"/>
            <a:ext cx="12191999" cy="102711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sz="3200" dirty="0"/>
              <a:t>Não encontramos a capacidade em nós mesmos. </a:t>
            </a:r>
            <a:br>
              <a:rPr lang="pt-BR" sz="3200" dirty="0"/>
            </a:br>
            <a:r>
              <a:rPr lang="pt-BR" sz="3200" dirty="0"/>
              <a:t>Ela vem de fora e precisa nos ser dada, presenteada.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1344" y="764703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Incapacidade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reconhecida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04312" y="764703"/>
            <a:ext cx="3143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Capacitação</a:t>
            </a:r>
          </a:p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recebida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1559496" y="2132856"/>
            <a:ext cx="4002087" cy="215949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sz="5000" b="1" dirty="0">
                <a:solidFill>
                  <a:schemeClr val="bg1"/>
                </a:solidFill>
              </a:rPr>
              <a:t>O que nos “abastece” a cada dia?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05687" cy="6866314"/>
          </a:xfrm>
          <a:prstGeom prst="rect">
            <a:avLst/>
          </a:prstGeom>
        </p:spPr>
      </p:pic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842" y="332656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dirty="0">
                <a:latin typeface="+mn-lt"/>
              </a:rPr>
              <a:t>Exemplos de pessoas capacitadas por 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99656" y="2712983"/>
            <a:ext cx="2592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009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Saul</a:t>
            </a:r>
          </a:p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1 Samuel 10.6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600056" y="2712982"/>
            <a:ext cx="2592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009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Paulo</a:t>
            </a:r>
          </a:p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Atos 9.1-7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014" cy="6858000"/>
          </a:xfrm>
          <a:prstGeom prst="rect">
            <a:avLst/>
          </a:prstGeom>
        </p:spPr>
      </p:pic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0" y="244612"/>
            <a:ext cx="1219601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b="1" dirty="0">
                <a:solidFill>
                  <a:srgbClr val="00B2BE"/>
                </a:solidFill>
                <a:latin typeface="+mn-lt"/>
              </a:rPr>
              <a:t>A espiritualidade do presbítero e da presbítera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0" y="1540216"/>
            <a:ext cx="12192000" cy="25825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/>
              <a:t>Espiritualidade é viver no Espírito </a:t>
            </a:r>
            <a:br>
              <a:rPr lang="pt-BR" sz="3200" dirty="0"/>
            </a:br>
            <a:r>
              <a:rPr lang="pt-BR" sz="3200" dirty="0"/>
              <a:t>e sob a orientação do Espírito Santo (Gálatas 5.16).</a:t>
            </a:r>
          </a:p>
          <a:p>
            <a:pPr algn="ctr" eaLnBrk="1" hangingPunct="1"/>
            <a:endParaRPr lang="pt-BR" sz="3200" dirty="0"/>
          </a:p>
          <a:p>
            <a:pPr algn="ctr" eaLnBrk="1" hangingPunct="1"/>
            <a:r>
              <a:rPr lang="pt-BR" sz="3200" dirty="0"/>
              <a:t>Viver no Espírito e sob a orientação do Espírito Santo</a:t>
            </a:r>
            <a:br>
              <a:rPr lang="pt-BR" sz="3200" dirty="0"/>
            </a:br>
            <a:r>
              <a:rPr lang="pt-BR" sz="3200" dirty="0"/>
              <a:t>abrange todas as áreas de nossa vida.</a:t>
            </a:r>
          </a:p>
          <a:p>
            <a:pPr algn="ctr" eaLnBrk="1" hangingPunct="1"/>
            <a:endParaRPr lang="pt-BR" sz="3200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12196014" cy="6858000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470</Words>
  <Application>Microsoft Office PowerPoint</Application>
  <PresentationFormat>Widescreen</PresentationFormat>
  <Paragraphs>98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ESPIRITUALIDADE</vt:lpstr>
      <vt:lpstr>Apresentação do PowerPoint</vt:lpstr>
      <vt:lpstr>Receio de assumir  uma tarefa </vt:lpstr>
      <vt:lpstr>Resistência </vt:lpstr>
      <vt:lpstr>Apresentação do PowerPoint</vt:lpstr>
      <vt:lpstr>Apresentação do PowerPoint</vt:lpstr>
      <vt:lpstr>Exemplos de pessoas capacitadas por Deus</vt:lpstr>
      <vt:lpstr>A espiritualidade do presbítero e da presbítera</vt:lpstr>
      <vt:lpstr>Apresentação do PowerPoint</vt:lpstr>
      <vt:lpstr>Espiritualidade  pessoal e familiar</vt:lpstr>
      <vt:lpstr>Espiritualidade em prática</vt:lpstr>
      <vt:lpstr>Espiritualidade em prática</vt:lpstr>
      <vt:lpstr>Espiritualidade em prática</vt:lpstr>
      <vt:lpstr>Espiritualidade em prática</vt:lpstr>
      <vt:lpstr>Espiritualidade no presbitério</vt:lpstr>
      <vt:lpstr>Espiritualidade no presbitério</vt:lpstr>
      <vt:lpstr>Capacitados e capacitadas para</vt:lpstr>
      <vt:lpstr>Quem anda no Espírito precisa pedir. (Lucas 11.9-13)</vt:lpstr>
      <vt:lpstr>Lutero e a espiritualidade</vt:lpstr>
      <vt:lpstr>Esta e outras propostas metodológicas (PDF e PPT) são parte complementar e gratuita do Guia para o Presbitério da IECLB (Série Educação Cristã Contínua, Editora Sinodal, 2010). Elas podem ser acessadas no Portal Luterano por meio do link ou QR Code abaixo: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</dc:creator>
  <cp:lastModifiedBy>Daniela Hack</cp:lastModifiedBy>
  <cp:revision>104</cp:revision>
  <dcterms:created xsi:type="dcterms:W3CDTF">2011-02-24T17:54:50Z</dcterms:created>
  <dcterms:modified xsi:type="dcterms:W3CDTF">2024-05-29T21:11:42Z</dcterms:modified>
</cp:coreProperties>
</file>