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3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8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313" r:id="rId11"/>
    <p:sldId id="267" r:id="rId12"/>
    <p:sldId id="288" r:id="rId13"/>
    <p:sldId id="268" r:id="rId14"/>
    <p:sldId id="314" r:id="rId15"/>
    <p:sldId id="298" r:id="rId16"/>
    <p:sldId id="317" r:id="rId17"/>
    <p:sldId id="273" r:id="rId18"/>
    <p:sldId id="319" r:id="rId19"/>
    <p:sldId id="309" r:id="rId20"/>
    <p:sldId id="320" r:id="rId21"/>
    <p:sldId id="315" r:id="rId22"/>
    <p:sldId id="276" r:id="rId23"/>
    <p:sldId id="277" r:id="rId24"/>
    <p:sldId id="310" r:id="rId25"/>
    <p:sldId id="278" r:id="rId26"/>
    <p:sldId id="306" r:id="rId27"/>
    <p:sldId id="307" r:id="rId28"/>
    <p:sldId id="308" r:id="rId29"/>
    <p:sldId id="282" r:id="rId30"/>
    <p:sldId id="283" r:id="rId31"/>
    <p:sldId id="284" r:id="rId32"/>
    <p:sldId id="296" r:id="rId33"/>
    <p:sldId id="286" r:id="rId34"/>
    <p:sldId id="299" r:id="rId35"/>
    <p:sldId id="301" r:id="rId36"/>
    <p:sldId id="300" r:id="rId37"/>
    <p:sldId id="302" r:id="rId38"/>
    <p:sldId id="303" r:id="rId39"/>
    <p:sldId id="304" r:id="rId40"/>
    <p:sldId id="316" r:id="rId41"/>
    <p:sldId id="305" r:id="rId42"/>
    <p:sldId id="321" r:id="rId43"/>
    <p:sldId id="322" r:id="rId4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W" lastIdx="1" clrIdx="0">
    <p:extLst>
      <p:ext uri="{19B8F6BF-5375-455C-9EA6-DF929625EA0E}">
        <p15:presenceInfo xmlns:p15="http://schemas.microsoft.com/office/powerpoint/2012/main" userId="Revisor" providerId="None"/>
      </p:ext>
    </p:extLst>
  </p:cmAuthor>
  <p:cmAuthor id="2" name="Juliana Ruaro Zachow" initials="c" lastIdx="3" clrIdx="1">
    <p:extLst>
      <p:ext uri="{19B8F6BF-5375-455C-9EA6-DF929625EA0E}">
        <p15:presenceInfo xmlns:p15="http://schemas.microsoft.com/office/powerpoint/2012/main" userId="S::coordenacaoecc2@ieclb.org.br::1409d8b2-fb51-483b-9576-3f963c7d4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2E4"/>
    <a:srgbClr val="C5158C"/>
    <a:srgbClr val="E695C0"/>
    <a:srgbClr val="126F88"/>
    <a:srgbClr val="1792B4"/>
    <a:srgbClr val="8B0F62"/>
    <a:srgbClr val="137361"/>
    <a:srgbClr val="1A9E86"/>
    <a:srgbClr val="5A5D4B"/>
    <a:srgbClr val="7E8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6433" autoAdjust="0"/>
  </p:normalViewPr>
  <p:slideViewPr>
    <p:cSldViewPr>
      <p:cViewPr varScale="1">
        <p:scale>
          <a:sx n="105" d="100"/>
          <a:sy n="105" d="100"/>
        </p:scale>
        <p:origin x="84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198902-5EEB-476A-84B8-FA257A897E7E}" type="datetimeFigureOut">
              <a:rPr lang="pt-BR"/>
              <a:pPr>
                <a:defRPr/>
              </a:pPr>
              <a:t>06/05/2024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350ED4-C054-49CC-9655-58AC365AD1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459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272D9D-8042-4830-83D0-516ECE3997EF}" type="datetimeFigureOut">
              <a:rPr lang="pt-BR"/>
              <a:pPr>
                <a:defRPr/>
              </a:pPr>
              <a:t>06/05/2024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9EBE13-C785-491C-958E-464874E8A8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728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5276D-E611-4A39-82F0-79EE85C4FE25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0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39B473-B864-4B7B-BEB3-E6F9A06D67D2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dirty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B6D09D-E18C-4CD9-A21C-DBB2EA736D32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4D0FE8-5FC1-4C79-8A07-8664DF75F8D7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/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AE8EEC-AA1A-45A0-AB3A-B77EDECF5E57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41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254991-511D-4AE3-ABC1-49776587C0C5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/>
              <a:t>Imagem: http://www.sxc.hu/photo/1155586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69EA10-8B48-436E-AD74-5659FFC39B40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4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1EBDD9-BDDF-4B29-8269-454EEEF683BB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1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28FDB6-A8A3-4CC5-AEB6-95FFA1715303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B2BE85-8841-4011-9FF0-B939802A4976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9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0F990D-A4BA-4643-89B2-85E24CC5FB58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4B5FE7-4604-4F9A-8536-157BBD51A960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6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E20408-8BB0-4E1A-B639-6F721E69F4EF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CA9A61-446C-4028-9A60-5A82947DC6DB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1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A75E8B-86C5-4712-B630-50F99A7A955B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12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6734AF-0A4E-4FE7-A3BD-7D83003534AA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604F53-8744-42A0-B8BC-42D8C68CC8AD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2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FE485E-431C-411C-812F-0E735DF89BF0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52EE49-91DC-41AA-8A8A-36F3AB0356AB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8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00552B-130A-4694-A8D7-0449197081EE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1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1DBA9A-64AA-4AF9-8E06-6DAA2CCD5823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AA6BC4-692D-4726-8C67-B3526A006249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56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A40AF8-88B5-4472-8E55-46DC84CD1E9D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97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529AE7-C810-4013-A646-B5D80EC7BC94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C0C0C6-0E7F-47A8-A87B-0AD52E3F68E8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39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C79F4A-3422-4477-AA66-0C7C41899C4F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CFE071-BDE4-4576-8D80-46B0FDFA0967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18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9B2EB3-46E2-4A84-84F5-CC8486EC0AE2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316411-AB9F-44D8-B70C-6438852EF957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40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86024-9B86-4184-8B0C-6B062B702E2F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6B9C2D-7AB6-475A-BB69-54BC42FF7D38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51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8F443C-2AC2-46AD-9461-167F6DD02538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423059-5F50-4663-9D84-C4A131FDA254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72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57D57-8A06-4631-9A6E-F625FBFFA755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29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68DA13-28D0-455E-B99D-DCC7A6B2FFF1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25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D604B6-EB9F-4779-87BA-5CD8F745EA13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D8A5D4-88B9-4A4B-8FA0-7D1774682D15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83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24A3B-BDD4-4F6C-A2E2-95243CDB4350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5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458801-0A18-4B41-93C6-4393C4072E1E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45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611C9A-0CE4-40B3-B18A-454A74CD9FFA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EB3084-0F14-4BF9-B19C-8E42C5BA6FB6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07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94B88B-7F10-46E0-977B-EA40C30BC873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50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E7B6E-8C8C-4904-9878-311B4EBA3843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10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72480F-D3F2-4411-A22D-8F97EEC7AF00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9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6E53AD-091E-4734-BF56-8880C4E84EBD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43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C678A2-34E4-48D3-B43A-97090CB7205C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96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8E4E0F-ACA0-4584-B25E-2F540DED51E8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6E8C8F-95EF-4A07-A533-0623456E8ABB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57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054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A285DD-BF33-4F1B-AC39-07261C6ED7BE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13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EBE13-C785-491C-958E-464874E8A852}" type="slidenum">
              <a:rPr lang="pt-BR" altLang="pt-BR" smtClean="0"/>
              <a:pPr>
                <a:defRPr/>
              </a:pPr>
              <a:t>43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B79F77-9A1E-4C66-A314-110E4B8FD73D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2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AFE53A-A934-4E0A-AD4B-9CE9EDAC0160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/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1FA8C3-72E7-4DEF-99BD-EAD9F3BB2B56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8B4BB1-00E5-48C1-AF10-5DD6A5D983D5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4C72B1-F879-429A-92A5-919EC397FA20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91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99BA1E-C794-40FC-B342-D4ABC8A05540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FAFB85-84C2-41A8-ADE0-6E35E312FFD7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6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ADBACB-A1EF-4CD5-B714-F6E9B4EBC229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>
              <a:cs typeface="Arial" panose="020B0604020202020204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/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1A5D5B-9B8A-41A8-8913-0EFE286757B4}" type="slidenum">
              <a:rPr lang="pt-BR" altLang="pt-BR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0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89199-9296-46F1-9BFD-53C2E911241B}" type="slidenum">
              <a:rPr lang="pt-BR" altLang="pt-BR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7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7D590-04AA-4C8F-A496-ECDB3430D5E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71838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7D590-04AA-4C8F-A496-ECDB3430D5E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3808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7D590-04AA-4C8F-A496-ECDB3430D5E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56422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720A-5E7B-4DF2-9A6B-BDA5660E47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981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D22B-6933-4AD3-9482-D27D5370A2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175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0AEE-D4FF-4C7D-8542-1E42F15D16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7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CCCD-1C91-4C71-9E63-5F51E2D8F8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082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064B-6DC3-465B-BCFE-3CE054B788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350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4B3E-D855-4872-A676-39F5D7E13E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199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71DF-EBD7-450D-BABD-4C40AEEF3C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527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6836-6533-414D-8C42-ECB6F45D4F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54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7D590-04AA-4C8F-A496-ECDB3430D5E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72270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068C-18D2-4965-A7F8-102CA7FBA1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574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4A79-A5D7-457B-AE9C-7AB86AA747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3916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775C-3D3F-4553-9D16-46D52FCF00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607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5EF6-837F-4F49-8966-2FDB006A0D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48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2BBE-13BC-46AF-B056-5D1A27D6BA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1659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D245A-FE1B-4A21-9F1A-5794F9602F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020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8CDF-4ADA-4491-89AA-51A48FBA2C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2452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816A-38AF-435C-8619-12508235D2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7612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3A91-1A66-4F1B-B746-35955D0293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9819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F0D8-0A3B-4CB5-A05F-4E00AD9D1C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548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9283A-99AA-4B51-810C-CBCA3154A736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34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DE87E-DEB0-4336-AE7D-DB63E4B1DAB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54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8106E-E3B0-4436-8BFC-9544B7E7520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200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7D590-04AA-4C8F-A496-ECDB3430D5E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044906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DE3D9-998E-474D-906A-4ACB732FAD4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754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4EF7C-AE7A-4584-AA80-80C258B8844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869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38980-D83E-4A9B-A969-FEDFD038256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316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22/05/11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E7D590-04AA-4C8F-A496-ECDB3430D5E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11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4" r:id="rId1"/>
    <p:sldLayoutId id="2147485185" r:id="rId2"/>
    <p:sldLayoutId id="2147485186" r:id="rId3"/>
    <p:sldLayoutId id="2147485187" r:id="rId4"/>
    <p:sldLayoutId id="2147485188" r:id="rId5"/>
    <p:sldLayoutId id="2147485189" r:id="rId6"/>
    <p:sldLayoutId id="2147485190" r:id="rId7"/>
    <p:sldLayoutId id="2147485191" r:id="rId8"/>
    <p:sldLayoutId id="2147485192" r:id="rId9"/>
    <p:sldLayoutId id="2147485193" r:id="rId10"/>
    <p:sldLayoutId id="2147485194" r:id="rId11"/>
    <p:sldLayoutId id="2147485195" r:id="rId12"/>
    <p:sldLayoutId id="2147485153" r:id="rId13"/>
    <p:sldLayoutId id="2147485154" r:id="rId14"/>
    <p:sldLayoutId id="2147485155" r:id="rId15"/>
    <p:sldLayoutId id="2147485156" r:id="rId16"/>
    <p:sldLayoutId id="2147485157" r:id="rId17"/>
    <p:sldLayoutId id="2147485158" r:id="rId18"/>
    <p:sldLayoutId id="2147485159" r:id="rId19"/>
    <p:sldLayoutId id="2147485160" r:id="rId20"/>
    <p:sldLayoutId id="2147485161" r:id="rId21"/>
    <p:sldLayoutId id="2147485162" r:id="rId22"/>
    <p:sldLayoutId id="2147485163" r:id="rId23"/>
    <p:sldLayoutId id="2147485164" r:id="rId24"/>
    <p:sldLayoutId id="2147485165" r:id="rId25"/>
    <p:sldLayoutId id="2147485166" r:id="rId26"/>
    <p:sldLayoutId id="2147485167" r:id="rId27"/>
    <p:sldLayoutId id="2147485168" r:id="rId28"/>
    <p:sldLayoutId id="2147485169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PNWfgOdSbY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YvD0g4Ddg&amp;list=PLdvJgPpURpVjNED-fRtR6XwVXKGoAdFga&amp;index=2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25603" name="Subtítulo 2"/>
          <p:cNvSpPr>
            <a:spLocks noGrp="1"/>
          </p:cNvSpPr>
          <p:nvPr>
            <p:ph type="subTitle" idx="1"/>
          </p:nvPr>
        </p:nvSpPr>
        <p:spPr>
          <a:xfrm>
            <a:off x="623392" y="260648"/>
            <a:ext cx="11086528" cy="2520280"/>
          </a:xfrm>
        </p:spPr>
        <p:txBody>
          <a:bodyPr>
            <a:normAutofit/>
          </a:bodyPr>
          <a:lstStyle/>
          <a:p>
            <a:r>
              <a:rPr lang="pt-BR" sz="7000" b="1" dirty="0">
                <a:solidFill>
                  <a:schemeClr val="bg1"/>
                </a:solidFill>
              </a:rPr>
              <a:t>COMO EXERCER</a:t>
            </a:r>
            <a:r>
              <a:rPr lang="pt-BR" sz="7000" b="1" dirty="0">
                <a:solidFill>
                  <a:srgbClr val="C5158C"/>
                </a:solidFill>
              </a:rPr>
              <a:t> </a:t>
            </a:r>
            <a:r>
              <a:rPr lang="pt-BR" sz="7000" b="1" dirty="0">
                <a:solidFill>
                  <a:schemeClr val="bg1"/>
                </a:solidFill>
              </a:rPr>
              <a:t>LIDERANÇA?</a:t>
            </a:r>
          </a:p>
          <a:p>
            <a:r>
              <a:rPr lang="pt-BR" sz="3900" b="1" dirty="0"/>
              <a:t>Guia para o Presbitério</a:t>
            </a:r>
          </a:p>
          <a:p>
            <a:r>
              <a:rPr lang="pt-BR" sz="3900" b="1" dirty="0">
                <a:solidFill>
                  <a:schemeClr val="bg1"/>
                </a:solidFill>
              </a:rPr>
              <a:t>                       </a:t>
            </a:r>
            <a:r>
              <a:rPr lang="pt-BR" sz="3900" b="1" dirty="0">
                <a:solidFill>
                  <a:srgbClr val="C5158C"/>
                </a:solidFill>
              </a:rPr>
              <a:t>Unidade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190954"/>
            <a:ext cx="2736304" cy="2736304"/>
          </a:xfrm>
          <a:prstGeom prst="rect">
            <a:avLst/>
          </a:prstGeom>
        </p:spPr>
      </p:pic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0" y="227151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Liderança a partir da Bíblia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3927258"/>
            <a:ext cx="2736304" cy="273630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927258"/>
            <a:ext cx="2736304" cy="273630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190954"/>
            <a:ext cx="2736304" cy="273630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943872" y="343907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C515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LÍDER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10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05"/>
            <a:ext cx="12192000" cy="6871555"/>
          </a:xfrm>
          <a:prstGeom prst="rect">
            <a:avLst/>
          </a:prstGeom>
        </p:spPr>
      </p:pic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551384" y="476672"/>
            <a:ext cx="4176464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Aprender com Moisés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7104112" y="764704"/>
            <a:ext cx="442277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48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Saber ouvir e </a:t>
            </a:r>
          </a:p>
          <a:p>
            <a:pPr eaLnBrk="1" hangingPunct="1">
              <a:spcBef>
                <a:spcPts val="800"/>
              </a:spcBef>
            </a:pPr>
            <a:r>
              <a:rPr lang="pt-BR" altLang="pt-BR" sz="48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aceitar críticas 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11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232"/>
            <a:ext cx="12209169" cy="6881232"/>
          </a:xfrm>
          <a:prstGeom prst="rect">
            <a:avLst/>
          </a:prstGeom>
        </p:spPr>
      </p:pic>
      <p:sp>
        <p:nvSpPr>
          <p:cNvPr id="47106" name="Espaço Reservado para Conteúdo 9"/>
          <p:cNvSpPr>
            <a:spLocks noGrp="1"/>
          </p:cNvSpPr>
          <p:nvPr>
            <p:ph idx="4294967295"/>
          </p:nvPr>
        </p:nvSpPr>
        <p:spPr>
          <a:xfrm>
            <a:off x="911424" y="3417384"/>
            <a:ext cx="7286625" cy="1514475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3600" b="1" dirty="0">
                <a:solidFill>
                  <a:srgbClr val="C5158C"/>
                </a:solidFill>
                <a:latin typeface="Calibri" panose="020F0502020204030204" pitchFamily="34" charset="0"/>
              </a:rPr>
              <a:t>Reconhecer os limites e perceber quando a carga é pesada demais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551384" y="476672"/>
            <a:ext cx="4176464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Aprender com Moisés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12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62815" cy="6855106"/>
          </a:xfrm>
          <a:prstGeom prst="rect">
            <a:avLst/>
          </a:prstGeom>
        </p:spPr>
      </p:pic>
      <p:sp>
        <p:nvSpPr>
          <p:cNvPr id="44037" name="Espaço Reservado para Conteúdo 9"/>
          <p:cNvSpPr>
            <a:spLocks noGrp="1"/>
          </p:cNvSpPr>
          <p:nvPr>
            <p:ph idx="4294967295"/>
          </p:nvPr>
        </p:nvSpPr>
        <p:spPr>
          <a:xfrm>
            <a:off x="8807450" y="3219450"/>
            <a:ext cx="3384550" cy="720725"/>
          </a:xfrm>
        </p:spPr>
        <p:txBody>
          <a:bodyPr rtlCol="0">
            <a:normAutofit/>
          </a:bodyPr>
          <a:lstStyle/>
          <a:p>
            <a:pPr marL="0" indent="0" algn="r">
              <a:spcBef>
                <a:spcPts val="800"/>
              </a:spcBef>
              <a:buClr>
                <a:schemeClr val="bg2"/>
              </a:buClr>
              <a:buNone/>
              <a:defRPr/>
            </a:pPr>
            <a:r>
              <a:rPr lang="pt-BR" sz="3600" dirty="0">
                <a:solidFill>
                  <a:schemeClr val="bg1"/>
                </a:solidFill>
                <a:latin typeface="Calibri" pitchFamily="34" charset="0"/>
              </a:rPr>
              <a:t>Delegar tarefas</a:t>
            </a:r>
            <a:endParaRPr lang="pt-BR" sz="3600" kern="0" dirty="0">
              <a:solidFill>
                <a:schemeClr val="bg1"/>
              </a:solidFill>
            </a:endParaRPr>
          </a:p>
        </p:txBody>
      </p:sp>
      <p:sp>
        <p:nvSpPr>
          <p:cNvPr id="7" name="Espaço Reservado para Conteúdo 9"/>
          <p:cNvSpPr txBox="1">
            <a:spLocks/>
          </p:cNvSpPr>
          <p:nvPr/>
        </p:nvSpPr>
        <p:spPr bwMode="auto">
          <a:xfrm>
            <a:off x="7320136" y="2132856"/>
            <a:ext cx="4320480" cy="86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800"/>
              </a:spcBef>
              <a:spcAft>
                <a:spcPts val="0"/>
              </a:spcAft>
              <a:buClr>
                <a:schemeClr val="bg2"/>
              </a:buClr>
              <a:buSzPct val="70000"/>
              <a:defRPr/>
            </a:pPr>
            <a:r>
              <a:rPr lang="pt-BR" sz="4800" b="1" dirty="0">
                <a:latin typeface="Calibri" pitchFamily="34" charset="0"/>
              </a:rPr>
              <a:t>Repartir a carga </a:t>
            </a:r>
            <a:endParaRPr lang="pt-BR" sz="4800" b="1" kern="0" dirty="0">
              <a:latin typeface="+mn-lt"/>
            </a:endParaRPr>
          </a:p>
        </p:txBody>
      </p:sp>
      <p:sp>
        <p:nvSpPr>
          <p:cNvPr id="49157" name="Text Box 1"/>
          <p:cNvSpPr txBox="1">
            <a:spLocks noChangeArrowheads="1"/>
          </p:cNvSpPr>
          <p:nvPr/>
        </p:nvSpPr>
        <p:spPr bwMode="auto">
          <a:xfrm>
            <a:off x="1458079" y="548680"/>
            <a:ext cx="37444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LIDERAR</a:t>
            </a:r>
          </a:p>
          <a:p>
            <a:pPr algn="ctr" eaLnBrk="1" hangingPunct="1"/>
            <a:r>
              <a:rPr lang="pt-BR" alt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É DELEGAR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13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76672"/>
            <a:ext cx="10048792" cy="4752528"/>
          </a:xfrm>
          <a:prstGeom prst="rect">
            <a:avLst/>
          </a:prstGeom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39416" y="5344467"/>
            <a:ext cx="10198169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 err="1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Diaconia</a:t>
            </a:r>
            <a:r>
              <a:rPr lang="pt-BR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é o serviço que nasce como resposta </a:t>
            </a:r>
          </a:p>
          <a:p>
            <a:pPr algn="ctr" eaLnBrk="1" hangingPunct="1"/>
            <a:r>
              <a:rPr lang="pt-BR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e dedicação ao Evangelho</a:t>
            </a: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983432" y="1772816"/>
            <a:ext cx="3744416" cy="227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6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exemplo </a:t>
            </a:r>
          </a:p>
          <a:p>
            <a:pPr algn="ctr" eaLnBrk="1" hangingPunct="1"/>
            <a:r>
              <a:rPr lang="pt-BR" altLang="pt-BR" sz="6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Jesus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96000" y="620688"/>
            <a:ext cx="47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atin typeface="Calibri" panose="020F0502020204030204" pitchFamily="34" charset="0"/>
                <a:cs typeface="Calibri" panose="020F0502020204030204" pitchFamily="34" charset="0"/>
              </a:rPr>
              <a:t>SERVIR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077345" y="2391271"/>
            <a:ext cx="47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atin typeface="Calibri" panose="020F0502020204030204" pitchFamily="34" charset="0"/>
                <a:cs typeface="Calibri" panose="020F0502020204030204" pitchFamily="34" charset="0"/>
              </a:rPr>
              <a:t>SERVIÇO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077345" y="4047305"/>
            <a:ext cx="47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atin typeface="Calibri" panose="020F0502020204030204" pitchFamily="34" charset="0"/>
                <a:cs typeface="Calibri" panose="020F0502020204030204" pitchFamily="34" charset="0"/>
              </a:rPr>
              <a:t>DIACONIA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14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19377"/>
          <a:stretch/>
        </p:blipFill>
        <p:spPr>
          <a:xfrm>
            <a:off x="-1" y="0"/>
            <a:ext cx="12180863" cy="6858000"/>
          </a:xfrm>
          <a:prstGeom prst="rect">
            <a:avLst/>
          </a:prstGeom>
        </p:spPr>
      </p:pic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2708920"/>
            <a:ext cx="12192000" cy="344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altLang="pt-BR" sz="4000" dirty="0">
                <a:latin typeface="Calibri" panose="020F0502020204030204" pitchFamily="34" charset="0"/>
                <a:cs typeface="Arial" panose="020B0604020202020204" pitchFamily="34" charset="0"/>
              </a:rPr>
              <a:t>Quem é </a:t>
            </a: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mais importante? </a:t>
            </a:r>
            <a:b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É o que está sentado à mesa para comer </a:t>
            </a:r>
            <a:b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 é o que está servindo?”. </a:t>
            </a: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-11138" y="1052736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5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exemplo de Jesus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15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9"/>
            <a:ext cx="12192000" cy="6871555"/>
          </a:xfrm>
          <a:prstGeom prst="rect">
            <a:avLst/>
          </a:prstGeom>
        </p:spPr>
      </p:pic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188914"/>
            <a:ext cx="12191999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pt-BR" altLang="pt-BR" sz="3600" b="1" dirty="0">
                <a:solidFill>
                  <a:srgbClr val="C515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serviço está em oposição</a:t>
            </a:r>
            <a:br>
              <a:rPr lang="pt-BR" altLang="pt-BR" sz="3600" b="1" dirty="0">
                <a:solidFill>
                  <a:srgbClr val="C5158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b="1" dirty="0">
                <a:solidFill>
                  <a:srgbClr val="C515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busca por grandeza e vantagens.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7968208" y="3284984"/>
            <a:ext cx="3744416" cy="14401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2925" indent="-542925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"/>
              <a:defRPr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Marcos 9.33-37</a:t>
            </a:r>
          </a:p>
          <a:p>
            <a:pPr marL="542925" indent="-542925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"/>
              <a:defRPr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Marcos 10.35-45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16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0" y="476672"/>
            <a:ext cx="645604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 exemplo de Jesus</a:t>
            </a: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911424" y="2286459"/>
            <a:ext cx="42481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3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 mostrou que a lógica da sociedade não é a mesma do reino de Deus</a:t>
            </a:r>
            <a:br>
              <a:rPr lang="pt-BR" altLang="pt-BR" sz="3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3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(João 13.5-15)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17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12192000" cy="5877272"/>
          </a:xfrm>
          <a:prstGeom prst="rect">
            <a:avLst/>
          </a:prstGeom>
        </p:spPr>
      </p:pic>
      <p:sp>
        <p:nvSpPr>
          <p:cNvPr id="59394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1340768"/>
            <a:ext cx="8228013" cy="2303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5400" b="1" dirty="0"/>
              <a:t>“Nós amamos porque Deus nos amou primeiro.” </a:t>
            </a:r>
          </a:p>
          <a:p>
            <a:pPr marL="0" indent="0" algn="ctr">
              <a:buNone/>
            </a:pPr>
            <a:r>
              <a:rPr lang="pt-BR" altLang="pt-BR" sz="3900" b="1" dirty="0"/>
              <a:t>1 João 4. 19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2557463" y="4196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18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505" cy="6858000"/>
          </a:xfrm>
          <a:prstGeom prst="rect">
            <a:avLst/>
          </a:prstGeom>
        </p:spPr>
      </p:pic>
      <p:sp>
        <p:nvSpPr>
          <p:cNvPr id="60419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168008" y="3753639"/>
            <a:ext cx="5540152" cy="1509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4000" dirty="0">
                <a:solidFill>
                  <a:srgbClr val="C5158C"/>
                </a:solidFill>
              </a:rPr>
              <a:t>Deus não escolhe </a:t>
            </a:r>
            <a:br>
              <a:rPr lang="pt-BR" altLang="pt-BR" sz="4000" dirty="0">
                <a:solidFill>
                  <a:srgbClr val="C5158C"/>
                </a:solidFill>
              </a:rPr>
            </a:br>
            <a:r>
              <a:rPr lang="pt-BR" altLang="pt-BR" sz="4000" dirty="0">
                <a:solidFill>
                  <a:srgbClr val="C5158C"/>
                </a:solidFill>
              </a:rPr>
              <a:t>as pessoas capacitadas, mas capacita as escolhidas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3352" y="404664"/>
            <a:ext cx="11665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C515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 de liderança</a:t>
            </a:r>
            <a:br>
              <a:rPr lang="pt-BR" sz="5400" b="1" dirty="0">
                <a:solidFill>
                  <a:srgbClr val="C5158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5400" b="1" dirty="0">
                <a:solidFill>
                  <a:srgbClr val="C515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formas de exercer a liderança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63952" y="60932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hlinkClick r:id="rId4"/>
              </a:rPr>
              <a:t>https://www.youtube.com/watch?v=PNWfgOdSbYs</a:t>
            </a:r>
            <a:endParaRPr lang="pt-BR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19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221"/>
            <a:ext cx="12192000" cy="618777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404664"/>
            <a:ext cx="7560840" cy="31874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7600" b="1" dirty="0">
                <a:solidFill>
                  <a:srgbClr val="C5158C"/>
                </a:solidFill>
                <a:latin typeface="+mn-lt"/>
              </a:rPr>
              <a:t>Acolhida</a:t>
            </a:r>
            <a:br>
              <a:rPr lang="pt-BR" sz="7600" b="1" dirty="0">
                <a:solidFill>
                  <a:srgbClr val="C5158C"/>
                </a:solidFill>
                <a:latin typeface="+mn-lt"/>
              </a:rPr>
            </a:br>
            <a:r>
              <a:rPr lang="pt-BR" sz="7600" b="1" dirty="0">
                <a:solidFill>
                  <a:srgbClr val="C5158C"/>
                </a:solidFill>
                <a:latin typeface="+mn-lt"/>
              </a:rPr>
              <a:t>       Canto</a:t>
            </a:r>
            <a:br>
              <a:rPr lang="pt-BR" sz="7600" b="1" dirty="0">
                <a:solidFill>
                  <a:srgbClr val="C5158C"/>
                </a:solidFill>
                <a:latin typeface="+mn-lt"/>
              </a:rPr>
            </a:br>
            <a:r>
              <a:rPr lang="pt-BR" sz="7600" b="1" dirty="0">
                <a:solidFill>
                  <a:srgbClr val="C5158C"/>
                </a:solidFill>
                <a:latin typeface="+mn-lt"/>
              </a:rPr>
              <a:t>             Oração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3352" y="594928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hlinkClick r:id="rId3"/>
              </a:rPr>
              <a:t>https://www.youtube.com/watch?v=tiYvD0g4Ddg&amp;list=PLdvJgPpURpVjNED-fRtR6XwVXKGoAdFga&amp;index=26</a:t>
            </a:r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2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5"/>
            <a:ext cx="12192000" cy="6858445"/>
          </a:xfrm>
          <a:prstGeom prst="rect">
            <a:avLst/>
          </a:prstGeom>
        </p:spPr>
      </p:pic>
      <p:sp>
        <p:nvSpPr>
          <p:cNvPr id="62466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7408" y="404664"/>
            <a:ext cx="10515600" cy="1500187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r>
              <a:rPr lang="pt-BR" altLang="pt-BR" sz="6000" b="1" dirty="0">
                <a:solidFill>
                  <a:srgbClr val="C5158C"/>
                </a:solidFill>
              </a:rPr>
              <a:t>Dons a serviço</a:t>
            </a:r>
          </a:p>
          <a:p>
            <a:pPr algn="ctr" eaLnBrk="1" hangingPunct="1">
              <a:defRPr/>
            </a:pPr>
            <a:endParaRPr lang="pt-BR" altLang="pt-BR" b="1" dirty="0">
              <a:solidFill>
                <a:srgbClr val="68370F"/>
              </a:solidFill>
            </a:endParaRPr>
          </a:p>
          <a:p>
            <a:pPr algn="ctr" eaLnBrk="1" hangingPunct="1">
              <a:defRPr/>
            </a:pPr>
            <a:r>
              <a:rPr lang="pt-BR" altLang="pt-BR" sz="3900" b="1" dirty="0">
                <a:solidFill>
                  <a:schemeClr val="tx1"/>
                </a:solidFill>
              </a:rPr>
              <a:t>Liderança positiva: valorizar o trabalho em equipe.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20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8" y="5402824"/>
            <a:ext cx="5575204" cy="9215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78" y="4580691"/>
            <a:ext cx="1185401" cy="17436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8" y="4403291"/>
            <a:ext cx="5575204" cy="917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3581158"/>
            <a:ext cx="1185400" cy="17398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67" y="3403758"/>
            <a:ext cx="5575204" cy="9177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79" y="2581625"/>
            <a:ext cx="1185400" cy="17398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44" y="2414858"/>
            <a:ext cx="5575204" cy="9177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87" y="1592725"/>
            <a:ext cx="1185400" cy="17398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65" y="1430825"/>
            <a:ext cx="5575204" cy="917729"/>
          </a:xfrm>
          <a:prstGeom prst="rect">
            <a:avLst/>
          </a:prstGeom>
        </p:spPr>
      </p:pic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703512" y="357188"/>
            <a:ext cx="86787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Tarefas da liderança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19945" y="6273062"/>
            <a:ext cx="547412" cy="45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endParaRPr lang="pt-BR" altLang="pt-BR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3067" y="1482533"/>
            <a:ext cx="556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Calibri" panose="020F0502020204030204" pitchFamily="34" charset="0"/>
                <a:cs typeface="Calibri" panose="020F0502020204030204" pitchFamily="34" charset="0"/>
              </a:rPr>
              <a:t>PLANEJAR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3234626" y="2449882"/>
            <a:ext cx="556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Calibri" panose="020F0502020204030204" pitchFamily="34" charset="0"/>
                <a:cs typeface="Calibri" panose="020F0502020204030204" pitchFamily="34" charset="0"/>
              </a:rPr>
              <a:t>PROVIDENCIAR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3253608" y="3451891"/>
            <a:ext cx="556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DECIDIR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244166" y="4440791"/>
            <a:ext cx="556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Calibri" panose="020F0502020204030204" pitchFamily="34" charset="0"/>
                <a:cs typeface="Calibri" panose="020F0502020204030204" pitchFamily="34" charset="0"/>
              </a:rPr>
              <a:t>EXECUTAR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247569" y="5440324"/>
            <a:ext cx="556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</a:p>
        </p:txBody>
      </p:sp>
      <p:sp>
        <p:nvSpPr>
          <p:cNvPr id="18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21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1268760"/>
            <a:ext cx="10245171" cy="5266279"/>
          </a:xfrm>
          <a:prstGeom prst="rect">
            <a:avLst/>
          </a:prstGeom>
        </p:spPr>
      </p:pic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1802295" y="485965"/>
            <a:ext cx="857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QUE É LIDERAR?</a:t>
            </a:r>
          </a:p>
        </p:txBody>
      </p:sp>
      <p:sp>
        <p:nvSpPr>
          <p:cNvPr id="65540" name="CaixaDeTexto 5"/>
          <p:cNvSpPr txBox="1">
            <a:spLocks noChangeArrowheads="1"/>
          </p:cNvSpPr>
          <p:nvPr/>
        </p:nvSpPr>
        <p:spPr bwMode="auto">
          <a:xfrm>
            <a:off x="1055440" y="3479119"/>
            <a:ext cx="2376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Ação</a:t>
            </a:r>
          </a:p>
        </p:txBody>
      </p:sp>
      <p:sp>
        <p:nvSpPr>
          <p:cNvPr id="65541" name="CaixaDeTexto 6"/>
          <p:cNvSpPr txBox="1">
            <a:spLocks noChangeArrowheads="1"/>
          </p:cNvSpPr>
          <p:nvPr/>
        </p:nvSpPr>
        <p:spPr bwMode="auto">
          <a:xfrm>
            <a:off x="4511823" y="3522092"/>
            <a:ext cx="2592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Cooperação</a:t>
            </a:r>
          </a:p>
        </p:txBody>
      </p:sp>
      <p:sp>
        <p:nvSpPr>
          <p:cNvPr id="65542" name="CaixaDeTexto 7"/>
          <p:cNvSpPr txBox="1">
            <a:spLocks noChangeArrowheads="1"/>
          </p:cNvSpPr>
          <p:nvPr/>
        </p:nvSpPr>
        <p:spPr bwMode="auto">
          <a:xfrm>
            <a:off x="8256240" y="3522092"/>
            <a:ext cx="223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75520" y="4683319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Inspirar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47928" y="2261401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Reunir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564306" y="468331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Possibilitar</a:t>
            </a:r>
          </a:p>
        </p:txBody>
      </p:sp>
      <p:sp>
        <p:nvSpPr>
          <p:cNvPr id="12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22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809750" y="268288"/>
            <a:ext cx="857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Escolha de líderes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12615" y="4293096"/>
            <a:ext cx="9758857" cy="121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 eaLnBrk="1" hangingPunct="1">
              <a:spcBef>
                <a:spcPts val="2400"/>
              </a:spcBef>
              <a:buClr>
                <a:schemeClr val="bg2"/>
              </a:buClr>
              <a:buSzPct val="70000"/>
            </a:pP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Assumir funções de liderança na comunidade é uma forma de colocar o dom a serviço.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1524001" y="6308726"/>
            <a:ext cx="468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endParaRPr lang="pt-BR" altLang="pt-BR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31504" y="1853323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Não centrar em nomes, mas na característica do cargo.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31504" y="3068960"/>
            <a:ext cx="10009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motivação surge com mais facilidade quando há clareza. </a:t>
            </a:r>
          </a:p>
          <a:p>
            <a:endParaRPr lang="pt-BR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23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87" y="1314832"/>
            <a:ext cx="9692640" cy="4809744"/>
          </a:xfrm>
          <a:prstGeom prst="rect">
            <a:avLst/>
          </a:prstGeom>
        </p:spPr>
      </p:pic>
      <p:sp>
        <p:nvSpPr>
          <p:cNvPr id="69634" name="Espaço Reservado para Conteúdo 1"/>
          <p:cNvSpPr>
            <a:spLocks noGrp="1"/>
          </p:cNvSpPr>
          <p:nvPr>
            <p:ph idx="1"/>
          </p:nvPr>
        </p:nvSpPr>
        <p:spPr>
          <a:xfrm>
            <a:off x="1981200" y="6124576"/>
            <a:ext cx="8228013" cy="576064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pt-BR" altLang="pt-BR" sz="3600" dirty="0">
                <a:solidFill>
                  <a:srgbClr val="C5158C"/>
                </a:solidFill>
                <a:latin typeface="Calibri" panose="020F0502020204030204" pitchFamily="34" charset="0"/>
              </a:rPr>
              <a:t>Liderar tem a ver com exercício de poder </a:t>
            </a: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0" y="268288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exercício da liderança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24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" y="260648"/>
            <a:ext cx="12180707" cy="616255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77510" y="1980263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Líder</a:t>
            </a:r>
          </a:p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ditatorial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9376" y="2503482"/>
            <a:ext cx="339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Concentra poder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87488" y="4713261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Determina 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os rumos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32104" y="49411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Não estimula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326016" y="2226484"/>
            <a:ext cx="338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Impôe</a:t>
            </a: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 sua vontade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25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" y="260648"/>
            <a:ext cx="12185958" cy="636344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46195" y="2114155"/>
            <a:ext cx="296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Líder</a:t>
            </a:r>
          </a:p>
          <a:p>
            <a:pPr algn="ctr"/>
            <a:r>
              <a:rPr lang="pt-BR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paternalista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7368" y="223951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“Pai” 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super-bom</a:t>
            </a:r>
            <a:endParaRPr lang="pt-B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95800" y="4872289"/>
            <a:ext cx="359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Faz tudo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pelo grupo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328248" y="2275019"/>
            <a:ext cx="3459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Mantém o grupo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dependente</a:t>
            </a:r>
          </a:p>
        </p:txBody>
      </p:sp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1524001" y="6308726"/>
            <a:ext cx="468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endParaRPr lang="pt-BR" altLang="pt-BR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26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066"/>
            <a:ext cx="12192000" cy="61682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77510" y="1980263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Líder</a:t>
            </a:r>
          </a:p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liberal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9376" y="2269544"/>
            <a:ext cx="339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Não toma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iniciativa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87488" y="4713261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Não dá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orientações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032104" y="494116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É inseguro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326016" y="2546542"/>
            <a:ext cx="33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Não decide</a:t>
            </a:r>
          </a:p>
        </p:txBody>
      </p:sp>
      <p:sp>
        <p:nvSpPr>
          <p:cNvPr id="12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27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4885"/>
            <a:ext cx="12192000" cy="657250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25053" y="1811164"/>
            <a:ext cx="2874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Calibri" panose="020F0502020204030204" pitchFamily="34" charset="0"/>
                <a:cs typeface="Calibri" panose="020F0502020204030204" pitchFamily="34" charset="0"/>
              </a:rPr>
              <a:t>Líder</a:t>
            </a:r>
          </a:p>
          <a:p>
            <a:pPr algn="ctr"/>
            <a:r>
              <a:rPr lang="pt-BR" sz="3900" b="1" dirty="0">
                <a:latin typeface="Calibri" panose="020F0502020204030204" pitchFamily="34" charset="0"/>
                <a:cs typeface="Calibri" panose="020F0502020204030204" pitchFamily="34" charset="0"/>
              </a:rPr>
              <a:t>democrático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1384" y="2546542"/>
            <a:ext cx="339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Não dá ordens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84361" y="5031363"/>
            <a:ext cx="364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Coordena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47756" y="472514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Estimula a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participação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256240" y="2269542"/>
            <a:ext cx="338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Promove a</a:t>
            </a:r>
            <a:b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cooperação</a:t>
            </a:r>
          </a:p>
        </p:txBody>
      </p:sp>
      <p:sp>
        <p:nvSpPr>
          <p:cNvPr id="12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28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6" y="1484784"/>
            <a:ext cx="10535428" cy="4623395"/>
          </a:xfrm>
          <a:prstGeom prst="rect">
            <a:avLst/>
          </a:prstGeom>
        </p:spPr>
      </p:pic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798620" y="306919"/>
            <a:ext cx="857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exercício da liderança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27648" y="162880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dirty="0">
                <a:solidFill>
                  <a:srgbClr val="13736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Delegar, distribuir e confiar tarefas faz parte de uma liderança saudável.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25186" y="306896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800"/>
              </a:spcBef>
              <a:buClr>
                <a:schemeClr val="bg2"/>
              </a:buClr>
              <a:buSzPct val="70000"/>
            </a:pPr>
            <a:r>
              <a:rPr lang="pt-BR" altLang="pt-BR" sz="3200" dirty="0">
                <a:solidFill>
                  <a:srgbClr val="8B0F6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trabalho em equipe também depende da postura de todas as pessoas envolvidas.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91528" y="450912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800"/>
              </a:spcBef>
              <a:buClr>
                <a:schemeClr val="bg2"/>
              </a:buClr>
              <a:buSzPct val="70000"/>
            </a:pPr>
            <a:r>
              <a:rPr lang="pt-BR" altLang="pt-BR" sz="3200" dirty="0">
                <a:solidFill>
                  <a:srgbClr val="126F88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Haverá situações e momentos em que líderes precisam tomar decisões e “puxar a frente”.</a:t>
            </a:r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29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37560"/>
            <a:ext cx="12192000" cy="12239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6000" dirty="0">
                <a:solidFill>
                  <a:schemeClr val="accent5">
                    <a:lumMod val="50000"/>
                  </a:schemeClr>
                </a:solidFill>
              </a:rPr>
              <a:t>Como eu exerço </a:t>
            </a:r>
            <a:r>
              <a:rPr lang="pt-BR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liderança?</a:t>
            </a:r>
            <a:endParaRPr lang="pt-BR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913128" y="1568872"/>
            <a:ext cx="4104456" cy="1296144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600" dirty="0">
              <a:solidFill>
                <a:schemeClr val="accent5">
                  <a:lumMod val="5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" y="-12015"/>
            <a:ext cx="12189269" cy="6870016"/>
          </a:xfrm>
          <a:prstGeom prst="rect">
            <a:avLst/>
          </a:prstGeom>
        </p:spPr>
      </p:pic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" y="357188"/>
            <a:ext cx="1219199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exercício da liderança</a:t>
            </a:r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1" y="1340768"/>
            <a:ext cx="1219199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Processo dinâmico com altos e baixos. </a:t>
            </a:r>
          </a:p>
          <a:p>
            <a:pPr eaLnBrk="1" hangingPunct="1">
              <a:spcBef>
                <a:spcPts val="900"/>
              </a:spcBef>
            </a:pPr>
            <a:endParaRPr lang="pt-BR" altLang="pt-BR" sz="3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1524001" y="6308726"/>
            <a:ext cx="468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endParaRPr lang="pt-BR" altLang="pt-BR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30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55"/>
            <a:ext cx="12192000" cy="6871555"/>
          </a:xfrm>
          <a:prstGeom prst="rect">
            <a:avLst/>
          </a:prstGeom>
        </p:spPr>
      </p:pic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1809750" y="285750"/>
            <a:ext cx="857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exercício da liderança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79376" y="1556792"/>
            <a:ext cx="4464496" cy="41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4000" b="1" dirty="0">
                <a:solidFill>
                  <a:srgbClr val="E695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Trabalhar com amor o perdão, </a:t>
            </a:r>
            <a:br>
              <a:rPr lang="pt-BR" altLang="pt-BR" sz="4000" b="1" dirty="0">
                <a:solidFill>
                  <a:srgbClr val="E695C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4000" b="1" dirty="0">
                <a:solidFill>
                  <a:srgbClr val="E695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reconhecimento das mútuas limitações e capacidades.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31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623392" y="2852936"/>
            <a:ext cx="417646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Não é comigo!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2656"/>
            <a:ext cx="6120680" cy="6120680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32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9"/>
            <a:ext cx="12192000" cy="6871555"/>
          </a:xfrm>
          <a:prstGeom prst="rect">
            <a:avLst/>
          </a:prstGeom>
        </p:spPr>
      </p:pic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0" y="28575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Não é comigo!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343472" y="2204864"/>
            <a:ext cx="9614841" cy="428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Havia um importante trabalho a ser feito, e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Todo Mundo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tinha certeza que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Alguém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 faria.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Qualquer Um 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poderia ter feito, mas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Ninguém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 fez.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Alguém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zangou-se porque este era um trabalho para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Todo Mundo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Todo Mundo</a:t>
            </a: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pensou que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Qualquer</a:t>
            </a: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um 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poderia fazê-lo, mas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Ninguém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imaginou que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Todo Mundo</a:t>
            </a: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deixaria de fazê-lo. Ao final,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Todo Mundo</a:t>
            </a: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culpou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Alguém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quando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Ninguém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fez o que </a:t>
            </a:r>
            <a:r>
              <a:rPr lang="pt-BR" altLang="pt-BR" sz="3200" b="1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Qualquer Um</a:t>
            </a:r>
            <a:r>
              <a:rPr lang="pt-BR" altLang="pt-BR" sz="3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poderia ter feito.</a:t>
            </a: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524001" y="6308726"/>
            <a:ext cx="468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endParaRPr lang="pt-BR" altLang="pt-BR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33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853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" y="332656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ESTILOS DE LIDERANÇA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34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35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557784"/>
            <a:ext cx="10058400" cy="5738953"/>
          </a:xfrm>
          <a:prstGeom prst="rect">
            <a:avLst/>
          </a:prstGeom>
        </p:spPr>
      </p:pic>
      <p:sp>
        <p:nvSpPr>
          <p:cNvPr id="94210" name="Rectangle 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6408" y="586337"/>
            <a:ext cx="979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ANALISTA</a:t>
            </a:r>
          </a:p>
          <a:p>
            <a:pPr algn="ctr"/>
            <a:r>
              <a:rPr lang="pt-BR" sz="2400" dirty="0">
                <a:latin typeface="Calibri" pitchFamily="34" charset="0"/>
              </a:rPr>
              <a:t>É uma pessoa detalhista, processual, resume as coisas, busca exatidão, necessita de provas, precisa de critérios, é objetiva, eficiente, </a:t>
            </a:r>
            <a:endParaRPr lang="pt-BR" sz="2400" dirty="0" smtClean="0">
              <a:latin typeface="Calibri" pitchFamily="34" charset="0"/>
            </a:endParaRPr>
          </a:p>
          <a:p>
            <a:pPr algn="ctr"/>
            <a:r>
              <a:rPr lang="pt-BR" sz="2400" dirty="0" smtClean="0">
                <a:latin typeface="Calibri" pitchFamily="34" charset="0"/>
              </a:rPr>
              <a:t>informativa</a:t>
            </a:r>
            <a:r>
              <a:rPr lang="pt-BR" sz="2400" dirty="0">
                <a:latin typeface="Calibri" pitchFamily="34" charset="0"/>
              </a:rPr>
              <a:t>, organizada</a:t>
            </a:r>
            <a:r>
              <a:rPr lang="pt-BR" sz="2400" dirty="0" smtClean="0">
                <a:latin typeface="Calibri" pitchFamily="34" charset="0"/>
              </a:rPr>
              <a:t>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9456" y="2996952"/>
            <a:ext cx="47525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dk1"/>
                </a:solidFill>
                <a:latin typeface="Calibri" pitchFamily="34" charset="0"/>
              </a:rPr>
              <a:t>Precisão (resultados confiáveis), profundidade, detalhista, distanciamento dos interesses pessoais, em decisões se baseia em informações, pensa linearmente (1,2,3,..  </a:t>
            </a:r>
            <a:r>
              <a:rPr lang="pt-BR" sz="2600" dirty="0" err="1">
                <a:solidFill>
                  <a:schemeClr val="dk1"/>
                </a:solidFill>
                <a:latin typeface="Calibri" pitchFamily="34" charset="0"/>
              </a:rPr>
              <a:t>a,b,c</a:t>
            </a:r>
            <a:r>
              <a:rPr lang="pt-BR" sz="2600" dirty="0">
                <a:solidFill>
                  <a:schemeClr val="dk1"/>
                </a:solidFill>
                <a:latin typeface="Calibri" pitchFamily="34" charset="0"/>
              </a:rPr>
              <a:t>,...).</a:t>
            </a:r>
          </a:p>
          <a:p>
            <a:endParaRPr lang="pt-BR" sz="2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40016" y="2996952"/>
            <a:ext cx="4752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dk1"/>
                </a:solidFill>
                <a:latin typeface="Calibri" pitchFamily="34" charset="0"/>
              </a:rPr>
              <a:t>Tomar iniciativas, ser mais decisiva, mais aberta, investir nas relações pessoais, ser mais emocional.</a:t>
            </a:r>
            <a:endParaRPr lang="pt-BR" sz="2600" dirty="0">
              <a:latin typeface="Calibri" pitchFamily="34" charset="0"/>
            </a:endParaRPr>
          </a:p>
          <a:p>
            <a:pPr algn="ctr"/>
            <a:endParaRPr lang="pt-BR" sz="2600" dirty="0"/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36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557784"/>
            <a:ext cx="10058400" cy="5738953"/>
          </a:xfrm>
          <a:prstGeom prst="rect">
            <a:avLst/>
          </a:prstGeom>
        </p:spPr>
      </p:pic>
      <p:sp>
        <p:nvSpPr>
          <p:cNvPr id="96258" name="Rectangle 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8408" y="589131"/>
            <a:ext cx="979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BATALHADOR</a:t>
            </a:r>
          </a:p>
          <a:p>
            <a:pPr algn="ctr"/>
            <a:r>
              <a:rPr lang="pt-BR" sz="2400" dirty="0">
                <a:latin typeface="Calibri" pitchFamily="34" charset="0"/>
              </a:rPr>
              <a:t>É uma pessoa orientada em resultados, tem controle, busca opções, possui clareza, vai ao foco, tem metas, quer a prova das coisas, </a:t>
            </a:r>
            <a:endParaRPr lang="pt-BR" sz="2400" dirty="0" smtClean="0">
              <a:latin typeface="Calibri" pitchFamily="34" charset="0"/>
            </a:endParaRPr>
          </a:p>
          <a:p>
            <a:pPr algn="ctr"/>
            <a:r>
              <a:rPr lang="pt-BR" sz="2400" dirty="0" smtClean="0">
                <a:latin typeface="Calibri" pitchFamily="34" charset="0"/>
              </a:rPr>
              <a:t>age</a:t>
            </a:r>
            <a:r>
              <a:rPr lang="pt-BR" sz="2400" dirty="0">
                <a:latin typeface="Calibri" pitchFamily="34" charset="0"/>
              </a:rPr>
              <a:t>, </a:t>
            </a:r>
            <a:r>
              <a:rPr lang="pt-BR" sz="2400" dirty="0" smtClean="0">
                <a:latin typeface="Calibri" pitchFamily="34" charset="0"/>
              </a:rPr>
              <a:t>é </a:t>
            </a:r>
            <a:r>
              <a:rPr lang="pt-BR" sz="2400" dirty="0">
                <a:latin typeface="Calibri" pitchFamily="34" charset="0"/>
              </a:rPr>
              <a:t>orientada no proveito.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99456" y="2996952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itchFamily="34" charset="0"/>
              </a:rPr>
              <a:t>Sabe o que quer, é cheio de energias, age rapidamente, cria opções, mantém equilíbrio entre custo e qualidade, esclarece necessidades.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40016" y="2996952"/>
            <a:ext cx="47525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0" algn="ctr"/>
            <a:r>
              <a:rPr lang="pt-BR" sz="2800" dirty="0">
                <a:latin typeface="Calibri" pitchFamily="34" charset="0"/>
              </a:rPr>
              <a:t>Capacidade de adaptação, entrar em consentimento com outras pessoas, capacidade de ouvir e entender outros, diminuir o ritmo, delegar mais, mostrar e trabalhar mais suas emoções.</a:t>
            </a:r>
          </a:p>
          <a:p>
            <a:pPr algn="ctr"/>
            <a:endParaRPr lang="pt-BR" sz="2600" dirty="0"/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37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557784"/>
            <a:ext cx="10058400" cy="5738953"/>
          </a:xfrm>
          <a:prstGeom prst="rect">
            <a:avLst/>
          </a:prstGeom>
        </p:spPr>
      </p:pic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63752" y="548680"/>
            <a:ext cx="99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t-BR" altLang="pt-BR" sz="2400" b="1" dirty="0">
                <a:latin typeface="Calibri" panose="020F0502020204030204" pitchFamily="34" charset="0"/>
              </a:rPr>
              <a:t>AMISTOSO</a:t>
            </a:r>
          </a:p>
          <a:p>
            <a:pPr lvl="0" algn="ctr" eaLnBrk="1" hangingPunct="1"/>
            <a:r>
              <a:rPr lang="pt-BR" altLang="pt-BR" sz="2400" dirty="0">
                <a:latin typeface="Calibri" panose="020F0502020204030204" pitchFamily="34" charset="0"/>
              </a:rPr>
              <a:t>É uma pessoa bastante relacional, precisa se sentir inserida no grupo, necessita de aceitação, é de confiança, precisa e dá apoio, é cooperativa, responsável, solícita, precisa de reputação.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99456" y="2996952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ts val="600"/>
              </a:spcBef>
            </a:pPr>
            <a:r>
              <a:rPr lang="pt-BR" alt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É sensível para necessidades alheias, tem relações confiáveis, direitos e exigências devem ser cumpridas, é consensual.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40016" y="2996952"/>
            <a:ext cx="4752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algn="ctr" eaLnBrk="1" hangingPunct="1">
              <a:spcBef>
                <a:spcPts val="600"/>
              </a:spcBef>
            </a:pPr>
            <a:r>
              <a:rPr lang="pt-BR" alt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Trabalhar orientada para metas, buscar medir resultados em ações, agir mais rapidamente, tomar decisões.</a:t>
            </a:r>
          </a:p>
          <a:p>
            <a:pPr algn="ctr"/>
            <a:endParaRPr lang="pt-BR" sz="2600" dirty="0"/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</a:t>
            </a:r>
            <a:r>
              <a:rPr lang="pt-BR" sz="1200" b="1" dirty="0" smtClean="0">
                <a:solidFill>
                  <a:schemeClr val="tx1"/>
                </a:solidFill>
              </a:rPr>
              <a:t>8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557784"/>
            <a:ext cx="10058400" cy="5738953"/>
          </a:xfrm>
          <a:prstGeom prst="rect">
            <a:avLst/>
          </a:prstGeom>
        </p:spPr>
      </p:pic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63752" y="692696"/>
            <a:ext cx="99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t-BR" altLang="pt-BR" sz="2400" b="1" dirty="0">
                <a:latin typeface="Calibri" panose="020F0502020204030204" pitchFamily="34" charset="0"/>
              </a:rPr>
              <a:t>CRIATIVO</a:t>
            </a:r>
          </a:p>
          <a:p>
            <a:pPr lvl="0" algn="ctr" eaLnBrk="1" hangingPunct="1"/>
            <a:r>
              <a:rPr lang="pt-BR" altLang="pt-BR" sz="2400" dirty="0">
                <a:latin typeface="Calibri" panose="020F0502020204030204" pitchFamily="34" charset="0"/>
              </a:rPr>
              <a:t>É uma pessoa visionária, aberta, tem muita inspiração, é direta, trabalha em equipe, é relacional, inovadora, tem uma visão global das coisas.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99456" y="2996952"/>
            <a:ext cx="475252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pt-BR" alt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Capacidade de adaptação, sociabilidade, inovação, prioriza a qualidade, trabalho em equipe, compartilha informações.</a:t>
            </a:r>
          </a:p>
          <a:p>
            <a:pPr lvl="0" algn="ctr" eaLnBrk="1" hangingPunct="1">
              <a:spcBef>
                <a:spcPts val="600"/>
              </a:spcBef>
            </a:pPr>
            <a:endParaRPr lang="pt-BR" altLang="pt-BR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40016" y="299695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algn="ctr" eaLnBrk="1" hangingPunct="1">
              <a:spcBef>
                <a:spcPts val="600"/>
              </a:spcBef>
            </a:pPr>
            <a:r>
              <a:rPr lang="pt-BR" alt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Aumentar a disciplina, diminuir o investimento de tempo em contatos, ter mais planejamento e organização, distribuir mais tarefas e melhorar sua coordenação.</a:t>
            </a:r>
          </a:p>
        </p:txBody>
      </p:sp>
      <p:sp>
        <p:nvSpPr>
          <p:cNvPr id="9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39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4007"/>
            <a:ext cx="12192001" cy="344399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2" y="260647"/>
            <a:ext cx="12192001" cy="1440161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No dia seguinte, Moisés sentou-se para julgar as questões do povo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e ficou ocupado desde a manhã até a noite. Quando Jetro viu tudo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</a:rPr>
              <a:t>o que Moisés estava fazendo, perguntou:  </a:t>
            </a:r>
            <a:endParaRPr lang="pt-BR" altLang="pt-BR" sz="32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" y="1831684"/>
            <a:ext cx="12192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– Por que você está agindo assim? Por que está resolvendo </a:t>
            </a:r>
            <a:b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sozinho os problemas do povo, com todas essas pessoas </a:t>
            </a:r>
            <a:b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em pé ao seu redor, desde a manhã até a noite? 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89" y="5026027"/>
            <a:ext cx="7808976" cy="11247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89" y="3838813"/>
            <a:ext cx="7808976" cy="11247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40" y="2679427"/>
            <a:ext cx="7808976" cy="11247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03" y="1513735"/>
            <a:ext cx="7808976" cy="1124712"/>
          </a:xfrm>
          <a:prstGeom prst="rect">
            <a:avLst/>
          </a:prstGeom>
        </p:spPr>
      </p:pic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1809750" y="339725"/>
            <a:ext cx="857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Reações em caso de conflitos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89279" y="162880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ANALISTA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2139275" y="278078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BATALHADOR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188508" y="3982897"/>
            <a:ext cx="1894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AMISTOSO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189279" y="512573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CRIATIVO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395859" y="197456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retrai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603771" y="316057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autoritário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235619" y="4322073"/>
            <a:ext cx="410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concorda aparentemente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7395859" y="549806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explode</a:t>
            </a:r>
          </a:p>
        </p:txBody>
      </p:sp>
      <p:sp>
        <p:nvSpPr>
          <p:cNvPr id="1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40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7" y="1412776"/>
            <a:ext cx="11682801" cy="4660978"/>
          </a:xfrm>
          <a:prstGeom prst="rect">
            <a:avLst/>
          </a:prstGeom>
        </p:spPr>
      </p:pic>
      <p:sp>
        <p:nvSpPr>
          <p:cNvPr id="104450" name="Espaço Reservado para Conteúdo 2"/>
          <p:cNvSpPr>
            <a:spLocks noGrp="1"/>
          </p:cNvSpPr>
          <p:nvPr>
            <p:ph idx="1"/>
          </p:nvPr>
        </p:nvSpPr>
        <p:spPr>
          <a:xfrm>
            <a:off x="5159896" y="2060848"/>
            <a:ext cx="5904656" cy="3848100"/>
          </a:xfrm>
        </p:spPr>
        <p:txBody>
          <a:bodyPr>
            <a:normAutofit/>
          </a:bodyPr>
          <a:lstStyle/>
          <a:p>
            <a:pPr marL="361950" indent="-361950"/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Não existe um estilo melhor </a:t>
            </a:r>
            <a:b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ou pior que os outros</a:t>
            </a:r>
          </a:p>
          <a:p>
            <a:pPr marL="361950" indent="-361950"/>
            <a:endParaRPr lang="pt-BR" alt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61950" indent="-361950"/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A diversidade enriquece quando sabemos valorizar e quando aproveitamos o positivo </a:t>
            </a:r>
            <a:b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</a:rPr>
              <a:t>de cada estilo. </a:t>
            </a: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1809750" y="339725"/>
            <a:ext cx="857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4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riqueza dos diferentes estilos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41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0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9416" y="399356"/>
            <a:ext cx="3974231" cy="10134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5400" b="1" dirty="0">
                <a:solidFill>
                  <a:srgbClr val="C5158C"/>
                </a:solidFill>
                <a:latin typeface="+mn-lt"/>
              </a:rPr>
              <a:t>Oração final</a:t>
            </a:r>
          </a:p>
        </p:txBody>
      </p:sp>
      <p:sp>
        <p:nvSpPr>
          <p:cNvPr id="106499" name="CaixaDeTexto 3"/>
          <p:cNvSpPr txBox="1">
            <a:spLocks noChangeArrowheads="1"/>
          </p:cNvSpPr>
          <p:nvPr/>
        </p:nvSpPr>
        <p:spPr bwMode="auto">
          <a:xfrm flipH="1">
            <a:off x="839416" y="1412776"/>
            <a:ext cx="937389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olhos que enxergam a verdade.</a:t>
            </a: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mãos que seguram e sustentam.</a:t>
            </a: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pés que não se cansam, apesar da ingratidão.</a:t>
            </a: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um coração que saiba perdoar e amar.</a:t>
            </a: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sonhos de um mundo novo.</a:t>
            </a: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clareza para lutarmos pela tua justiça.</a:t>
            </a: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humildade para servir a quem precisa.</a:t>
            </a: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nova vida, que Teu filho nos alcançou.</a:t>
            </a: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Dá-nos, Senhor, que possamos ir sob a Tua paz </a:t>
            </a:r>
            <a:b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para servir-Te com alegria. Amém.</a:t>
            </a:r>
          </a:p>
          <a:p>
            <a:endParaRPr lang="pt-B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Pai Nosso...</a:t>
            </a:r>
          </a:p>
          <a:p>
            <a:endParaRPr lang="pt-BR" sz="2500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42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52534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</a:t>
            </a:r>
            <a:r>
              <a:rPr lang="pt-BR" sz="3300" b="1" dirty="0" smtClean="0">
                <a:solidFill>
                  <a:schemeClr val="bg1"/>
                </a:solidFill>
              </a:rPr>
              <a:t>Luterano </a:t>
            </a:r>
            <a:r>
              <a:rPr lang="pt-BR" sz="3300" b="1" dirty="0">
                <a:solidFill>
                  <a:schemeClr val="bg1"/>
                </a:solidFill>
              </a:rPr>
              <a:t>por meio do </a:t>
            </a:r>
            <a:r>
              <a:rPr lang="pt-BR" sz="3300" b="1" i="1" dirty="0">
                <a:solidFill>
                  <a:schemeClr val="bg1"/>
                </a:solidFill>
              </a:rPr>
              <a:t>link</a:t>
            </a:r>
            <a:r>
              <a:rPr lang="pt-BR" sz="3300" b="1" dirty="0">
                <a:solidFill>
                  <a:schemeClr val="bg1"/>
                </a:solidFill>
              </a:rPr>
              <a:t> 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7709" y="3484605"/>
            <a:ext cx="834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http://www.luterano.org.br/guia-para-o-presbiterio/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048328" y="6354111"/>
            <a:ext cx="300183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Imagens: www.freepik.com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620688"/>
            <a:ext cx="12192000" cy="2734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</a:rPr>
              <a:t>– Eu tenho de fazer isso porque as pessoas vêm falar comigo </a:t>
            </a:r>
            <a:b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</a:rPr>
            </a:b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</a:rPr>
              <a:t>para saber o que Deus quer. Quando duas pessoas têm uma questão, </a:t>
            </a:r>
            <a:b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</a:rPr>
            </a:b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</a:rPr>
              <a:t>elas vêm falar comigo para que eu resolva quem está certo. </a:t>
            </a:r>
            <a:b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</a:rPr>
            </a:b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</a:rPr>
              <a:t>E explico os mandamentos e as leis de Deus a todos.</a:t>
            </a:r>
            <a:endParaRPr lang="pt-BR" altLang="pt-BR" sz="3200" dirty="0">
              <a:solidFill>
                <a:srgbClr val="C5158C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4007"/>
            <a:ext cx="12192001" cy="3443993"/>
          </a:xfrm>
          <a:prstGeom prst="rect">
            <a:avLst/>
          </a:prstGeom>
        </p:spPr>
      </p:pic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5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4007"/>
            <a:ext cx="12192001" cy="3443993"/>
          </a:xfrm>
          <a:prstGeom prst="rect">
            <a:avLst/>
          </a:prstGeom>
        </p:spPr>
      </p:pic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0" y="200879"/>
            <a:ext cx="12192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O que você está fazendo não está certo. Desse jeito você vai ficar cansado demais, e o povo também. Isso é muito trabalho para você fazer sozinho. Agora escute o meu conselho, e Deus o ajudará: você deve escolher alguns homens </a:t>
            </a:r>
            <a:r>
              <a:rPr lang="pt-BR" altLang="pt-BR" sz="32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capazes</a:t>
            </a: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 colocá-los como chefes do povo. </a:t>
            </a:r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0" y="2276872"/>
            <a:ext cx="12192000" cy="115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Devem ser homens que </a:t>
            </a:r>
            <a:r>
              <a:rPr lang="pt-BR" altLang="pt-BR" sz="32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temam a Deus</a:t>
            </a: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que mereçam </a:t>
            </a:r>
            <a:r>
              <a:rPr lang="pt-BR" altLang="pt-BR" sz="32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confiança</a:t>
            </a: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 que sejam </a:t>
            </a:r>
            <a:r>
              <a:rPr lang="pt-BR" altLang="pt-BR" sz="32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honestos</a:t>
            </a:r>
            <a:r>
              <a:rPr lang="pt-BR" altLang="pt-BR" sz="3200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em tudo. 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640616" y="6309320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6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65304"/>
          </a:xfrm>
          <a:prstGeom prst="rect">
            <a:avLst/>
          </a:prstGeom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712742"/>
            <a:ext cx="12192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Serão eles que sempre julgarão as questões do povo. </a:t>
            </a:r>
            <a:b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casos mais difíceis serão trazidos a você, </a:t>
            </a:r>
            <a:b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3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mas os mais fáceis eles mesmos poderão resolver.</a:t>
            </a:r>
          </a:p>
          <a:p>
            <a:pPr algn="ctr" eaLnBrk="1" hangingPunct="1">
              <a:spcBef>
                <a:spcPts val="800"/>
              </a:spcBef>
            </a:pPr>
            <a:endParaRPr lang="pt-BR" altLang="pt-BR" sz="32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800"/>
              </a:spcBef>
            </a:pPr>
            <a:endParaRPr lang="pt-BR" altLang="pt-BR" sz="32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800"/>
              </a:spcBef>
            </a:pPr>
            <a:r>
              <a:rPr lang="pt-BR" altLang="pt-BR" sz="3200" b="1" dirty="0">
                <a:latin typeface="Calibri" panose="020F0502020204030204" pitchFamily="34" charset="0"/>
                <a:cs typeface="Arial" panose="020B0604020202020204" pitchFamily="34" charset="0"/>
              </a:rPr>
              <a:t>Moisés aceitou o conselho de Jetro e escolheu homens </a:t>
            </a:r>
          </a:p>
          <a:p>
            <a:pPr algn="ctr" eaLnBrk="1" hangingPunct="1">
              <a:spcBef>
                <a:spcPts val="800"/>
              </a:spcBef>
            </a:pPr>
            <a:r>
              <a:rPr lang="pt-BR" altLang="pt-BR" sz="3200" b="1" dirty="0">
                <a:latin typeface="Calibri" panose="020F0502020204030204" pitchFamily="34" charset="0"/>
                <a:cs typeface="Arial" panose="020B0604020202020204" pitchFamily="34" charset="0"/>
              </a:rPr>
              <a:t>capazes entre todos os israelitas. Eles sempre julgaram </a:t>
            </a:r>
          </a:p>
          <a:p>
            <a:pPr algn="ctr" eaLnBrk="1" hangingPunct="1">
              <a:spcBef>
                <a:spcPts val="800"/>
              </a:spcBef>
            </a:pPr>
            <a:r>
              <a:rPr lang="pt-BR" altLang="pt-BR" sz="3200" b="1" dirty="0">
                <a:latin typeface="Calibri" panose="020F0502020204030204" pitchFamily="34" charset="0"/>
                <a:cs typeface="Arial" panose="020B0604020202020204" pitchFamily="34" charset="0"/>
              </a:rPr>
              <a:t>as questões do povo, resolvendo as mais fáceis </a:t>
            </a:r>
          </a:p>
          <a:p>
            <a:pPr algn="ctr" eaLnBrk="1" hangingPunct="1">
              <a:spcBef>
                <a:spcPts val="800"/>
              </a:spcBef>
            </a:pPr>
            <a:r>
              <a:rPr lang="pt-BR" altLang="pt-BR" sz="3200" b="1" dirty="0">
                <a:latin typeface="Calibri" panose="020F0502020204030204" pitchFamily="34" charset="0"/>
                <a:cs typeface="Arial" panose="020B0604020202020204" pitchFamily="34" charset="0"/>
              </a:rPr>
              <a:t>e trazendo para Moisés as mais difíceis (Êxodo 18.13-26).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524001" y="6308726"/>
            <a:ext cx="468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endParaRPr lang="pt-BR" altLang="pt-BR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7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11977723" cy="6858000"/>
          </a:xfrm>
          <a:prstGeom prst="rect">
            <a:avLst/>
          </a:prstGeom>
        </p:spPr>
      </p:pic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35360" y="260648"/>
            <a:ext cx="390626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Grupos precisam de </a:t>
            </a:r>
            <a:br>
              <a:rPr lang="pt-BR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organização e de liderança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524001" y="6308726"/>
            <a:ext cx="468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endParaRPr lang="pt-BR" altLang="pt-BR" sz="120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8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602651"/>
            <a:ext cx="12072664" cy="5255350"/>
          </a:xfrm>
          <a:prstGeom prst="rect">
            <a:avLst/>
          </a:prstGeom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451713"/>
            <a:ext cx="12192000" cy="88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pt-BR" altLang="pt-BR" sz="4000" b="1" dirty="0">
                <a:solidFill>
                  <a:srgbClr val="C5158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Encontraremos pessoas dispostas e competentes? </a:t>
            </a:r>
          </a:p>
          <a:p>
            <a:pPr eaLnBrk="1" hangingPunct="1">
              <a:spcBef>
                <a:spcPts val="800"/>
              </a:spcBef>
            </a:pPr>
            <a:endParaRPr lang="pt-BR" altLang="pt-BR" sz="4000" b="1" dirty="0">
              <a:solidFill>
                <a:srgbClr val="C5158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11588436" y="6376243"/>
            <a:ext cx="356428" cy="365125"/>
          </a:xfrm>
          <a:prstGeom prst="rect">
            <a:avLst/>
          </a:prstGeo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</a:rPr>
              <a:t>9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2952</TotalTime>
  <Words>1177</Words>
  <Application>Microsoft Office PowerPoint</Application>
  <PresentationFormat>Widescreen</PresentationFormat>
  <Paragraphs>257</Paragraphs>
  <Slides>43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Times New Roman</vt:lpstr>
      <vt:lpstr>Wingdings</vt:lpstr>
      <vt:lpstr>Wingdings 2</vt:lpstr>
      <vt:lpstr>Tema do Office</vt:lpstr>
      <vt:lpstr>Apresentação do PowerPoint</vt:lpstr>
      <vt:lpstr>Acolhida        Canto              Oração</vt:lpstr>
      <vt:lpstr>Como eu exerço liderança?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Oração final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exercer liderança?</dc:title>
  <dc:creator>Pastor</dc:creator>
  <cp:lastModifiedBy>Usuario</cp:lastModifiedBy>
  <cp:revision>176</cp:revision>
  <dcterms:created xsi:type="dcterms:W3CDTF">2011-11-22T18:17:17Z</dcterms:created>
  <dcterms:modified xsi:type="dcterms:W3CDTF">2024-05-07T01:34:09Z</dcterms:modified>
</cp:coreProperties>
</file>