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4074" r:id="rId2"/>
  </p:sldMasterIdLst>
  <p:notesMasterIdLst>
    <p:notesMasterId r:id="rId34"/>
  </p:notesMasterIdLst>
  <p:sldIdLst>
    <p:sldId id="256" r:id="rId3"/>
    <p:sldId id="257" r:id="rId4"/>
    <p:sldId id="288" r:id="rId5"/>
    <p:sldId id="259" r:id="rId6"/>
    <p:sldId id="260" r:id="rId7"/>
    <p:sldId id="261" r:id="rId8"/>
    <p:sldId id="262" r:id="rId9"/>
    <p:sldId id="263" r:id="rId10"/>
    <p:sldId id="273" r:id="rId11"/>
    <p:sldId id="274" r:id="rId12"/>
    <p:sldId id="264" r:id="rId13"/>
    <p:sldId id="265" r:id="rId14"/>
    <p:sldId id="277" r:id="rId15"/>
    <p:sldId id="278" r:id="rId16"/>
    <p:sldId id="279" r:id="rId17"/>
    <p:sldId id="266" r:id="rId18"/>
    <p:sldId id="267" r:id="rId19"/>
    <p:sldId id="268" r:id="rId20"/>
    <p:sldId id="269" r:id="rId21"/>
    <p:sldId id="289" r:id="rId22"/>
    <p:sldId id="271" r:id="rId23"/>
    <p:sldId id="285" r:id="rId24"/>
    <p:sldId id="272" r:id="rId25"/>
    <p:sldId id="282" r:id="rId26"/>
    <p:sldId id="281" r:id="rId27"/>
    <p:sldId id="283" r:id="rId28"/>
    <p:sldId id="280" r:id="rId29"/>
    <p:sldId id="292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" initials="W" lastIdx="1" clrIdx="0">
    <p:extLst>
      <p:ext uri="{19B8F6BF-5375-455C-9EA6-DF929625EA0E}">
        <p15:presenceInfo xmlns:p15="http://schemas.microsoft.com/office/powerpoint/2012/main" userId="Revisor" providerId="None"/>
      </p:ext>
    </p:extLst>
  </p:cmAuthor>
  <p:cmAuthor id="2" name="Juliana Ruaro Zachow" initials="JRZ" lastIdx="2" clrIdx="1">
    <p:extLst>
      <p:ext uri="{19B8F6BF-5375-455C-9EA6-DF929625EA0E}">
        <p15:presenceInfo xmlns:p15="http://schemas.microsoft.com/office/powerpoint/2012/main" userId="S-1-5-21-1488477935-3929317315-910260964-4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6738"/>
    <a:srgbClr val="A46B1A"/>
    <a:srgbClr val="A95331"/>
    <a:srgbClr val="8F1017"/>
    <a:srgbClr val="B7873B"/>
    <a:srgbClr val="FF33CC"/>
    <a:srgbClr val="CC0099"/>
    <a:srgbClr val="800080"/>
    <a:srgbClr val="4D361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48" d="100"/>
          <a:sy n="48" d="100"/>
        </p:scale>
        <p:origin x="53" y="53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5T09:55:59.977" idx="1">
    <p:pos x="7680" y="0"/>
    <p:text>Pai Nosso sem hífen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C28393-3AC3-48DD-8585-28FB921DD911}" type="datetimeFigureOut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3036DA-1FA7-49BC-A0B3-903B54C2C0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875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2DFB58-989B-4A5C-8AFA-3A2CBDCDA788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431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Altar: Capela Lar Rodeio 12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196B5E-CDE9-43E2-8131-9C25B24493FE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8086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29A1BF-C517-4DD0-B894-2DE69B0C5A50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97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1FCA04-F0E6-440A-845F-4FE4E545E066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559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3AA6B3-DE31-4427-BCFC-7B6E6AA9A50C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3260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E31F9F-1AD6-452C-B303-C2151C281979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922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87F4AF-D90C-485B-A1ED-BDB109552C51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4021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Imagem: http://oficina-de-paramentos.com/grafik/anoliturgico.gif</a:t>
            </a:r>
          </a:p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411D2F-4F58-4D57-A7B4-D9851FE2AFEF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5703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509DD0-8BCE-4E78-93FA-6F01AA265DFE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2793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Imagem: http://ieclbaltojacui.blogspot.com/2008/03/pscoa-2008.html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81A80B-6F8F-4B44-ABDE-297A9ADE546D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5780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5314F1-AD75-4A0C-A131-A70F1308D5DB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3372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5E5B0B-DD59-4F6C-BCBE-DC92A1ADF2DF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3569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7A2F68-C31E-405F-9FAB-D6289BA0F0C1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4534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64290E-B9D3-4777-A82B-7F0113B014C3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5956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4FDC0F-A8E4-4A01-8403-7C775C8EA0F6}" type="slidenum">
              <a:rPr lang="pt-BR" altLang="pt-BR" smtClean="0"/>
              <a:pPr>
                <a:spcBef>
                  <a:spcPct val="0"/>
                </a:spcBef>
              </a:pPr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9507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F65650-D797-4B8F-9533-6D7FAE8641A4}" type="slidenum">
              <a:rPr lang="pt-BR" altLang="pt-BR" smtClean="0"/>
              <a:pPr>
                <a:spcBef>
                  <a:spcPct val="0"/>
                </a:spcBef>
              </a:pPr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5458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1258A-3A0B-4BEB-B6A9-2D5CDA84D6CD}" type="slidenum">
              <a:rPr lang="pt-BR" altLang="pt-BR" smtClean="0"/>
              <a:pPr>
                <a:spcBef>
                  <a:spcPct val="0"/>
                </a:spcBef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356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CFB081-29B5-48B2-93CA-7B9A0A2C2CAD}" type="slidenum">
              <a:rPr lang="pt-BR" altLang="pt-BR" smtClean="0"/>
              <a:pPr>
                <a:spcBef>
                  <a:spcPct val="0"/>
                </a:spcBef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2600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64D127-2C9F-45DF-A297-98159E37C815}" type="slidenum">
              <a:rPr lang="pt-BR" altLang="pt-BR" smtClean="0"/>
              <a:pPr>
                <a:spcBef>
                  <a:spcPct val="0"/>
                </a:spcBef>
              </a:pPr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7758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144E09-76E2-4D1F-ADD7-881EE9085DE9}" type="slidenum">
              <a:rPr lang="pt-BR" altLang="pt-BR" smtClean="0"/>
              <a:pPr>
                <a:spcBef>
                  <a:spcPct val="0"/>
                </a:spcBef>
              </a:pPr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2822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0F83B9-C0E6-45AC-8E92-61757490B8A4}" type="slidenum">
              <a:rPr lang="pt-BR" altLang="pt-BR" smtClean="0"/>
              <a:pPr>
                <a:spcBef>
                  <a:spcPct val="0"/>
                </a:spcBef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1097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F94464-6E2B-4C24-B893-EE0192EC43E9}" type="slidenum">
              <a:rPr lang="pt-BR" altLang="pt-BR" smtClean="0"/>
              <a:pPr>
                <a:spcBef>
                  <a:spcPct val="0"/>
                </a:spcBef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498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72BC79-628E-40FA-A7A0-167504B5C35E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3980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E1E1EB-4540-401F-AD30-709DEADAD4E2}" type="slidenum">
              <a:rPr lang="pt-BR" altLang="pt-BR" smtClean="0"/>
              <a:pPr>
                <a:spcBef>
                  <a:spcPct val="0"/>
                </a:spcBef>
              </a:pPr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8831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3036DA-1FA7-49BC-A0B3-903B54C2C0F7}" type="slidenum">
              <a:rPr lang="pt-BR" altLang="pt-BR" smtClean="0"/>
              <a:pPr>
                <a:defRPr/>
              </a:pPr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831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68D34F-67BA-4B31-9457-6138980E8932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604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8B35DA-63E6-4ED6-B297-871A33AF5DFD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63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CF5E8B-0762-4602-B631-445538BF5B3D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350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Imagem esquerda: http://1.bp.blogspot.com/_tnUeb3C7J7w/TBi_TR09tbI/AAAAAAAAByE/bSQsGfhTkZg/s1600/40+anos+000b.jpg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dirty="0"/>
              <a:t>Direita: http://picasaweb.google.com/decarvalho50/JoseCarlosDeCarvalhoPresidenteDaIECLBSantosCoordenaOCultoDeInstalacaoDoNovoPastor#5289402584808701522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C0865B-5747-4656-AD57-7E60CAFBA6DB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533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 batismal Paróquia Matriz de Porto Alegre</a:t>
            </a:r>
            <a:endParaRPr lang="pt-BR" altLang="pt-BR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E496BB-4BF0-4BAE-AFB7-AFBA30ABFED9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970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1699B-227C-41C1-A466-A20195D5D572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431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900D-666B-4071-AB46-7A5E5AFF12CE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EA83-D097-4394-9D23-46C4EDDD79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361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D822-4732-4155-9CA6-3411F48EA000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EF6-69A2-4C1F-8B4C-0B6C14BF00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280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2208-75F9-4B23-889B-69F83D8050C6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3569-9080-4625-9509-28198BF42E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331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CE40D-BC20-4DCC-83A9-A8297E0D2C91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23B6-B23D-44F7-9E95-FCF23B5122C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016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EC27B-D2F7-4B84-B455-AA6E1E88D191}" type="datetime1">
              <a:rPr lang="pt-BR" smtClean="0"/>
              <a:pPr>
                <a:defRPr/>
              </a:pPr>
              <a:t>31/05/2024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366E9-19CD-449B-BF07-6AF669D2E1E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383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F5623-1E19-4287-A025-B4FC4EB61728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91645-1525-4EA5-B3A7-FBCB6ADAA14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Espaço Reservado para Conteúdo 4" descr="estan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61026"/>
            <a:ext cx="89958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04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96CC1-E9B7-4609-9381-0796A18DDC13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57448-8B5A-42FE-8AEE-A3341AE6485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Espaço Reservado para Conteúdo 4" descr="estan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61026"/>
            <a:ext cx="89958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44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64CEA-87A0-41C4-A84D-F1C18D44E2D1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7D824-4B68-498D-AA2B-C046B4FD724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" name="Espaço Reservado para Conteúdo 4" descr="estan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61026"/>
            <a:ext cx="89958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2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003643-F1E3-4546-BFCC-F48244BB2EF6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DEB46-F184-4479-9DDE-6B1AFE028F8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6" name="Espaço Reservado para Conteúdo 4" descr="estan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61026"/>
            <a:ext cx="89958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8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FEB84-5BBA-4D7D-A3BE-4F8865AF5532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B5770-54E9-4AC3-8969-D9138EAEFAD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5" name="Espaço Reservado para Conteúdo 4" descr="estan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61026"/>
            <a:ext cx="89958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1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8B38A-D264-48E2-A03F-2426FC8FAC20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49608-0FD1-4D45-9ACD-D27AEE85110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Espaço Reservado para Conteúdo 4" descr="estan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61026"/>
            <a:ext cx="89958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06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6D0A-6F5F-4F86-BABC-7108218BF7BA}" type="datetime1">
              <a:rPr lang="pt-BR"/>
              <a:pPr>
                <a:defRPr/>
              </a:pPr>
              <a:t>31/05/2024</a:t>
            </a:fld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8E8B-986B-4026-9C8F-017CEA3E81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7302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B7575-6ABF-4668-89A0-3AE0DAC07EA9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0EDC0-9689-4C14-86E0-63BDE90BF89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5038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69FD9-ED76-442D-ACC7-D13E696A402A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4C464-F05E-4E6B-9687-2D5F79352C6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4576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F8857-B18B-4390-96B2-6839CA3601D2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63296-18DF-4E56-A1E7-2D3B1D2A4F8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405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44B3-03C3-4271-8D77-658D78DF66F4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D6E7-482C-42DD-8F4B-9B4D80028C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664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D253-FE6E-425A-B538-70DE0C2ECEC4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DEB99-E3FB-4B2D-BA92-6E3B815EFA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38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CE51-A4D6-44F1-A301-F803271C1626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991C-90AE-4A3B-81E9-6B310B5622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621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886D-30FE-40B6-8005-F7E16E1E0A50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44AB-AD6C-4A55-8777-5BD9B9F1B2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770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4999-A410-41B9-9339-0721D688F5A1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4FD9-5B57-468D-85C0-18800A79E0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503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9B80-B54D-4723-9574-8F7AFE519445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5033-A7B0-4F5F-9FAC-539EBCD570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933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5E1A-831C-4F14-BA5D-35FF65A59836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C4D8-E845-4283-99E2-CFE4E6C2A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700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95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4417" y="6524626"/>
            <a:ext cx="2844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1389A-B6EF-4BAB-B795-7DFC10A31D3E}" type="datetime1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524626"/>
            <a:ext cx="3860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524626"/>
            <a:ext cx="2844800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FB3928-5EE4-4D55-8874-BD9A8EA733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72" r:id="rId2"/>
    <p:sldLayoutId id="2147484057" r:id="rId3"/>
    <p:sldLayoutId id="2147484058" r:id="rId4"/>
    <p:sldLayoutId id="2147484059" r:id="rId5"/>
    <p:sldLayoutId id="2147484060" r:id="rId6"/>
    <p:sldLayoutId id="2147484073" r:id="rId7"/>
    <p:sldLayoutId id="2147484061" r:id="rId8"/>
    <p:sldLayoutId id="2147484062" r:id="rId9"/>
    <p:sldLayoutId id="2147484063" r:id="rId10"/>
    <p:sldLayoutId id="21474840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4C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C4C2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C4C2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C4C2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C4C2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C4C2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C4C2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C4C2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C4C2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D361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D361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D361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D361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D36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6E087C-204C-49C1-831E-561F4208059A}" type="datetime1">
              <a:rPr lang="pt-BR" smtClean="0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6E4C14-1F17-4887-92E3-98E1D217CAD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689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luteranos.com.br/conteudo/veste-liturgica-ministerio-missionari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876"/>
          <a:stretch/>
        </p:blipFill>
        <p:spPr>
          <a:xfrm>
            <a:off x="8834" y="0"/>
            <a:ext cx="12183166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393048" y="1431639"/>
            <a:ext cx="5256584" cy="144082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Culto cristão e estruturas básicas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7" name="Picture 7" descr="D:\sínodo\Logos oficiais\logo_IEC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715410"/>
            <a:ext cx="1405565" cy="187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ubtítulo 2"/>
          <p:cNvSpPr txBox="1">
            <a:spLocks/>
          </p:cNvSpPr>
          <p:nvPr/>
        </p:nvSpPr>
        <p:spPr bwMode="auto">
          <a:xfrm>
            <a:off x="6600056" y="3284984"/>
            <a:ext cx="45545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D361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D361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D361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361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361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D361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D361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D361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D361F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948A54"/>
              </a:buClr>
              <a:buSzPct val="80000"/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cs typeface="Browallia New" pitchFamily="34" charset="-34"/>
              </a:rPr>
              <a:t>Guia para o presbitério</a:t>
            </a:r>
          </a:p>
          <a:p>
            <a:pPr algn="r" eaLnBrk="1" hangingPunct="1">
              <a:spcBef>
                <a:spcPct val="0"/>
              </a:spcBef>
              <a:buClr>
                <a:srgbClr val="948A54"/>
              </a:buClr>
              <a:buSzPct val="80000"/>
              <a:buFontTx/>
              <a:buNone/>
            </a:pPr>
            <a:r>
              <a:rPr lang="pt-BR" altLang="pt-BR" sz="3600" b="1" dirty="0">
                <a:solidFill>
                  <a:schemeClr val="bg1"/>
                </a:solidFill>
                <a:cs typeface="Browallia New" pitchFamily="34" charset="-34"/>
              </a:rPr>
              <a:t>Unidade 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6" y="0"/>
            <a:ext cx="12198194" cy="6858000"/>
          </a:xfrm>
          <a:prstGeom prst="rect">
            <a:avLst/>
          </a:prstGeom>
        </p:spPr>
      </p:pic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3789040"/>
            <a:ext cx="3096344" cy="108088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altLang="pt-BR" sz="3600" b="1" dirty="0">
                <a:solidFill>
                  <a:srgbClr val="002060"/>
                </a:solidFill>
              </a:rPr>
              <a:t>A mesa da Ceia </a:t>
            </a:r>
            <a:r>
              <a:rPr lang="pt-BR" altLang="pt-BR" sz="3600" dirty="0">
                <a:solidFill>
                  <a:srgbClr val="002060"/>
                </a:solidFill>
              </a:rPr>
              <a:t>(o altar)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67408" y="205338"/>
            <a:ext cx="5122912" cy="935038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Os centros litúrgicos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r="3236"/>
          <a:stretch/>
        </p:blipFill>
        <p:spPr>
          <a:xfrm>
            <a:off x="297" y="0"/>
            <a:ext cx="12196876" cy="6858000"/>
          </a:xfrm>
          <a:prstGeom prst="rect">
            <a:avLst/>
          </a:prstGeom>
        </p:spPr>
      </p:pic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2386288"/>
            <a:ext cx="4608512" cy="31309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3600" dirty="0">
                <a:solidFill>
                  <a:srgbClr val="8F1017"/>
                </a:solidFill>
              </a:rPr>
              <a:t>– Encontro e dispersão</a:t>
            </a:r>
            <a:br>
              <a:rPr lang="pt-BR" altLang="pt-BR" sz="3600" dirty="0">
                <a:solidFill>
                  <a:srgbClr val="8F1017"/>
                </a:solidFill>
              </a:rPr>
            </a:br>
            <a:r>
              <a:rPr lang="pt-BR" altLang="pt-BR" sz="3600" dirty="0">
                <a:solidFill>
                  <a:srgbClr val="8F1017"/>
                </a:solidFill>
              </a:rPr>
              <a:t>– Congregação</a:t>
            </a:r>
            <a:br>
              <a:rPr lang="pt-BR" altLang="pt-BR" sz="3600" dirty="0">
                <a:solidFill>
                  <a:srgbClr val="8F1017"/>
                </a:solidFill>
              </a:rPr>
            </a:br>
            <a:r>
              <a:rPr lang="pt-BR" altLang="pt-BR" sz="3600" dirty="0">
                <a:solidFill>
                  <a:srgbClr val="8F1017"/>
                </a:solidFill>
              </a:rPr>
              <a:t>– Espaço batismal</a:t>
            </a:r>
            <a:br>
              <a:rPr lang="pt-BR" altLang="pt-BR" sz="3600" dirty="0">
                <a:solidFill>
                  <a:srgbClr val="8F1017"/>
                </a:solidFill>
              </a:rPr>
            </a:br>
            <a:r>
              <a:rPr lang="pt-BR" altLang="pt-BR" sz="3600" dirty="0">
                <a:solidFill>
                  <a:srgbClr val="8F1017"/>
                </a:solidFill>
              </a:rPr>
              <a:t>– Ceia</a:t>
            </a:r>
            <a:br>
              <a:rPr lang="pt-BR" altLang="pt-BR" sz="3600" dirty="0">
                <a:solidFill>
                  <a:srgbClr val="8F1017"/>
                </a:solidFill>
              </a:rPr>
            </a:br>
            <a:r>
              <a:rPr lang="pt-BR" altLang="pt-BR" sz="3600" dirty="0">
                <a:solidFill>
                  <a:srgbClr val="8F1017"/>
                </a:solidFill>
              </a:rPr>
              <a:t>– Espaço musical</a:t>
            </a:r>
            <a:br>
              <a:rPr lang="pt-BR" altLang="pt-BR" sz="3600" dirty="0">
                <a:solidFill>
                  <a:srgbClr val="8F1017"/>
                </a:solidFill>
              </a:rPr>
            </a:br>
            <a:r>
              <a:rPr lang="pt-BR" altLang="pt-BR" sz="3600" dirty="0">
                <a:solidFill>
                  <a:srgbClr val="8F1017"/>
                </a:solidFill>
              </a:rPr>
              <a:t>– Circulação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408" y="205338"/>
            <a:ext cx="5122912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Espaços litúrgicos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5366" r="4946" b="37"/>
          <a:stretch/>
        </p:blipFill>
        <p:spPr>
          <a:xfrm>
            <a:off x="0" y="-16024"/>
            <a:ext cx="12192000" cy="6874024"/>
          </a:xfrm>
          <a:prstGeom prst="rect">
            <a:avLst/>
          </a:prstGeom>
        </p:spPr>
      </p:pic>
      <p:sp>
        <p:nvSpPr>
          <p:cNvPr id="35843" name="Título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336704" cy="863600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Vestes litúrgicas</a:t>
            </a:r>
          </a:p>
        </p:txBody>
      </p:sp>
      <p:sp>
        <p:nvSpPr>
          <p:cNvPr id="35844" name="Espaço Reservado para Conteúdo 2"/>
          <p:cNvSpPr>
            <a:spLocks noGrp="1"/>
          </p:cNvSpPr>
          <p:nvPr>
            <p:ph idx="1"/>
          </p:nvPr>
        </p:nvSpPr>
        <p:spPr>
          <a:xfrm>
            <a:off x="3359696" y="2636912"/>
            <a:ext cx="5688632" cy="3384376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600" b="1" dirty="0">
                <a:solidFill>
                  <a:srgbClr val="A95331"/>
                </a:solidFill>
              </a:rPr>
              <a:t>Pastores e pastoras</a:t>
            </a:r>
          </a:p>
          <a:p>
            <a:pPr marL="0" indent="0" algn="ctr" eaLnBrk="1" hangingPunct="1">
              <a:buNone/>
            </a:pPr>
            <a:endParaRPr lang="pt-BR" altLang="pt-BR" sz="3600" b="1" dirty="0">
              <a:solidFill>
                <a:srgbClr val="A95331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3600" dirty="0">
                <a:solidFill>
                  <a:srgbClr val="A95331"/>
                </a:solidFill>
              </a:rPr>
              <a:t>Talar preto com </a:t>
            </a:r>
            <a:br>
              <a:rPr lang="pt-BR" altLang="pt-BR" sz="3600" dirty="0">
                <a:solidFill>
                  <a:srgbClr val="A95331"/>
                </a:solidFill>
              </a:rPr>
            </a:br>
            <a:r>
              <a:rPr lang="pt-BR" altLang="pt-BR" sz="3600" dirty="0">
                <a:solidFill>
                  <a:srgbClr val="A95331"/>
                </a:solidFill>
              </a:rPr>
              <a:t>peitilho branco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3600" dirty="0">
              <a:solidFill>
                <a:srgbClr val="A95331"/>
              </a:solidFill>
            </a:endParaRPr>
          </a:p>
          <a:p>
            <a:pPr marL="0" indent="0" algn="r" eaLnBrk="1" hangingPunct="1">
              <a:spcBef>
                <a:spcPct val="0"/>
              </a:spcBef>
              <a:buNone/>
            </a:pPr>
            <a:r>
              <a:rPr lang="pt-BR" altLang="pt-BR" sz="3600" dirty="0">
                <a:solidFill>
                  <a:srgbClr val="A95331"/>
                </a:solidFill>
              </a:rPr>
              <a:t>ou alba com estola 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767408" y="320255"/>
            <a:ext cx="6048672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Vestes litúrgicas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027523" y="3192835"/>
            <a:ext cx="3528441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A95331"/>
                </a:solidFill>
              </a:rPr>
              <a:t>Catequistas</a:t>
            </a:r>
            <a:r>
              <a:rPr lang="pt-BR" altLang="pt-BR" sz="3600" dirty="0">
                <a:solidFill>
                  <a:srgbClr val="A95331"/>
                </a:solidFill>
              </a:rPr>
              <a:t> </a:t>
            </a:r>
            <a:br>
              <a:rPr lang="pt-BR" altLang="pt-BR" sz="3600" dirty="0">
                <a:solidFill>
                  <a:srgbClr val="A95331"/>
                </a:solidFill>
              </a:rPr>
            </a:br>
            <a:br>
              <a:rPr lang="pt-BR" altLang="pt-BR" sz="3600" dirty="0">
                <a:solidFill>
                  <a:srgbClr val="A95331"/>
                </a:solidFill>
              </a:rPr>
            </a:br>
            <a:r>
              <a:rPr lang="pt-BR" altLang="pt-BR" sz="3600" dirty="0">
                <a:solidFill>
                  <a:srgbClr val="A95331"/>
                </a:solidFill>
              </a:rPr>
              <a:t>Alba com estola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"/>
          <a:stretch/>
        </p:blipFill>
        <p:spPr>
          <a:xfrm>
            <a:off x="6201" y="0"/>
            <a:ext cx="12185799" cy="6858000"/>
          </a:xfrm>
          <a:prstGeom prst="rect">
            <a:avLst/>
          </a:prstGeom>
        </p:spPr>
      </p:pic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1955292" y="3140968"/>
            <a:ext cx="3672903" cy="294253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altLang="pt-BR" sz="3600" b="1" dirty="0">
                <a:solidFill>
                  <a:srgbClr val="A95331"/>
                </a:solidFill>
              </a:rPr>
              <a:t>Diáconos e </a:t>
            </a:r>
            <a:r>
              <a:rPr lang="pt-BR" altLang="pt-BR" sz="3600" b="1" dirty="0" err="1">
                <a:solidFill>
                  <a:srgbClr val="A95331"/>
                </a:solidFill>
              </a:rPr>
              <a:t>diáconas</a:t>
            </a:r>
            <a:r>
              <a:rPr lang="pt-BR" altLang="pt-BR" sz="3600" b="1" dirty="0">
                <a:solidFill>
                  <a:srgbClr val="A95331"/>
                </a:solidFill>
              </a:rPr>
              <a:t> </a:t>
            </a:r>
            <a:br>
              <a:rPr lang="pt-BR" altLang="pt-BR" sz="3600" b="1" dirty="0">
                <a:solidFill>
                  <a:srgbClr val="A95331"/>
                </a:solidFill>
              </a:rPr>
            </a:br>
            <a:br>
              <a:rPr lang="pt-BR" altLang="pt-BR" sz="3600" b="1" dirty="0">
                <a:solidFill>
                  <a:srgbClr val="A95331"/>
                </a:solidFill>
              </a:rPr>
            </a:br>
            <a:r>
              <a:rPr lang="pt-BR" altLang="pt-BR" sz="3600" dirty="0">
                <a:solidFill>
                  <a:srgbClr val="A95331"/>
                </a:solidFill>
              </a:rPr>
              <a:t>Alba com estola</a:t>
            </a:r>
            <a:r>
              <a:rPr lang="pt-BR" altLang="pt-BR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67408" y="320255"/>
            <a:ext cx="6048672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Vestes litúrgicas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03"/>
            <a:ext cx="12192000" cy="6875303"/>
          </a:xfrm>
          <a:prstGeom prst="rect">
            <a:avLst/>
          </a:prstGeom>
        </p:spPr>
      </p:pic>
      <p:sp>
        <p:nvSpPr>
          <p:cNvPr id="41988" name="Espaço Reservado para Conteúdo 2"/>
          <p:cNvSpPr>
            <a:spLocks noGrp="1"/>
          </p:cNvSpPr>
          <p:nvPr>
            <p:ph idx="1"/>
          </p:nvPr>
        </p:nvSpPr>
        <p:spPr>
          <a:xfrm>
            <a:off x="16041" y="6021288"/>
            <a:ext cx="12175959" cy="555664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dirty="0">
                <a:solidFill>
                  <a:srgbClr val="002060"/>
                </a:solidFill>
                <a:hlinkClick r:id="rId4"/>
              </a:rPr>
              <a:t>https://www.luteranos.com.br/conteudo/veste-liturgica-ministerio-missionario</a:t>
            </a:r>
            <a:r>
              <a:rPr lang="pt-BR" altLang="pt-BR" dirty="0">
                <a:solidFill>
                  <a:srgbClr val="002060"/>
                </a:solidFill>
              </a:rPr>
              <a:t>                         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408" y="320255"/>
            <a:ext cx="6048672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Vestes litúrgicas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07369" y="2708920"/>
            <a:ext cx="496855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pt-BR" sz="3600" b="1" dirty="0">
                <a:solidFill>
                  <a:srgbClr val="A95331"/>
                </a:solidFill>
              </a:rPr>
              <a:t>Missionários </a:t>
            </a:r>
            <a:br>
              <a:rPr lang="pt-BR" altLang="pt-BR" sz="3600" b="1" dirty="0">
                <a:solidFill>
                  <a:srgbClr val="A95331"/>
                </a:solidFill>
              </a:rPr>
            </a:br>
            <a:r>
              <a:rPr lang="pt-BR" altLang="pt-BR" sz="3600" b="1" dirty="0">
                <a:solidFill>
                  <a:srgbClr val="A95331"/>
                </a:solidFill>
              </a:rPr>
              <a:t>e missionárias da IECLB </a:t>
            </a:r>
            <a:r>
              <a:rPr lang="pt-BR" altLang="pt-BR" sz="3600" dirty="0">
                <a:solidFill>
                  <a:srgbClr val="A95331"/>
                </a:solidFill>
              </a:rPr>
              <a:t>usam camisa ou camisete clerical ou a alba </a:t>
            </a:r>
            <a:br>
              <a:rPr lang="pt-BR" altLang="pt-BR" sz="3600" dirty="0">
                <a:solidFill>
                  <a:srgbClr val="A95331"/>
                </a:solidFill>
              </a:rPr>
            </a:br>
            <a:r>
              <a:rPr lang="pt-BR" altLang="pt-BR" sz="3600" dirty="0">
                <a:solidFill>
                  <a:srgbClr val="A95331"/>
                </a:solidFill>
              </a:rPr>
              <a:t>sem estola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394389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1"/>
            <a:ext cx="12192000" cy="6869761"/>
          </a:xfrm>
          <a:prstGeom prst="rect">
            <a:avLst/>
          </a:prstGeom>
        </p:spPr>
      </p:pic>
      <p:sp>
        <p:nvSpPr>
          <p:cNvPr id="44036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2492896"/>
            <a:ext cx="4403527" cy="26642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3600" dirty="0">
                <a:solidFill>
                  <a:srgbClr val="A95331"/>
                </a:solidFill>
              </a:rPr>
              <a:t>O tempo da Igreja no mundo, marcado pelas festas que celebram a história de Deus com o seu povo.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91344" y="188640"/>
            <a:ext cx="6048672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Tempo litúrgico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" y="0"/>
            <a:ext cx="12186350" cy="6858000"/>
          </a:xfrm>
          <a:prstGeom prst="rect">
            <a:avLst/>
          </a:prstGeom>
        </p:spPr>
      </p:pic>
      <p:sp>
        <p:nvSpPr>
          <p:cNvPr id="46083" name="Título 1"/>
          <p:cNvSpPr>
            <a:spLocks noGrp="1"/>
          </p:cNvSpPr>
          <p:nvPr>
            <p:ph type="title"/>
          </p:nvPr>
        </p:nvSpPr>
        <p:spPr>
          <a:xfrm>
            <a:off x="1415480" y="404664"/>
            <a:ext cx="2304256" cy="86360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Domingo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084" name="Espaço Reservado para Conteúdo 2"/>
          <p:cNvSpPr>
            <a:spLocks noGrp="1"/>
          </p:cNvSpPr>
          <p:nvPr>
            <p:ph idx="1"/>
          </p:nvPr>
        </p:nvSpPr>
        <p:spPr>
          <a:xfrm>
            <a:off x="8544272" y="2636912"/>
            <a:ext cx="2736304" cy="23050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pt-BR" altLang="pt-BR" sz="4400" b="1" dirty="0">
                <a:solidFill>
                  <a:srgbClr val="A46B1A"/>
                </a:solidFill>
              </a:rPr>
              <a:t>Festa do Senhor ressurreto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2" y="0"/>
            <a:ext cx="12198512" cy="6858000"/>
          </a:xfrm>
          <a:prstGeom prst="rect">
            <a:avLst/>
          </a:prstGeom>
        </p:spPr>
      </p:pic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1950007" y="411194"/>
            <a:ext cx="1800200" cy="86360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9D6738"/>
                </a:solidFill>
                <a:latin typeface="+mn-lt"/>
              </a:rPr>
              <a:t>Páscoa</a:t>
            </a:r>
            <a:endParaRPr lang="pt-BR" altLang="pt-BR" dirty="0">
              <a:solidFill>
                <a:srgbClr val="9D6738"/>
              </a:solidFill>
              <a:latin typeface="+mn-lt"/>
            </a:endParaRP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1338013" y="2564904"/>
            <a:ext cx="3024188" cy="136815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600" b="1" dirty="0">
                <a:solidFill>
                  <a:srgbClr val="8F1017"/>
                </a:solidFill>
              </a:rPr>
              <a:t>Primeira festa anual da Igreja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3935760" y="188640"/>
            <a:ext cx="4834880" cy="86360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9D6738"/>
                </a:solidFill>
                <a:latin typeface="+mn-lt"/>
              </a:rPr>
              <a:t>Semana da Paixão</a:t>
            </a:r>
            <a:endParaRPr lang="pt-BR" altLang="pt-BR" dirty="0">
              <a:solidFill>
                <a:srgbClr val="9D6738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95400" y="1412776"/>
            <a:ext cx="20882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Quaresma:</a:t>
            </a:r>
            <a:br>
              <a:rPr lang="pt-BR" altLang="pt-BR" sz="2800" b="1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800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dias antes da Páscoa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47728" y="443711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Quinta-Feira:</a:t>
            </a:r>
            <a:r>
              <a:rPr lang="pt-BR" altLang="pt-BR" sz="2400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celebração da última ceia</a:t>
            </a:r>
            <a:endParaRPr lang="pt-BR" sz="2400" dirty="0">
              <a:solidFill>
                <a:srgbClr val="8F101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56040" y="443711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Sexta-Feira: </a:t>
            </a:r>
            <a:r>
              <a:rPr lang="pt-BR" altLang="pt-BR" sz="2400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crucificação e morte de Jesus</a:t>
            </a:r>
            <a:endParaRPr lang="pt-BR" sz="2400" dirty="0">
              <a:solidFill>
                <a:srgbClr val="8F101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904312" y="4365104"/>
            <a:ext cx="2581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pt-BR" altLang="pt-BR" sz="2400" b="1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Sábado Santo ou Sábado de Aleluia:</a:t>
            </a:r>
            <a:r>
              <a:rPr lang="pt-BR" altLang="pt-BR" sz="2400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vigília que culmina com a Páscoa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926423" y="1412776"/>
            <a:ext cx="312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8F10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Tríduo Pascal</a:t>
            </a:r>
            <a:endParaRPr lang="pt-BR" dirty="0"/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" b="3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407368" y="355390"/>
            <a:ext cx="3599631" cy="1143001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</a:rPr>
              <a:t>O culto cristão</a:t>
            </a:r>
          </a:p>
        </p:txBody>
      </p:sp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1199456" y="3573016"/>
            <a:ext cx="4032448" cy="196977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None/>
            </a:pPr>
            <a:r>
              <a:rPr lang="pt-BR" altLang="pt-BR" b="1" dirty="0">
                <a:solidFill>
                  <a:srgbClr val="9D6738"/>
                </a:solidFill>
              </a:rPr>
              <a:t>O culto é o acontecimento mais importante na vida da comunidade cristã.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-24304" y="1700808"/>
            <a:ext cx="12192000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b="1" dirty="0">
                <a:solidFill>
                  <a:srgbClr val="9D6738"/>
                </a:solidFill>
                <a:latin typeface="+mn-lt"/>
              </a:rPr>
              <a:t>Tempo pascal</a:t>
            </a:r>
            <a:endParaRPr lang="pt-BR" altLang="pt-BR" dirty="0">
              <a:solidFill>
                <a:srgbClr val="9D6738"/>
              </a:solidFill>
              <a:latin typeface="+mn-lt"/>
            </a:endParaRP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2063552" y="3275334"/>
            <a:ext cx="8258175" cy="1939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altLang="pt-BR" sz="3600" dirty="0">
                <a:solidFill>
                  <a:srgbClr val="8F1017"/>
                </a:solidFill>
              </a:rPr>
              <a:t>Corresponde aos </a:t>
            </a:r>
            <a:r>
              <a:rPr lang="pt-BR" altLang="pt-BR" sz="3600" b="1" dirty="0">
                <a:solidFill>
                  <a:srgbClr val="8F1017"/>
                </a:solidFill>
              </a:rPr>
              <a:t>50 dias </a:t>
            </a:r>
            <a:br>
              <a:rPr lang="pt-BR" altLang="pt-BR" sz="3600" dirty="0">
                <a:solidFill>
                  <a:srgbClr val="8F1017"/>
                </a:solidFill>
              </a:rPr>
            </a:br>
            <a:r>
              <a:rPr lang="pt-BR" altLang="pt-BR" sz="3600" dirty="0">
                <a:solidFill>
                  <a:srgbClr val="8F1017"/>
                </a:solidFill>
              </a:rPr>
              <a:t>que vão desde a celebração </a:t>
            </a:r>
            <a:br>
              <a:rPr lang="pt-BR" altLang="pt-BR" sz="3600" dirty="0">
                <a:solidFill>
                  <a:srgbClr val="8F1017"/>
                </a:solidFill>
              </a:rPr>
            </a:br>
            <a:r>
              <a:rPr lang="pt-BR" altLang="pt-BR" sz="3600" dirty="0">
                <a:solidFill>
                  <a:srgbClr val="8F1017"/>
                </a:solidFill>
              </a:rPr>
              <a:t>da </a:t>
            </a:r>
            <a:r>
              <a:rPr lang="pt-BR" altLang="pt-BR" sz="3600" b="1" dirty="0">
                <a:solidFill>
                  <a:srgbClr val="8F1017"/>
                </a:solidFill>
              </a:rPr>
              <a:t>Páscoa </a:t>
            </a:r>
            <a:r>
              <a:rPr lang="pt-BR" altLang="pt-BR" sz="3600" dirty="0">
                <a:solidFill>
                  <a:srgbClr val="8F1017"/>
                </a:solidFill>
              </a:rPr>
              <a:t>até o dia de </a:t>
            </a:r>
            <a:r>
              <a:rPr lang="pt-BR" altLang="pt-BR" sz="3600" b="1" dirty="0">
                <a:solidFill>
                  <a:srgbClr val="8F1017"/>
                </a:solidFill>
              </a:rPr>
              <a:t>Pentecostes</a:t>
            </a:r>
            <a:r>
              <a:rPr lang="pt-BR" altLang="pt-BR" sz="3600" dirty="0">
                <a:solidFill>
                  <a:srgbClr val="8F1017"/>
                </a:solidFill>
              </a:rPr>
              <a:t>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274" name="Título 1"/>
          <p:cNvSpPr>
            <a:spLocks noGrp="1"/>
          </p:cNvSpPr>
          <p:nvPr>
            <p:ph type="title"/>
          </p:nvPr>
        </p:nvSpPr>
        <p:spPr>
          <a:xfrm>
            <a:off x="1343472" y="404664"/>
            <a:ext cx="2483768" cy="863600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rgbClr val="A46B1A"/>
                </a:solidFill>
                <a:latin typeface="+mn-lt"/>
              </a:rPr>
              <a:t>Ascensão</a:t>
            </a:r>
            <a:endParaRPr lang="pt-BR" altLang="pt-BR" dirty="0">
              <a:solidFill>
                <a:srgbClr val="A46B1A"/>
              </a:solidFill>
              <a:latin typeface="+mn-lt"/>
            </a:endParaRPr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2384884"/>
            <a:ext cx="3168352" cy="2088232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pt-BR" altLang="pt-BR" sz="3600" b="1" dirty="0">
                <a:solidFill>
                  <a:srgbClr val="8F1017"/>
                </a:solidFill>
              </a:rPr>
              <a:t>40 dias </a:t>
            </a:r>
            <a:br>
              <a:rPr lang="pt-BR" altLang="pt-BR" sz="3600" b="1" dirty="0">
                <a:solidFill>
                  <a:srgbClr val="8F1017"/>
                </a:solidFill>
              </a:rPr>
            </a:br>
            <a:r>
              <a:rPr lang="pt-BR" altLang="pt-BR" sz="3600" b="1" dirty="0">
                <a:solidFill>
                  <a:srgbClr val="8F1017"/>
                </a:solidFill>
              </a:rPr>
              <a:t>depois da celebração </a:t>
            </a:r>
            <a:br>
              <a:rPr lang="pt-BR" altLang="pt-BR" sz="3600" b="1" dirty="0">
                <a:solidFill>
                  <a:srgbClr val="8F1017"/>
                </a:solidFill>
              </a:rPr>
            </a:br>
            <a:r>
              <a:rPr lang="pt-BR" altLang="pt-BR" sz="3600" b="1" dirty="0">
                <a:solidFill>
                  <a:srgbClr val="8F1017"/>
                </a:solidFill>
              </a:rPr>
              <a:t>da Páscoa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322" name="Título 1"/>
          <p:cNvSpPr>
            <a:spLocks noGrp="1"/>
          </p:cNvSpPr>
          <p:nvPr>
            <p:ph type="title"/>
          </p:nvPr>
        </p:nvSpPr>
        <p:spPr>
          <a:xfrm>
            <a:off x="1271464" y="419039"/>
            <a:ext cx="2962672" cy="86360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A46B1A"/>
                </a:solidFill>
                <a:latin typeface="+mn-lt"/>
              </a:rPr>
              <a:t>Pentecostes</a:t>
            </a:r>
            <a:endParaRPr lang="pt-BR" altLang="pt-BR" dirty="0">
              <a:solidFill>
                <a:srgbClr val="A46B1A"/>
              </a:solidFill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1415480" y="2456916"/>
            <a:ext cx="3889375" cy="19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pt-BR" sz="3600" b="1" dirty="0">
                <a:solidFill>
                  <a:srgbClr val="8F1017"/>
                </a:solidFill>
                <a:latin typeface="+mn-lt"/>
                <a:cs typeface="+mn-cs"/>
              </a:rPr>
              <a:t>Comemorado </a:t>
            </a:r>
            <a:br>
              <a:rPr lang="pt-BR" sz="3600" b="1" dirty="0">
                <a:solidFill>
                  <a:srgbClr val="8F1017"/>
                </a:solidFill>
                <a:latin typeface="+mn-lt"/>
                <a:cs typeface="+mn-cs"/>
              </a:rPr>
            </a:br>
            <a:r>
              <a:rPr lang="pt-BR" sz="3600" b="1" dirty="0">
                <a:solidFill>
                  <a:srgbClr val="8F1017"/>
                </a:solidFill>
                <a:latin typeface="+mn-lt"/>
                <a:cs typeface="+mn-cs"/>
              </a:rPr>
              <a:t>50 dias depois </a:t>
            </a:r>
            <a:br>
              <a:rPr lang="pt-BR" sz="3600" b="1" dirty="0">
                <a:solidFill>
                  <a:srgbClr val="8F1017"/>
                </a:solidFill>
                <a:latin typeface="+mn-lt"/>
                <a:cs typeface="+mn-cs"/>
              </a:rPr>
            </a:br>
            <a:r>
              <a:rPr lang="pt-BR" sz="3600" b="1" dirty="0">
                <a:solidFill>
                  <a:srgbClr val="8F1017"/>
                </a:solidFill>
                <a:latin typeface="+mn-lt"/>
                <a:cs typeface="+mn-cs"/>
              </a:rPr>
              <a:t>da Páscoa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370" name="Título 1"/>
          <p:cNvSpPr>
            <a:spLocks noGrp="1"/>
          </p:cNvSpPr>
          <p:nvPr>
            <p:ph type="title"/>
          </p:nvPr>
        </p:nvSpPr>
        <p:spPr>
          <a:xfrm>
            <a:off x="2135560" y="404664"/>
            <a:ext cx="2098576" cy="86360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A46B1A"/>
                </a:solidFill>
                <a:latin typeface="+mn-lt"/>
              </a:rPr>
              <a:t>Epifania</a:t>
            </a:r>
            <a:endParaRPr lang="pt-BR" altLang="pt-BR" dirty="0">
              <a:solidFill>
                <a:srgbClr val="A46B1A"/>
              </a:solidFill>
              <a:latin typeface="+mn-lt"/>
            </a:endParaRPr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2060848"/>
            <a:ext cx="4475410" cy="2736303"/>
          </a:xfrm>
        </p:spPr>
        <p:txBody>
          <a:bodyPr>
            <a:normAutofit/>
          </a:bodyPr>
          <a:lstStyle/>
          <a:p>
            <a:pPr marL="0" indent="0" algn="r" eaLnBrk="1" hangingPunct="1">
              <a:buNone/>
            </a:pPr>
            <a:r>
              <a:rPr lang="pt-BR" altLang="pt-BR" b="1" dirty="0">
                <a:solidFill>
                  <a:srgbClr val="8F1017"/>
                </a:solidFill>
              </a:rPr>
              <a:t>Comemorado </a:t>
            </a:r>
            <a:br>
              <a:rPr lang="pt-BR" altLang="pt-BR" b="1" dirty="0">
                <a:solidFill>
                  <a:srgbClr val="8F1017"/>
                </a:solidFill>
              </a:rPr>
            </a:br>
            <a:r>
              <a:rPr lang="pt-BR" altLang="pt-BR" b="1" dirty="0">
                <a:solidFill>
                  <a:srgbClr val="8F1017"/>
                </a:solidFill>
              </a:rPr>
              <a:t>em 6 de janeiro. </a:t>
            </a:r>
          </a:p>
          <a:p>
            <a:pPr marL="0" indent="0" algn="r" eaLnBrk="1" hangingPunct="1">
              <a:buNone/>
            </a:pPr>
            <a:r>
              <a:rPr lang="pt-BR" altLang="pt-BR" dirty="0">
                <a:solidFill>
                  <a:srgbClr val="8F1017"/>
                </a:solidFill>
              </a:rPr>
              <a:t>Celebra a manifestação </a:t>
            </a:r>
            <a:br>
              <a:rPr lang="pt-BR" altLang="pt-BR" dirty="0">
                <a:solidFill>
                  <a:srgbClr val="8F1017"/>
                </a:solidFill>
              </a:rPr>
            </a:br>
            <a:r>
              <a:rPr lang="pt-BR" altLang="pt-BR" dirty="0">
                <a:solidFill>
                  <a:srgbClr val="8F1017"/>
                </a:solidFill>
              </a:rPr>
              <a:t>ou encarnação de Deus </a:t>
            </a:r>
            <a:br>
              <a:rPr lang="pt-BR" altLang="pt-BR" dirty="0">
                <a:solidFill>
                  <a:srgbClr val="8F1017"/>
                </a:solidFill>
              </a:rPr>
            </a:br>
            <a:r>
              <a:rPr lang="pt-BR" altLang="pt-BR" dirty="0">
                <a:solidFill>
                  <a:srgbClr val="8F1017"/>
                </a:solidFill>
              </a:rPr>
              <a:t>no mundo através </a:t>
            </a:r>
            <a:br>
              <a:rPr lang="pt-BR" altLang="pt-BR" dirty="0">
                <a:solidFill>
                  <a:srgbClr val="8F1017"/>
                </a:solidFill>
              </a:rPr>
            </a:br>
            <a:r>
              <a:rPr lang="pt-BR" altLang="pt-BR" dirty="0">
                <a:solidFill>
                  <a:srgbClr val="8F1017"/>
                </a:solidFill>
              </a:rPr>
              <a:t>da obra de Jesus Cristo. 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8" y="0"/>
            <a:ext cx="12198618" cy="6858000"/>
          </a:xfrm>
          <a:prstGeom prst="rect">
            <a:avLst/>
          </a:prstGeom>
        </p:spPr>
      </p:pic>
      <p:sp>
        <p:nvSpPr>
          <p:cNvPr id="60418" name="Título 1"/>
          <p:cNvSpPr>
            <a:spLocks noGrp="1"/>
          </p:cNvSpPr>
          <p:nvPr>
            <p:ph type="title"/>
          </p:nvPr>
        </p:nvSpPr>
        <p:spPr>
          <a:xfrm>
            <a:off x="2700810" y="404664"/>
            <a:ext cx="1450504" cy="86360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A46B1A"/>
                </a:solidFill>
                <a:latin typeface="+mn-lt"/>
              </a:rPr>
              <a:t>Natal</a:t>
            </a:r>
            <a:endParaRPr lang="pt-BR" altLang="pt-BR" dirty="0">
              <a:solidFill>
                <a:srgbClr val="A46B1A"/>
              </a:solidFill>
              <a:latin typeface="+mn-lt"/>
            </a:endParaRPr>
          </a:p>
        </p:txBody>
      </p:sp>
      <p:sp>
        <p:nvSpPr>
          <p:cNvPr id="60419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2377814"/>
            <a:ext cx="4638935" cy="2102371"/>
          </a:xfrm>
        </p:spPr>
        <p:txBody>
          <a:bodyPr>
            <a:noAutofit/>
          </a:bodyPr>
          <a:lstStyle/>
          <a:p>
            <a:pPr marL="0" indent="0" algn="r" eaLnBrk="1" hangingPunct="1">
              <a:buNone/>
            </a:pPr>
            <a:r>
              <a:rPr lang="pt-BR" altLang="pt-BR" sz="3600" b="1" dirty="0">
                <a:solidFill>
                  <a:srgbClr val="8F1017"/>
                </a:solidFill>
              </a:rPr>
              <a:t>Celebra a vinda de Deus ao mundo através do </a:t>
            </a:r>
            <a:br>
              <a:rPr lang="pt-BR" altLang="pt-BR" sz="3600" b="1" dirty="0">
                <a:solidFill>
                  <a:srgbClr val="8F1017"/>
                </a:solidFill>
              </a:rPr>
            </a:br>
            <a:r>
              <a:rPr lang="pt-BR" altLang="pt-BR" sz="3600" b="1" dirty="0">
                <a:solidFill>
                  <a:srgbClr val="8F1017"/>
                </a:solidFill>
              </a:rPr>
              <a:t>nascimento de Jesus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466" name="Título 1"/>
          <p:cNvSpPr>
            <a:spLocks noGrp="1"/>
          </p:cNvSpPr>
          <p:nvPr>
            <p:ph type="title"/>
          </p:nvPr>
        </p:nvSpPr>
        <p:spPr>
          <a:xfrm>
            <a:off x="2063552" y="404664"/>
            <a:ext cx="2458616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>
                <a:solidFill>
                  <a:srgbClr val="9D6738"/>
                </a:solidFill>
                <a:latin typeface="+mn-lt"/>
              </a:rPr>
              <a:t>Advento</a:t>
            </a:r>
            <a:endParaRPr lang="pt-BR" altLang="pt-BR" dirty="0">
              <a:solidFill>
                <a:srgbClr val="9D6738"/>
              </a:solidFill>
              <a:latin typeface="+mn-lt"/>
            </a:endParaRPr>
          </a:p>
        </p:txBody>
      </p:sp>
      <p:sp>
        <p:nvSpPr>
          <p:cNvPr id="62467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2190725"/>
            <a:ext cx="4177084" cy="2476549"/>
          </a:xfrm>
        </p:spPr>
        <p:txBody>
          <a:bodyPr>
            <a:normAutofit/>
          </a:bodyPr>
          <a:lstStyle/>
          <a:p>
            <a:pPr marL="0" indent="0" algn="r" eaLnBrk="1" hangingPunct="1">
              <a:buNone/>
            </a:pPr>
            <a:r>
              <a:rPr lang="pt-BR" altLang="pt-BR" sz="3200" b="1" dirty="0">
                <a:solidFill>
                  <a:srgbClr val="8F1017"/>
                </a:solidFill>
              </a:rPr>
              <a:t>Inicia quatro semanas antes do Natal. </a:t>
            </a:r>
          </a:p>
          <a:p>
            <a:pPr marL="0" indent="0" algn="r" eaLnBrk="1" hangingPunct="1">
              <a:buNone/>
            </a:pPr>
            <a:r>
              <a:rPr lang="pt-BR" altLang="pt-BR" sz="3200" b="1" dirty="0">
                <a:solidFill>
                  <a:srgbClr val="8F1017"/>
                </a:solidFill>
              </a:rPr>
              <a:t>Preparo e reflexão sobre a vinda </a:t>
            </a:r>
            <a:br>
              <a:rPr lang="pt-BR" altLang="pt-BR" sz="3200" b="1" dirty="0">
                <a:solidFill>
                  <a:srgbClr val="8F1017"/>
                </a:solidFill>
              </a:rPr>
            </a:br>
            <a:r>
              <a:rPr lang="pt-BR" altLang="pt-BR" sz="3200" b="1" dirty="0">
                <a:solidFill>
                  <a:srgbClr val="8F1017"/>
                </a:solidFill>
              </a:rPr>
              <a:t>do Salvador. 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516" name="Título 1"/>
          <p:cNvSpPr>
            <a:spLocks noGrp="1"/>
          </p:cNvSpPr>
          <p:nvPr>
            <p:ph type="title"/>
          </p:nvPr>
        </p:nvSpPr>
        <p:spPr>
          <a:xfrm>
            <a:off x="3863752" y="117475"/>
            <a:ext cx="4392488" cy="863600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rgbClr val="A46B1A"/>
                </a:solidFill>
                <a:latin typeface="+mn-lt"/>
              </a:rPr>
              <a:t>Tempo comum</a:t>
            </a:r>
            <a:endParaRPr lang="pt-BR" altLang="pt-BR" dirty="0">
              <a:solidFill>
                <a:srgbClr val="A46B1A"/>
              </a:solidFill>
              <a:latin typeface="+mn-lt"/>
            </a:endParaRPr>
          </a:p>
        </p:txBody>
      </p:sp>
      <p:sp>
        <p:nvSpPr>
          <p:cNvPr id="64517" name="Espaço Reservado para Conteúdo 2"/>
          <p:cNvSpPr>
            <a:spLocks noGrp="1"/>
          </p:cNvSpPr>
          <p:nvPr>
            <p:ph idx="1"/>
          </p:nvPr>
        </p:nvSpPr>
        <p:spPr>
          <a:xfrm>
            <a:off x="4454669" y="1245119"/>
            <a:ext cx="3456385" cy="1875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pt-BR" b="1" dirty="0">
                <a:solidFill>
                  <a:srgbClr val="8F1017"/>
                </a:solidFill>
              </a:rPr>
              <a:t>Inicia com o Domingo da Trindade e termina com o Domingo </a:t>
            </a:r>
            <a:br>
              <a:rPr lang="pt-BR" altLang="pt-BR" b="1" dirty="0">
                <a:solidFill>
                  <a:srgbClr val="8F1017"/>
                </a:solidFill>
              </a:rPr>
            </a:br>
            <a:r>
              <a:rPr lang="pt-BR" altLang="pt-BR" b="1" dirty="0">
                <a:solidFill>
                  <a:srgbClr val="8F1017"/>
                </a:solidFill>
              </a:rPr>
              <a:t>da Eternidade.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778705" y="4506378"/>
            <a:ext cx="2808311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t-BR" sz="2400" dirty="0">
                <a:solidFill>
                  <a:srgbClr val="8F1017"/>
                </a:solidFill>
                <a:latin typeface="+mn-lt"/>
                <a:cs typeface="+mn-cs"/>
              </a:rPr>
              <a:t>Lembra a atuação </a:t>
            </a:r>
            <a:br>
              <a:rPr lang="pt-BR" sz="2400" dirty="0">
                <a:solidFill>
                  <a:srgbClr val="8F1017"/>
                </a:solidFill>
                <a:latin typeface="+mn-lt"/>
                <a:cs typeface="+mn-cs"/>
              </a:rPr>
            </a:br>
            <a:r>
              <a:rPr lang="pt-BR" sz="2400" dirty="0">
                <a:solidFill>
                  <a:srgbClr val="8F1017"/>
                </a:solidFill>
                <a:latin typeface="+mn-lt"/>
                <a:cs typeface="+mn-cs"/>
              </a:rPr>
              <a:t>da Igreja no mundo, movida pela ação </a:t>
            </a:r>
            <a:br>
              <a:rPr lang="pt-BR" sz="2400" dirty="0">
                <a:solidFill>
                  <a:srgbClr val="8F1017"/>
                </a:solidFill>
                <a:latin typeface="+mn-lt"/>
                <a:cs typeface="+mn-cs"/>
              </a:rPr>
            </a:br>
            <a:r>
              <a:rPr lang="pt-BR" sz="2400" dirty="0">
                <a:solidFill>
                  <a:srgbClr val="8F1017"/>
                </a:solidFill>
                <a:latin typeface="+mn-lt"/>
                <a:cs typeface="+mn-cs"/>
              </a:rPr>
              <a:t>do Espírito Santo.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199456" y="243037"/>
            <a:ext cx="2530624" cy="855365"/>
          </a:xfrm>
        </p:spPr>
        <p:txBody>
          <a:bodyPr/>
          <a:lstStyle/>
          <a:p>
            <a:r>
              <a:rPr lang="pt-BR" altLang="pt-BR" sz="4800" b="1" dirty="0">
                <a:solidFill>
                  <a:schemeClr val="bg1"/>
                </a:solidFill>
                <a:latin typeface="+mn-lt"/>
              </a:rPr>
              <a:t>Símbolos</a:t>
            </a:r>
            <a:endParaRPr lang="pt-BR" altLang="pt-B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565" name="Espaço Reservado para Conteúdo 2"/>
          <p:cNvSpPr>
            <a:spLocks noGrp="1"/>
          </p:cNvSpPr>
          <p:nvPr>
            <p:ph idx="1"/>
          </p:nvPr>
        </p:nvSpPr>
        <p:spPr>
          <a:xfrm>
            <a:off x="1199456" y="2852936"/>
            <a:ext cx="5256584" cy="1799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3600" b="1" dirty="0">
                <a:solidFill>
                  <a:srgbClr val="8F1017"/>
                </a:solidFill>
              </a:rPr>
              <a:t>Os símbolos não são peças decorativas, mas têm uma mensagem a transmitir.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612" name="Título 1"/>
          <p:cNvSpPr>
            <a:spLocks noGrp="1"/>
          </p:cNvSpPr>
          <p:nvPr>
            <p:ph type="title"/>
          </p:nvPr>
        </p:nvSpPr>
        <p:spPr>
          <a:xfrm>
            <a:off x="767408" y="44451"/>
            <a:ext cx="9443392" cy="1008063"/>
          </a:xfrm>
        </p:spPr>
        <p:txBody>
          <a:bodyPr/>
          <a:lstStyle/>
          <a:p>
            <a:r>
              <a:rPr lang="pt-BR" altLang="pt-BR" b="1" dirty="0">
                <a:solidFill>
                  <a:srgbClr val="A46B1A"/>
                </a:solidFill>
                <a:latin typeface="+mn-lt"/>
              </a:rPr>
              <a:t>As cores litúrgicas</a:t>
            </a:r>
          </a:p>
        </p:txBody>
      </p:sp>
      <p:sp>
        <p:nvSpPr>
          <p:cNvPr id="68610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194438"/>
            <a:ext cx="8208912" cy="749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dirty="0">
                <a:solidFill>
                  <a:schemeClr val="tx1"/>
                </a:solidFill>
              </a:rPr>
              <a:t>Veste resplandecente na transfiguração; cor dos anjos; cor escatológica; inocência; pureza; veste nupcial.</a:t>
            </a:r>
            <a:endParaRPr lang="pt-BR" altLang="pt-BR" dirty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767408" y="2348880"/>
            <a:ext cx="8568952" cy="105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+mn-lt"/>
                <a:cs typeface="Arial" charset="0"/>
              </a:rPr>
              <a:t>Esperança; imortalidade e fé. Indica a vida na graça. Lembra o crescimento que ocorre na natureza</a:t>
            </a:r>
            <a:r>
              <a:rPr lang="pt-BR" sz="280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771704" y="3645024"/>
            <a:ext cx="7700560" cy="98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+mn-lt"/>
                <a:cs typeface="Arial" charset="0"/>
              </a:rPr>
              <a:t>Amor de Jesus e as línguas de fogo em Pentecostes. Exprime amor e sacrifício. 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 bwMode="auto">
          <a:xfrm>
            <a:off x="767408" y="4949028"/>
            <a:ext cx="856895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+mn-lt"/>
                <a:cs typeface="Arial" charset="0"/>
              </a:rPr>
              <a:t>Associada à penitência, espera, tristeza, saudade. Sinaliza que algo está por vir. Chama para a meditação e a oração.</a:t>
            </a:r>
            <a:endParaRPr lang="pt-BR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14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658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340768"/>
            <a:ext cx="7632848" cy="504056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2800" dirty="0">
                <a:solidFill>
                  <a:schemeClr val="bg1"/>
                </a:solidFill>
              </a:rPr>
              <a:t>Associada à ideia de dor, penitência e expiação.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769071" y="2599606"/>
            <a:ext cx="6634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+mn-lt"/>
                <a:cs typeface="Arial" charset="0"/>
              </a:rPr>
              <a:t>Cor da realeza, do céu, do reino de Deus.</a:t>
            </a:r>
            <a:endParaRPr lang="pt-BR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767408" y="3645024"/>
            <a:ext cx="6984776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+mn-lt"/>
                <a:cs typeface="Arial" charset="0"/>
              </a:rPr>
              <a:t>É cor litúrgica muito antiga. Foi também a cor da diaconia. Enfatiza a expectativa. 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 bwMode="auto">
          <a:xfrm>
            <a:off x="767408" y="4941168"/>
            <a:ext cx="66341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+mn-lt"/>
                <a:cs typeface="Arial" charset="0"/>
              </a:rPr>
              <a:t>Expressa alegria e júbilo pelo nascimento e pela ressurreição do Senhor. </a:t>
            </a:r>
            <a:endParaRPr lang="pt-BR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767408" y="44451"/>
            <a:ext cx="9443392" cy="1008063"/>
          </a:xfrm>
        </p:spPr>
        <p:txBody>
          <a:bodyPr/>
          <a:lstStyle/>
          <a:p>
            <a:r>
              <a:rPr lang="pt-BR" altLang="pt-BR" b="1" dirty="0">
                <a:solidFill>
                  <a:srgbClr val="A46B1A"/>
                </a:solidFill>
                <a:latin typeface="+mn-lt"/>
              </a:rPr>
              <a:t>As cores litúrgicas</a:t>
            </a:r>
          </a:p>
        </p:txBody>
      </p:sp>
      <p:sp>
        <p:nvSpPr>
          <p:cNvPr id="9" name="Espaço Reservado para Número de Slide 2"/>
          <p:cNvSpPr txBox="1">
            <a:spLocks/>
          </p:cNvSpPr>
          <p:nvPr/>
        </p:nvSpPr>
        <p:spPr>
          <a:xfrm>
            <a:off x="11568608" y="6265734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4" y="0"/>
            <a:ext cx="12214584" cy="6858000"/>
          </a:xfrm>
          <a:prstGeom prst="rect">
            <a:avLst/>
          </a:prstGeom>
        </p:spPr>
      </p:pic>
      <p:sp>
        <p:nvSpPr>
          <p:cNvPr id="72706" name="Título 1"/>
          <p:cNvSpPr>
            <a:spLocks noGrp="1"/>
          </p:cNvSpPr>
          <p:nvPr>
            <p:ph type="title"/>
          </p:nvPr>
        </p:nvSpPr>
        <p:spPr>
          <a:xfrm>
            <a:off x="839416" y="836712"/>
            <a:ext cx="4536504" cy="1143001"/>
          </a:xfrm>
        </p:spPr>
        <p:txBody>
          <a:bodyPr>
            <a:norm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Manuais de ofícios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282" cy="652534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048328" y="6354111"/>
            <a:ext cx="300183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Imagens: www.freepik.com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 e outras propostas metodológicas (PDF e PPT) são parte complementar e gratuita do Guia para o Presbitério da IECLB (Série Educação Cristã Contínua, Editora Sinodal, 2010). Elas podem ser acessadas no Portal Luterano por meio do </a:t>
            </a:r>
            <a:r>
              <a:rPr lang="pt-BR" sz="33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link </a:t>
            </a:r>
            <a:r>
              <a:rPr lang="pt-BR" sz="3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 </a:t>
            </a:r>
            <a:r>
              <a:rPr lang="pt-BR" sz="33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Code</a:t>
            </a:r>
            <a:r>
              <a:rPr lang="pt-BR" sz="33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3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abaixo: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7709" y="3484605"/>
            <a:ext cx="8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http://www.luterano.org.br/guia-para-o-presbiterio/</a:t>
            </a:r>
          </a:p>
        </p:txBody>
      </p:sp>
    </p:spTree>
    <p:extLst>
      <p:ext uri="{BB962C8B-B14F-4D97-AF65-F5344CB8AC3E}">
        <p14:creationId xmlns:p14="http://schemas.microsoft.com/office/powerpoint/2010/main" val="214480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1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271464" y="734536"/>
            <a:ext cx="2880320" cy="85536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4800" b="1" dirty="0">
                <a:solidFill>
                  <a:schemeClr val="bg1"/>
                </a:solidFill>
                <a:latin typeface="+mn-lt"/>
              </a:rPr>
              <a:t>Liturgia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4751512" y="648501"/>
            <a:ext cx="6840760" cy="1027434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pt-BR" altLang="pt-BR" sz="3600" b="1" dirty="0"/>
              <a:t>É o conjunto de elementos</a:t>
            </a:r>
            <a:br>
              <a:rPr lang="pt-BR" altLang="pt-BR" sz="3600" b="1" dirty="0"/>
            </a:br>
            <a:r>
              <a:rPr lang="pt-BR" altLang="pt-BR" sz="3600" b="1" dirty="0"/>
              <a:t>e formas do culto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r="192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6887443" y="836712"/>
            <a:ext cx="433228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5400" b="1" dirty="0">
                <a:solidFill>
                  <a:srgbClr val="9D6738"/>
                </a:solidFill>
                <a:latin typeface="+mn-lt"/>
              </a:rPr>
              <a:t>Livro de Culto</a:t>
            </a:r>
            <a:endParaRPr lang="pt-BR" altLang="pt-BR" sz="5400" dirty="0">
              <a:solidFill>
                <a:srgbClr val="9D6738"/>
              </a:solidFill>
              <a:latin typeface="+mn-lt"/>
            </a:endParaRPr>
          </a:p>
        </p:txBody>
      </p:sp>
      <p:sp>
        <p:nvSpPr>
          <p:cNvPr id="21508" name="Espaço Reservado para Conteúdo 2"/>
          <p:cNvSpPr>
            <a:spLocks noGrp="1"/>
          </p:cNvSpPr>
          <p:nvPr>
            <p:ph idx="1"/>
          </p:nvPr>
        </p:nvSpPr>
        <p:spPr>
          <a:xfrm>
            <a:off x="7608168" y="3068960"/>
            <a:ext cx="2890838" cy="3128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altLang="pt-BR" sz="3600" dirty="0">
                <a:solidFill>
                  <a:srgbClr val="B7873B"/>
                </a:solidFill>
              </a:rPr>
              <a:t>Propostas para moldar o culto da comunidade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"/>
          <a:stretch/>
        </p:blipFill>
        <p:spPr>
          <a:xfrm>
            <a:off x="0" y="0"/>
            <a:ext cx="12184680" cy="6857999"/>
          </a:xfrm>
          <a:prstGeom prst="rect">
            <a:avLst/>
          </a:prstGeom>
        </p:spPr>
      </p:pic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981199" y="404664"/>
            <a:ext cx="8229600" cy="792162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rgbClr val="9D6738"/>
                </a:solidFill>
                <a:latin typeface="+mn-lt"/>
              </a:rPr>
              <a:t>Estrutura do culto</a:t>
            </a:r>
            <a:endParaRPr lang="pt-BR" altLang="pt-BR" dirty="0">
              <a:solidFill>
                <a:srgbClr val="9D6738"/>
              </a:solidFill>
              <a:latin typeface="+mn-lt"/>
            </a:endParaRP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b="7565"/>
          <a:stretch/>
        </p:blipFill>
        <p:spPr>
          <a:xfrm>
            <a:off x="-1" y="4036"/>
            <a:ext cx="12179413" cy="6853963"/>
          </a:xfrm>
          <a:prstGeom prst="rect">
            <a:avLst/>
          </a:prstGeom>
        </p:spPr>
      </p:pic>
      <p:sp>
        <p:nvSpPr>
          <p:cNvPr id="25605" name="Título 1"/>
          <p:cNvSpPr>
            <a:spLocks noGrp="1"/>
          </p:cNvSpPr>
          <p:nvPr>
            <p:ph type="title"/>
          </p:nvPr>
        </p:nvSpPr>
        <p:spPr>
          <a:xfrm>
            <a:off x="1199456" y="188640"/>
            <a:ext cx="4186808" cy="93503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O lugar litúrgico 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5735960" y="4509121"/>
            <a:ext cx="6264696" cy="108012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400" b="1" dirty="0">
                <a:solidFill>
                  <a:srgbClr val="9D6738"/>
                </a:solidFill>
              </a:rPr>
              <a:t>Deus se encontra com sua comunidade em qualquer lugar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r="1065"/>
          <a:stretch/>
        </p:blipFill>
        <p:spPr>
          <a:xfrm>
            <a:off x="0" y="10964"/>
            <a:ext cx="12192000" cy="6840541"/>
          </a:xfrm>
          <a:prstGeom prst="rect">
            <a:avLst/>
          </a:prstGeom>
        </p:spPr>
      </p:pic>
      <p:sp>
        <p:nvSpPr>
          <p:cNvPr id="27652" name="Título 1"/>
          <p:cNvSpPr>
            <a:spLocks noGrp="1"/>
          </p:cNvSpPr>
          <p:nvPr>
            <p:ph type="title"/>
          </p:nvPr>
        </p:nvSpPr>
        <p:spPr>
          <a:xfrm>
            <a:off x="767408" y="205338"/>
            <a:ext cx="5122912" cy="935038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Os centros litúrgicos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>
          <a:xfrm>
            <a:off x="6888088" y="4869160"/>
            <a:ext cx="4680520" cy="648071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600" b="1" dirty="0">
                <a:solidFill>
                  <a:srgbClr val="002060"/>
                </a:solidFill>
              </a:rPr>
              <a:t>Pia ou fonte batismal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r="54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>
          <a:xfrm>
            <a:off x="3303557" y="4027376"/>
            <a:ext cx="36004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sz="3600" b="1" dirty="0">
                <a:solidFill>
                  <a:srgbClr val="002060"/>
                </a:solidFill>
              </a:rPr>
              <a:t>Estante de leitura</a:t>
            </a:r>
          </a:p>
          <a:p>
            <a:pPr marL="0" indent="0" algn="ctr" eaLnBrk="1" hangingPunct="1">
              <a:buNone/>
            </a:pPr>
            <a:endParaRPr lang="pt-BR" altLang="pt-BR" sz="36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67408" y="205338"/>
            <a:ext cx="5122912" cy="935038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Os centros litúrgicos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6384032" y="1844824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2060"/>
                </a:solidFill>
              </a:rPr>
              <a:t>Púlpito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altLang="pt-BR" sz="3600" dirty="0">
              <a:solidFill>
                <a:srgbClr val="00206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altLang="pt-BR" sz="3600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751</Words>
  <Application>Microsoft Office PowerPoint</Application>
  <PresentationFormat>Widescreen</PresentationFormat>
  <Paragraphs>145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Browallia New</vt:lpstr>
      <vt:lpstr>Calibri</vt:lpstr>
      <vt:lpstr>Calibri Light</vt:lpstr>
      <vt:lpstr>1_Tema do Office</vt:lpstr>
      <vt:lpstr>Tema do Office</vt:lpstr>
      <vt:lpstr>Apresentação do PowerPoint</vt:lpstr>
      <vt:lpstr>O culto cristão</vt:lpstr>
      <vt:lpstr>Apresentação do PowerPoint</vt:lpstr>
      <vt:lpstr>Liturgia</vt:lpstr>
      <vt:lpstr>Livro de Culto</vt:lpstr>
      <vt:lpstr>Estrutura do culto</vt:lpstr>
      <vt:lpstr>O lugar litúrgico </vt:lpstr>
      <vt:lpstr>Os centros litúrgicos</vt:lpstr>
      <vt:lpstr>Os centros litúrgicos</vt:lpstr>
      <vt:lpstr>Os centros litúrgicos</vt:lpstr>
      <vt:lpstr>Apresentação do PowerPoint</vt:lpstr>
      <vt:lpstr>Vestes litúrgicas</vt:lpstr>
      <vt:lpstr>Apresentação do PowerPoint</vt:lpstr>
      <vt:lpstr>Apresentação do PowerPoint</vt:lpstr>
      <vt:lpstr>Apresentação do PowerPoint</vt:lpstr>
      <vt:lpstr>Apresentação do PowerPoint</vt:lpstr>
      <vt:lpstr>Domingo</vt:lpstr>
      <vt:lpstr>Páscoa</vt:lpstr>
      <vt:lpstr>Semana da Paixão</vt:lpstr>
      <vt:lpstr>Tempo pascal</vt:lpstr>
      <vt:lpstr>Ascensão</vt:lpstr>
      <vt:lpstr>Pentecostes</vt:lpstr>
      <vt:lpstr>Epifania</vt:lpstr>
      <vt:lpstr>Natal</vt:lpstr>
      <vt:lpstr>Advento</vt:lpstr>
      <vt:lpstr>Tempo comum</vt:lpstr>
      <vt:lpstr>Símbolos</vt:lpstr>
      <vt:lpstr>As cores litúrgicas</vt:lpstr>
      <vt:lpstr>As cores litúrgicas</vt:lpstr>
      <vt:lpstr>Manuais de ofícios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</dc:creator>
  <cp:lastModifiedBy>Daniela Hack</cp:lastModifiedBy>
  <cp:revision>237</cp:revision>
  <dcterms:created xsi:type="dcterms:W3CDTF">2011-10-10T14:42:11Z</dcterms:created>
  <dcterms:modified xsi:type="dcterms:W3CDTF">2024-05-31T13:12:12Z</dcterms:modified>
</cp:coreProperties>
</file>