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9" r:id="rId3"/>
    <p:sldId id="305" r:id="rId4"/>
    <p:sldId id="296" r:id="rId5"/>
    <p:sldId id="302" r:id="rId6"/>
    <p:sldId id="261" r:id="rId7"/>
    <p:sldId id="297" r:id="rId8"/>
    <p:sldId id="272" r:id="rId9"/>
    <p:sldId id="264" r:id="rId10"/>
    <p:sldId id="265" r:id="rId11"/>
    <p:sldId id="266" r:id="rId12"/>
    <p:sldId id="267" r:id="rId13"/>
    <p:sldId id="268" r:id="rId14"/>
    <p:sldId id="307" r:id="rId15"/>
    <p:sldId id="303" r:id="rId16"/>
    <p:sldId id="274" r:id="rId17"/>
    <p:sldId id="275" r:id="rId18"/>
    <p:sldId id="276" r:id="rId19"/>
    <p:sldId id="277" r:id="rId20"/>
    <p:sldId id="278" r:id="rId21"/>
    <p:sldId id="298" r:id="rId22"/>
    <p:sldId id="280" r:id="rId23"/>
    <p:sldId id="281" r:id="rId24"/>
    <p:sldId id="299" r:id="rId25"/>
    <p:sldId id="283" r:id="rId26"/>
    <p:sldId id="301" r:id="rId27"/>
    <p:sldId id="285" r:id="rId28"/>
    <p:sldId id="286" r:id="rId29"/>
    <p:sldId id="308" r:id="rId30"/>
    <p:sldId id="287" r:id="rId31"/>
    <p:sldId id="288" r:id="rId32"/>
    <p:sldId id="289" r:id="rId33"/>
    <p:sldId id="304" r:id="rId34"/>
    <p:sldId id="291" r:id="rId35"/>
    <p:sldId id="300" r:id="rId36"/>
    <p:sldId id="293" r:id="rId37"/>
    <p:sldId id="294" r:id="rId38"/>
    <p:sldId id="309" r:id="rId3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B47"/>
    <a:srgbClr val="CCFFCC"/>
    <a:srgbClr val="D6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B0AD84-4868-40ED-A0E2-3D48FDA85D16}" type="datetimeFigureOut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AFEDCF-6C8F-4DBF-80CC-75269D9E86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03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F70EFF-6C8F-4745-B13C-B847D90003F5}" type="datetimeFigureOut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532749-F2BB-48F8-A17D-A52E101823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9060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5E5E6-CEC3-4F4E-AF40-762E6EF26F5A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9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6823D9-F4C4-403C-9DDA-EBC6EAAC6B9C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1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953788-EB97-499A-93B9-6FDA1C3F76B5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632ED-F78E-417C-B30A-DCA37074754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5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4D813-2493-465D-9AA3-D436531EDBF0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62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DFC282-A229-42F7-80A3-3CD41B77A1F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5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AF3807-CC09-4600-9613-F33ABE29DE83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94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614B2-C75A-4A42-A91C-69B93837BEDA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1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462045-9805-4A53-B177-2D536112F582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28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D7118C-0030-4290-8E1A-35F4FBD926DA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1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7A458B-CF55-42D5-A80B-AC6B22712B1C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9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05A82B-D2D1-4A4C-B5B1-956265567731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03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5A3CE3-CF83-4704-9A4C-E618D3A25B99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9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16C393-DF77-4F2E-8BC7-18756D63D9F0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55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36EAF-A3C9-446C-B4C5-E60DBCDF0510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29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1818D-D932-43C7-B989-01308D25DE71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77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3162E-3925-400C-8CB7-8F5272CBA2A7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29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507C09-26B3-4C0D-A1BC-91B5B25951C0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17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67A59-1EC5-4240-AB56-F738CE69D648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25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6BF7B-1024-4EF9-9D78-663316F4DF4E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05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81854A-69A9-48B3-B35B-6FD0A5724A5F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28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3BBE4-F2C6-4599-ADD4-9FEADE16EC4F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3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634A6B-E2BF-4A05-9842-160AA5405F6F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07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D88B4D-6512-4D86-8BFE-087A425777D3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D68003-8A98-4D68-8B97-FF155EEF6E04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00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E687BE-1426-491C-AC50-6F3254DF82F2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21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D35BFD-C1BB-4A89-BE20-F43014BFBE51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04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5EA32-6C07-49A0-AD10-75433BFC722E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33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82007-610B-413D-981B-73ADDF521EA2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80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0F4DB-AD9B-49EC-BC3A-80E78A9C4AED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0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ECE86C-8511-4F7F-82D6-514AD3F9A2E0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E01C3D-47D3-4C02-8A20-7CA8F0E9C924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0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995C2-0C97-44A8-A0B2-863EC5D311E0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3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1393A5-18B3-4B02-9EDD-CEAF8E41D3E9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5428A-36C4-4493-9599-4D0A319DE659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3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C0913-EC7B-42BB-B3ED-1F2FAA233574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8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1E41-DAE4-4BE9-9E92-C406F3334AED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0C013-B90F-44CA-B797-996EE9ECA0C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895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9248A-41B6-4253-AE51-E58E03B555C3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26D34-1F9A-4770-97AF-7FEA2005668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181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96BE9-0060-472E-8B79-2C2926CB682A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518B4-67AB-4D22-8DB7-0A4D4118FF7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77D8C-0491-413C-8DF5-08814C940C33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5C41D-DF02-4767-95D1-ACA2F51812A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133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61A31-0C09-4B70-95BC-F6309865E4E3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5689-29BB-417D-8867-0B750EBADFE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912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C79CF-2C5F-4044-A070-537A48D24CEF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32972-121B-4280-9305-E6C88A2F1D4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815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8A119-0C4C-41F4-984C-6A96B951519E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0BE-AC1F-452B-BDFD-DCC64B5CB9B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112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E79FF-DEE3-47B8-AF37-B7B4DAFA4D4A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CCB97-8C5D-4E4F-9DB6-D7E6EB996CB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561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C1D98-32B3-4805-8981-A26A0E7090A0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1D03A-6DF1-42FE-A2C2-6030AB0354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133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E581-301B-4AF0-9535-DBA4441B7611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23675-B2BC-45A8-BB12-FE40FB62401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210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69955-17D4-41CF-847E-96CAE875BA43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A5B3D-AEF8-4358-9328-BB0BFCD83DD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9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A65B16-AAAD-4B4B-86AA-422E212A8F8D}" type="datetime1">
              <a:rPr lang="pt-BR" smtClean="0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A82136-DF32-48F1-A2F3-0D2E4043EF9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503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"/>
          <a:stretch/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983432" y="964056"/>
            <a:ext cx="5184899" cy="1728787"/>
          </a:xfrm>
        </p:spPr>
        <p:txBody>
          <a:bodyPr/>
          <a:lstStyle/>
          <a:p>
            <a:r>
              <a:rPr lang="pt-BR" altLang="pt-BR" sz="4800" b="1" dirty="0">
                <a:solidFill>
                  <a:schemeClr val="bg1"/>
                </a:solidFill>
                <a:latin typeface="+mn-lt"/>
              </a:rPr>
              <a:t>Responsabilidades de ordem legal</a:t>
            </a:r>
          </a:p>
        </p:txBody>
      </p:sp>
      <p:pic>
        <p:nvPicPr>
          <p:cNvPr id="15364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2" y="4293096"/>
            <a:ext cx="16668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ubtítulo 2"/>
          <p:cNvSpPr txBox="1">
            <a:spLocks/>
          </p:cNvSpPr>
          <p:nvPr/>
        </p:nvSpPr>
        <p:spPr bwMode="auto">
          <a:xfrm>
            <a:off x="479376" y="2924944"/>
            <a:ext cx="45545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sz="2400" b="1" dirty="0">
                <a:solidFill>
                  <a:srgbClr val="256B47"/>
                </a:solidFill>
                <a:cs typeface="Browallia New" pitchFamily="34" charset="-34"/>
              </a:rPr>
              <a:t>Guia para o presbitério</a:t>
            </a:r>
          </a:p>
          <a:p>
            <a:pPr algn="r" eaLnBrk="1" hangingPunct="1">
              <a:spcBef>
                <a:spcPct val="0"/>
              </a:spcBef>
              <a:buClr>
                <a:srgbClr val="948A54"/>
              </a:buClr>
              <a:buSzPct val="80000"/>
              <a:buFontTx/>
              <a:buNone/>
            </a:pPr>
            <a:r>
              <a:rPr lang="pt-BR" altLang="pt-BR" b="1" dirty="0">
                <a:solidFill>
                  <a:srgbClr val="256B47"/>
                </a:solidFill>
                <a:cs typeface="Browallia New" pitchFamily="34" charset="-34"/>
              </a:rPr>
              <a:t>Unidade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12192000" cy="72008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200" dirty="0"/>
              <a:t>Revisão de contas anual, com acompanhamento trimestral.</a:t>
            </a:r>
          </a:p>
          <a:p>
            <a:pPr eaLnBrk="1" hangingPunct="1"/>
            <a:endParaRPr lang="pt-BR" altLang="pt-BR" sz="3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41297" y="188640"/>
            <a:ext cx="10515600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Parecer do Conselho Fiscal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10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1735869" y="1903455"/>
            <a:ext cx="8504238" cy="176428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000" dirty="0"/>
              <a:t>Elaborar o orçamento anual das receitas e despesas e encaminhá-lo para aprovação da assembleia geral. </a:t>
            </a:r>
            <a:br>
              <a:rPr lang="pt-BR" altLang="pt-BR" sz="3000" dirty="0"/>
            </a:br>
            <a:r>
              <a:rPr lang="pt-BR" altLang="pt-BR" sz="3000" dirty="0"/>
              <a:t>Após aprovado, remeter cópia para o sínodo.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99456" y="48691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Orçamento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43872" y="4622938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Assembleia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geral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760296" y="48691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Sínodo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41297" y="188640"/>
            <a:ext cx="5254703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Orçamento anual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11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39416" y="116632"/>
            <a:ext cx="727092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Livros societários obrigatórios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</a:t>
            </a:r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767408" y="148132"/>
            <a:ext cx="9956576" cy="926906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4000" b="1" dirty="0">
                <a:solidFill>
                  <a:schemeClr val="bg1"/>
                </a:solidFill>
                <a:latin typeface="+mn-lt"/>
              </a:rPr>
              <a:t>RECEITA FEDERAL DO BRASIL (RFB)</a:t>
            </a:r>
            <a:endParaRPr lang="pt-BR" alt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1270525" y="2891481"/>
            <a:ext cx="10657184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pt-BR" dirty="0"/>
              <a:t>Atualizar</a:t>
            </a:r>
            <a:r>
              <a:rPr lang="pt-BR" altLang="pt-BR" dirty="0"/>
              <a:t> os dados do CNPJ quando houver alteração estatutária, mudança na presidência ou da pessoa responsável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smtClean="0"/>
              <a:t>pela </a:t>
            </a:r>
            <a:r>
              <a:rPr lang="pt-BR" altLang="pt-BR" dirty="0"/>
              <a:t>contabilidade.</a:t>
            </a:r>
          </a:p>
          <a:p>
            <a:pPr marL="0" indent="0" eaLnBrk="1" hangingPunct="1">
              <a:buNone/>
            </a:pPr>
            <a:endParaRPr lang="pt-BR" altLang="pt-BR" dirty="0"/>
          </a:p>
          <a:p>
            <a:pPr marL="0" indent="0" eaLnBrk="1" hangingPunct="1">
              <a:buNone/>
            </a:pPr>
            <a:r>
              <a:rPr lang="pt-BR" altLang="pt-BR" dirty="0"/>
              <a:t>Providenciar assinatura eletrônica para procuração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smtClean="0"/>
              <a:t>e </a:t>
            </a:r>
            <a:r>
              <a:rPr lang="pt-BR" altLang="pt-BR" dirty="0"/>
              <a:t>certificação digital.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7408" y="122373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rgbClr val="256B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CNPJ - Cadastro Nacional da Pessoa Jurídica</a:t>
            </a:r>
            <a:endParaRPr lang="pt-BR" sz="3600" b="1" dirty="0">
              <a:solidFill>
                <a:srgbClr val="256B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6290" r="2410" b="6323"/>
          <a:stretch/>
        </p:blipFill>
        <p:spPr>
          <a:xfrm>
            <a:off x="299356" y="2865559"/>
            <a:ext cx="936104" cy="7920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6290" r="2410" b="6323"/>
          <a:stretch/>
        </p:blipFill>
        <p:spPr>
          <a:xfrm>
            <a:off x="334421" y="4653136"/>
            <a:ext cx="936104" cy="792088"/>
          </a:xfrm>
          <a:prstGeom prst="rect">
            <a:avLst/>
          </a:prstGeom>
        </p:spPr>
      </p:pic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67408" y="148132"/>
            <a:ext cx="9956576" cy="926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4000" b="1">
                <a:solidFill>
                  <a:schemeClr val="bg1"/>
                </a:solidFill>
                <a:latin typeface="+mn-lt"/>
              </a:rPr>
              <a:t>RECEITA FEDERAL DO BRASIL (RFB)</a:t>
            </a:r>
            <a:endParaRPr lang="pt-BR" alt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7408" y="122373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rgbClr val="256B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Declarações e recolhimentos</a:t>
            </a:r>
            <a:endParaRPr lang="pt-BR" sz="3600" b="1" dirty="0">
              <a:solidFill>
                <a:srgbClr val="256B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6290" r="2410" b="6323"/>
          <a:stretch/>
        </p:blipFill>
        <p:spPr>
          <a:xfrm>
            <a:off x="767408" y="3717032"/>
            <a:ext cx="936104" cy="792088"/>
          </a:xfrm>
          <a:prstGeom prst="rect">
            <a:avLst/>
          </a:prstGeom>
        </p:spPr>
      </p:pic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3645024"/>
            <a:ext cx="90010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dirty="0"/>
              <a:t>Cuidar para que as declarações e recolhimentos aos diferentes órgãos sejam realizados de acordo com a legislação e no prazo estabelecido.</a:t>
            </a:r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2828934"/>
            <a:ext cx="8504238" cy="1464162"/>
          </a:xfrm>
        </p:spPr>
        <p:txBody>
          <a:bodyPr>
            <a:normAutofit fontScale="92500" lnSpcReduction="10000"/>
          </a:bodyPr>
          <a:lstStyle/>
          <a:p>
            <a:r>
              <a:rPr lang="pt-BR" altLang="pt-BR" b="1" dirty="0">
                <a:solidFill>
                  <a:srgbClr val="256B47"/>
                </a:solidFill>
              </a:rPr>
              <a:t>Ministros e ministras: </a:t>
            </a:r>
            <a:r>
              <a:rPr lang="pt-BR" altLang="pt-BR" dirty="0">
                <a:solidFill>
                  <a:srgbClr val="256B47"/>
                </a:solidFill>
              </a:rPr>
              <a:t>recolhem pela alíquota de 20%.</a:t>
            </a:r>
          </a:p>
          <a:p>
            <a:pPr>
              <a:spcBef>
                <a:spcPts val="2400"/>
              </a:spcBef>
            </a:pPr>
            <a:r>
              <a:rPr lang="pt-BR" altLang="pt-BR" b="1" dirty="0">
                <a:solidFill>
                  <a:srgbClr val="256B47"/>
                </a:solidFill>
              </a:rPr>
              <a:t>Funcionários e funcionárias celetistas: </a:t>
            </a:r>
            <a:r>
              <a:rPr lang="pt-BR" altLang="pt-BR" dirty="0">
                <a:solidFill>
                  <a:srgbClr val="256B47"/>
                </a:solidFill>
              </a:rPr>
              <a:t>recolhimento por meio de GPS.</a:t>
            </a:r>
          </a:p>
        </p:txBody>
      </p:sp>
      <p:sp>
        <p:nvSpPr>
          <p:cNvPr id="4" name="CaixaDeTexto 3"/>
          <p:cNvSpPr txBox="1"/>
          <p:nvPr/>
        </p:nvSpPr>
        <p:spPr>
          <a:xfrm rot="20867118">
            <a:off x="5574361" y="4329434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Calibri" pitchFamily="34" charset="0"/>
              </a:rPr>
              <a:t>Observar a retenção de INSS sobre RPCI </a:t>
            </a:r>
            <a:br>
              <a:rPr lang="pt-BR" sz="3000" dirty="0">
                <a:latin typeface="Calibri" pitchFamily="34" charset="0"/>
              </a:rPr>
            </a:br>
            <a:r>
              <a:rPr lang="pt-BR" sz="3000" dirty="0">
                <a:latin typeface="Calibri" pitchFamily="34" charset="0"/>
              </a:rPr>
              <a:t>e sobre Notas de Prestação de Serviços.</a:t>
            </a: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3068960"/>
            <a:ext cx="9649072" cy="2952328"/>
          </a:xfrm>
        </p:spPr>
        <p:txBody>
          <a:bodyPr/>
          <a:lstStyle/>
          <a:p>
            <a:r>
              <a:rPr lang="pt-BR" altLang="pt-BR" b="1" dirty="0">
                <a:solidFill>
                  <a:srgbClr val="256B47"/>
                </a:solidFill>
              </a:rPr>
              <a:t>RAIS</a:t>
            </a:r>
            <a:r>
              <a:rPr lang="pt-BR" altLang="pt-BR" dirty="0">
                <a:solidFill>
                  <a:srgbClr val="256B47"/>
                </a:solidFill>
              </a:rPr>
              <a:t>: </a:t>
            </a:r>
            <a:r>
              <a:rPr lang="pt-BR" altLang="pt-BR" dirty="0"/>
              <a:t>Relação Anual de Informações Sociais 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Imposto Sindical Patronal: </a:t>
            </a:r>
            <a:r>
              <a:rPr lang="pt-BR" altLang="pt-BR" dirty="0"/>
              <a:t>Requerer a imunidade junto ao Sindicato Patronal.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Contribuição Sindical dos Empregados.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CAGED</a:t>
            </a:r>
            <a:r>
              <a:rPr lang="pt-BR" altLang="pt-BR" dirty="0"/>
              <a:t> – Cadastro Geral de Empregados e Desempregados.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FGTS</a:t>
            </a:r>
            <a:r>
              <a:rPr lang="pt-BR" altLang="pt-BR" dirty="0">
                <a:solidFill>
                  <a:srgbClr val="256B47"/>
                </a:solidFill>
              </a:rPr>
              <a:t> </a:t>
            </a:r>
            <a:r>
              <a:rPr lang="pt-BR" altLang="pt-BR" dirty="0"/>
              <a:t>– Fundo de Garantia por Tempo de Serviço</a:t>
            </a:r>
          </a:p>
          <a:p>
            <a:endParaRPr lang="pt-BR" alt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16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063552" y="2708920"/>
            <a:ext cx="8856984" cy="3987946"/>
          </a:xfrm>
        </p:spPr>
        <p:txBody>
          <a:bodyPr/>
          <a:lstStyle/>
          <a:p>
            <a:r>
              <a:rPr lang="pt-BR" altLang="pt-BR" b="1" dirty="0">
                <a:solidFill>
                  <a:srgbClr val="256B47"/>
                </a:solidFill>
              </a:rPr>
              <a:t>PPP</a:t>
            </a:r>
            <a:r>
              <a:rPr lang="pt-BR" altLang="pt-BR" dirty="0">
                <a:solidFill>
                  <a:srgbClr val="256B47"/>
                </a:solidFill>
              </a:rPr>
              <a:t>: </a:t>
            </a:r>
            <a:r>
              <a:rPr lang="pt-BR" altLang="pt-BR" dirty="0"/>
              <a:t>Perfil Profissiográfico Previdenciário 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PPRA</a:t>
            </a:r>
            <a:r>
              <a:rPr lang="pt-BR" altLang="pt-BR" dirty="0">
                <a:solidFill>
                  <a:srgbClr val="256B47"/>
                </a:solidFill>
              </a:rPr>
              <a:t>: </a:t>
            </a:r>
            <a:r>
              <a:rPr lang="pt-BR" altLang="pt-BR" dirty="0"/>
              <a:t>Programa de Prevenção de Riscos Ambientais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PCMSO</a:t>
            </a:r>
            <a:r>
              <a:rPr lang="pt-BR" altLang="pt-BR" dirty="0">
                <a:solidFill>
                  <a:srgbClr val="256B47"/>
                </a:solidFill>
              </a:rPr>
              <a:t>: </a:t>
            </a:r>
            <a:r>
              <a:rPr lang="pt-BR" altLang="pt-BR" dirty="0"/>
              <a:t>Programa de Controle Médico de Saúde Ocupacional (fazer exames periódicos)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Recibo de entrega de EPI </a:t>
            </a:r>
            <a:r>
              <a:rPr lang="pt-BR" altLang="pt-BR" dirty="0"/>
              <a:t>(equipamentos de proteção individual conforme PPRA)</a:t>
            </a:r>
          </a:p>
          <a:p>
            <a:r>
              <a:rPr lang="pt-BR" altLang="pt-BR" b="1" dirty="0">
                <a:solidFill>
                  <a:srgbClr val="256B47"/>
                </a:solidFill>
              </a:rPr>
              <a:t>Registro de horários: </a:t>
            </a:r>
            <a:r>
              <a:rPr lang="pt-BR" altLang="pt-BR" dirty="0"/>
              <a:t>manual, mecânico ou eletrônico (mais de 10  funcionários e funcionárias).</a:t>
            </a:r>
          </a:p>
          <a:p>
            <a:endParaRPr lang="pt-BR" alt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5037" r="239" b="3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6384032" y="260649"/>
            <a:ext cx="5184576" cy="143004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Admissão de funcionários e de funcionárias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0" y="3429000"/>
            <a:ext cx="12192000" cy="2736303"/>
          </a:xfrm>
        </p:spPr>
        <p:txBody>
          <a:bodyPr>
            <a:noAutofit/>
          </a:bodyPr>
          <a:lstStyle/>
          <a:p>
            <a:pPr algn="ctr"/>
            <a:r>
              <a:rPr lang="pt-BR" altLang="pt-BR" sz="3000" dirty="0"/>
              <a:t>Livro ou ficha de admissão de funcionários e funcionárias. </a:t>
            </a:r>
          </a:p>
          <a:p>
            <a:pPr algn="ctr"/>
            <a:r>
              <a:rPr lang="pt-BR" altLang="pt-BR" sz="3000" dirty="0"/>
              <a:t>Livro de Registro de Inspeção de Trabalho.</a:t>
            </a:r>
          </a:p>
          <a:p>
            <a:pPr algn="ctr"/>
            <a:r>
              <a:rPr lang="pt-BR" altLang="pt-BR" sz="3000" dirty="0"/>
              <a:t>Livro de ponto ou relógio de ponto.</a:t>
            </a:r>
          </a:p>
          <a:p>
            <a:pPr algn="ctr"/>
            <a:r>
              <a:rPr lang="pt-BR" altLang="pt-BR" sz="3000" dirty="0"/>
              <a:t>Exame médico de admissão.</a:t>
            </a:r>
          </a:p>
          <a:p>
            <a:pPr algn="ctr"/>
            <a:r>
              <a:rPr lang="pt-BR" altLang="pt-BR" sz="3000" dirty="0"/>
              <a:t>Foto 3x4 atualizada.</a:t>
            </a:r>
          </a:p>
          <a:p>
            <a:pPr algn="ctr">
              <a:buFont typeface="Wingdings 2" panose="05020102010507070707" pitchFamily="18" charset="2"/>
              <a:buNone/>
            </a:pPr>
            <a:endParaRPr lang="pt-BR" altLang="pt-BR" sz="3000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18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5037" r="239" b="3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528048" y="260649"/>
            <a:ext cx="5040560" cy="143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Admissão de funcionários e de funcionárias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>
          <a:xfrm>
            <a:off x="-16404" y="3429000"/>
            <a:ext cx="12192000" cy="2910359"/>
          </a:xfrm>
        </p:spPr>
        <p:txBody>
          <a:bodyPr/>
          <a:lstStyle/>
          <a:p>
            <a:pPr algn="ctr"/>
            <a:r>
              <a:rPr lang="pt-BR" altLang="pt-BR" dirty="0"/>
              <a:t>Assinar contrato de experiência de trabalho e a CTPS, </a:t>
            </a:r>
            <a:br>
              <a:rPr lang="pt-BR" altLang="pt-BR" dirty="0"/>
            </a:br>
            <a:r>
              <a:rPr lang="pt-BR" altLang="pt-BR" dirty="0"/>
              <a:t>referindo o prazo do contrato.</a:t>
            </a:r>
          </a:p>
          <a:p>
            <a:pPr algn="ctr"/>
            <a:r>
              <a:rPr lang="pt-BR" altLang="pt-BR" dirty="0"/>
              <a:t>Assinar a opção pelo recebimento ou não de vale-transporte.</a:t>
            </a:r>
          </a:p>
          <a:p>
            <a:pPr algn="ctr"/>
            <a:r>
              <a:rPr lang="pt-BR" altLang="pt-BR" dirty="0"/>
              <a:t>Solicitar cópias de: Carteira de Identidade, CPF, Título de Eleitor, </a:t>
            </a:r>
            <a:br>
              <a:rPr lang="pt-BR" altLang="pt-BR" dirty="0"/>
            </a:br>
            <a:r>
              <a:rPr lang="pt-BR" altLang="pt-BR" dirty="0"/>
              <a:t>Certificado de Reservista, Certidão de Nascimento, de Casamento, </a:t>
            </a:r>
            <a:br>
              <a:rPr lang="pt-BR" altLang="pt-BR" dirty="0"/>
            </a:br>
            <a:r>
              <a:rPr lang="pt-BR" altLang="pt-BR" dirty="0"/>
              <a:t>Carteira de Vacinação de filhos e filhas, comprovante de endereço.</a:t>
            </a:r>
          </a:p>
          <a:p>
            <a:endParaRPr lang="pt-BR" alt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19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" y="0"/>
            <a:ext cx="12198194" cy="6858000"/>
          </a:xfrm>
          <a:prstGeom prst="rect">
            <a:avLst/>
          </a:prstGeom>
        </p:spPr>
      </p:pic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108" y="365125"/>
            <a:ext cx="12187892" cy="975643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Estado e Igreja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2207568" y="1412776"/>
            <a:ext cx="8504238" cy="1152127"/>
          </a:xfrm>
        </p:spPr>
        <p:txBody>
          <a:bodyPr>
            <a:normAutofit/>
          </a:bodyPr>
          <a:lstStyle/>
          <a:p>
            <a:pPr marL="361950" indent="-361950" eaLnBrk="1" hangingPunct="1"/>
            <a:r>
              <a:rPr lang="pt-BR" altLang="pt-BR" dirty="0"/>
              <a:t>Igreja e Estado estão claramente separados.</a:t>
            </a:r>
          </a:p>
          <a:p>
            <a:pPr marL="361950" indent="-361950" eaLnBrk="1" hangingPunct="1"/>
            <a:r>
              <a:rPr lang="pt-BR" altLang="pt-BR" dirty="0"/>
              <a:t>Cabe ao Estado regulamentar a existência de Igrejas.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23592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968208" y="587695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IGREJA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27" cy="6858000"/>
          </a:xfrm>
          <a:prstGeom prst="rect">
            <a:avLst/>
          </a:prstGeom>
        </p:spPr>
      </p:pic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 rot="20793634">
            <a:off x="2721306" y="2312456"/>
            <a:ext cx="5740650" cy="3857903"/>
          </a:xfrm>
        </p:spPr>
        <p:txBody>
          <a:bodyPr>
            <a:normAutofit/>
          </a:bodyPr>
          <a:lstStyle/>
          <a:p>
            <a:r>
              <a:rPr lang="pt-BR" altLang="pt-BR" sz="2500" dirty="0"/>
              <a:t>Exigir o exame médico obrigatório.</a:t>
            </a:r>
          </a:p>
          <a:p>
            <a:r>
              <a:rPr lang="pt-BR" altLang="pt-BR" sz="2500" dirty="0"/>
              <a:t>Pagar os direitos trabalhistas.</a:t>
            </a:r>
          </a:p>
          <a:p>
            <a:r>
              <a:rPr lang="pt-BR" altLang="pt-BR" sz="2500" dirty="0"/>
              <a:t>Homologar no sindicato ou Delegacia </a:t>
            </a:r>
            <a:br>
              <a:rPr lang="pt-BR" altLang="pt-BR" sz="2500" dirty="0"/>
            </a:br>
            <a:r>
              <a:rPr lang="pt-BR" altLang="pt-BR" sz="2500" dirty="0"/>
              <a:t>do MTE.</a:t>
            </a:r>
          </a:p>
          <a:p>
            <a:r>
              <a:rPr lang="pt-BR" altLang="pt-BR" sz="2500" dirty="0"/>
              <a:t>Descontar a contribuição assistencial </a:t>
            </a:r>
            <a:br>
              <a:rPr lang="pt-BR" altLang="pt-BR" sz="2500" dirty="0"/>
            </a:br>
            <a:r>
              <a:rPr lang="pt-BR" altLang="pt-BR" sz="2500" dirty="0"/>
              <a:t>aprovada pelo dissídio da categoria </a:t>
            </a:r>
            <a:br>
              <a:rPr lang="pt-BR" altLang="pt-BR" sz="2500" dirty="0"/>
            </a:br>
            <a:r>
              <a:rPr lang="pt-BR" altLang="pt-BR" sz="2500" dirty="0"/>
              <a:t>(ver com sindicato).</a:t>
            </a:r>
          </a:p>
          <a:p>
            <a:r>
              <a:rPr lang="pt-BR" altLang="pt-BR" sz="2500" dirty="0"/>
              <a:t>Pagar a Guia de Recolhimento Rescisório </a:t>
            </a:r>
            <a:br>
              <a:rPr lang="pt-BR" altLang="pt-BR" sz="2500" dirty="0"/>
            </a:br>
            <a:r>
              <a:rPr lang="pt-BR" altLang="pt-BR" sz="2500" dirty="0"/>
              <a:t>do FGTS – GRRF.</a:t>
            </a:r>
          </a:p>
          <a:p>
            <a:endParaRPr lang="pt-BR" altLang="pt-BR" sz="25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260649"/>
            <a:ext cx="121920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Demissão de funcionários </a:t>
            </a:r>
            <a:r>
              <a:rPr lang="pt-BR" altLang="pt-B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funcionárias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20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3550295" cy="979488"/>
          </a:xfrm>
        </p:spPr>
        <p:txBody>
          <a:bodyPr anchor="ctr"/>
          <a:lstStyle/>
          <a:p>
            <a:r>
              <a:rPr lang="pt-BR" altLang="pt-BR" sz="4000" b="1" dirty="0">
                <a:solidFill>
                  <a:schemeClr val="bg1"/>
                </a:solidFill>
                <a:latin typeface="+mn-lt"/>
              </a:rPr>
              <a:t>Estaduais - IPVA</a:t>
            </a:r>
            <a:endParaRPr lang="pt-BR" alt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>
          <a:xfrm>
            <a:off x="6095999" y="1412776"/>
            <a:ext cx="4464497" cy="1079599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pt-BR" altLang="pt-BR" b="1" dirty="0">
                <a:solidFill>
                  <a:srgbClr val="256B47"/>
                </a:solidFill>
              </a:rPr>
              <a:t>Protocolar requerimento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pt-BR" altLang="pt-BR" b="1" dirty="0">
                <a:solidFill>
                  <a:srgbClr val="256B47"/>
                </a:solidFill>
              </a:rPr>
              <a:t>de imunidade do IPVA. 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439816" y="5301208"/>
            <a:ext cx="4752528" cy="129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3200" dirty="0">
                <a:latin typeface="Calibri" pitchFamily="34" charset="0"/>
              </a:rPr>
              <a:t>A imunidade é aplicável </a:t>
            </a:r>
            <a:br>
              <a:rPr lang="pt-BR" sz="3200" dirty="0">
                <a:latin typeface="Calibri" pitchFamily="34" charset="0"/>
              </a:rPr>
            </a:br>
            <a:r>
              <a:rPr lang="pt-BR" sz="3200" dirty="0">
                <a:latin typeface="Calibri" pitchFamily="34" charset="0"/>
              </a:rPr>
              <a:t>a todos os tributos.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21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5973"/>
          <a:stretch/>
        </p:blipFill>
        <p:spPr>
          <a:xfrm>
            <a:off x="-1" y="-21116"/>
            <a:ext cx="12192001" cy="6879115"/>
          </a:xfrm>
          <a:prstGeom prst="rect">
            <a:avLst/>
          </a:prstGeom>
        </p:spPr>
      </p:pic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6312024" y="115888"/>
            <a:ext cx="5760640" cy="1009650"/>
          </a:xfrm>
        </p:spPr>
        <p:txBody>
          <a:bodyPr anchor="ctr"/>
          <a:lstStyle/>
          <a:p>
            <a:pPr algn="ctr"/>
            <a:r>
              <a:rPr lang="pt-BR" altLang="pt-BR" sz="4000" b="1" dirty="0">
                <a:solidFill>
                  <a:schemeClr val="bg1"/>
                </a:solidFill>
                <a:latin typeface="+mn-lt"/>
              </a:rPr>
              <a:t>Estaduais - ITCMD</a:t>
            </a:r>
            <a:endParaRPr lang="pt-BR" alt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>
          <a:xfrm>
            <a:off x="6600056" y="3418441"/>
            <a:ext cx="4680521" cy="288074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pt-BR" altLang="pt-BR" sz="3600" dirty="0"/>
              <a:t>Requerer à </a:t>
            </a:r>
            <a:br>
              <a:rPr lang="pt-BR" altLang="pt-BR" sz="3600" dirty="0"/>
            </a:br>
            <a:r>
              <a:rPr lang="pt-BR" altLang="pt-BR" sz="3600" dirty="0"/>
              <a:t>Secretaria Estadual da Fazenda a imunidade desse tributo, quando do recebimento de doações e heranças.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22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60418" name="Título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5664211" cy="903635"/>
          </a:xfrm>
        </p:spPr>
        <p:txBody>
          <a:bodyPr/>
          <a:lstStyle/>
          <a:p>
            <a:r>
              <a:rPr lang="pt-BR" altLang="pt-BR" sz="4000" b="1" dirty="0">
                <a:solidFill>
                  <a:schemeClr val="bg1"/>
                </a:solidFill>
                <a:latin typeface="+mn-lt"/>
              </a:rPr>
              <a:t>Estaduais - Saúde pública</a:t>
            </a: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>
          <a:xfrm>
            <a:off x="5735960" y="4293096"/>
            <a:ext cx="604867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dirty="0"/>
              <a:t>Observar as determinações legais quanto aos cemitérios, no tocante </a:t>
            </a:r>
            <a:br>
              <a:rPr lang="pt-BR" altLang="pt-BR" dirty="0"/>
            </a:br>
            <a:r>
              <a:rPr lang="pt-BR" altLang="pt-BR" dirty="0"/>
              <a:t>ao meio ambiente, higiene e prevenção de doenças transmitidas pelo mosquito da dengue, entre outros.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 rot="20980394">
            <a:off x="1562539" y="1166239"/>
            <a:ext cx="5403032" cy="1325563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256B47"/>
                </a:solidFill>
                <a:latin typeface="+mn-lt"/>
              </a:rPr>
              <a:t>Alvará de localização </a:t>
            </a:r>
            <a:br>
              <a:rPr lang="pt-BR" altLang="pt-BR" b="1" dirty="0">
                <a:solidFill>
                  <a:srgbClr val="256B47"/>
                </a:solidFill>
                <a:latin typeface="+mn-lt"/>
              </a:rPr>
            </a:br>
            <a:r>
              <a:rPr lang="pt-BR" altLang="pt-BR" b="1" dirty="0">
                <a:solidFill>
                  <a:srgbClr val="256B47"/>
                </a:solidFill>
                <a:latin typeface="+mn-lt"/>
              </a:rPr>
              <a:t>e funcionamento </a:t>
            </a:r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>
          <a:xfrm rot="21000377">
            <a:off x="1943526" y="2989802"/>
            <a:ext cx="5574788" cy="3253502"/>
          </a:xfrm>
        </p:spPr>
        <p:txBody>
          <a:bodyPr>
            <a:noAutofit/>
          </a:bodyPr>
          <a:lstStyle/>
          <a:p>
            <a:r>
              <a:rPr lang="pt-BR" altLang="pt-BR" sz="3200" dirty="0"/>
              <a:t>Requerer o alvará de localização e funcionamento.</a:t>
            </a:r>
          </a:p>
          <a:p>
            <a:r>
              <a:rPr lang="pt-BR" altLang="pt-BR" sz="3200" dirty="0"/>
              <a:t>Solicitar autorização para construção.</a:t>
            </a:r>
          </a:p>
          <a:p>
            <a:r>
              <a:rPr lang="pt-BR" altLang="pt-BR" sz="3200" dirty="0"/>
              <a:t>Solicitar o Habite-se do imóvel.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744135" y="2492896"/>
            <a:ext cx="32565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 acessos às dependências da paróquia, comunidade, cemitério devem ser adequados para permitir o acesso a pessoas com deficiência física.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6451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/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Municipais</a:t>
            </a:r>
          </a:p>
        </p:txBody>
      </p:sp>
      <p:sp>
        <p:nvSpPr>
          <p:cNvPr id="64515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2132856"/>
            <a:ext cx="8504238" cy="4442420"/>
          </a:xfrm>
        </p:spPr>
        <p:txBody>
          <a:bodyPr>
            <a:normAutofit lnSpcReduction="10000"/>
          </a:bodyPr>
          <a:lstStyle/>
          <a:p>
            <a:r>
              <a:rPr lang="pt-BR" altLang="pt-BR" sz="3600" b="1" dirty="0">
                <a:solidFill>
                  <a:srgbClr val="256B47"/>
                </a:solidFill>
              </a:rPr>
              <a:t>IPTU</a:t>
            </a:r>
            <a:r>
              <a:rPr lang="pt-BR" altLang="pt-BR" b="1" dirty="0"/>
              <a:t/>
            </a:r>
            <a:br>
              <a:rPr lang="pt-BR" altLang="pt-BR" b="1" dirty="0"/>
            </a:br>
            <a:r>
              <a:rPr lang="pt-BR" altLang="pt-BR" b="1" dirty="0"/>
              <a:t>Imposto Predial e Urbano</a:t>
            </a:r>
            <a:br>
              <a:rPr lang="pt-BR" altLang="pt-BR" b="1" dirty="0"/>
            </a:br>
            <a:r>
              <a:rPr lang="pt-BR" altLang="pt-BR" dirty="0"/>
              <a:t>Requerer a imunidade do IPTU.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t-BR" altLang="pt-BR" sz="1000" dirty="0"/>
              <a:t> </a:t>
            </a:r>
          </a:p>
          <a:p>
            <a:r>
              <a:rPr lang="pt-BR" altLang="pt-BR" sz="3600" b="1" dirty="0">
                <a:solidFill>
                  <a:srgbClr val="256B47"/>
                </a:solidFill>
              </a:rPr>
              <a:t>ISSQN</a:t>
            </a:r>
            <a:r>
              <a:rPr lang="pt-BR" altLang="pt-BR" b="1" dirty="0"/>
              <a:t/>
            </a:r>
            <a:br>
              <a:rPr lang="pt-BR" altLang="pt-BR" b="1" dirty="0"/>
            </a:br>
            <a:r>
              <a:rPr lang="pt-BR" altLang="pt-BR" b="1" dirty="0"/>
              <a:t>Imposto sobre Serviços de Qualquer Natureza</a:t>
            </a:r>
            <a:br>
              <a:rPr lang="pt-BR" altLang="pt-BR" b="1" dirty="0"/>
            </a:br>
            <a:r>
              <a:rPr lang="pt-BR" altLang="pt-BR" dirty="0"/>
              <a:t>Recolher o ISSQN nos prazos estabelecidos.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t-BR" altLang="pt-BR" sz="1000" dirty="0"/>
              <a:t> </a:t>
            </a:r>
          </a:p>
          <a:p>
            <a:r>
              <a:rPr lang="pt-BR" altLang="pt-BR" sz="3600" b="1" dirty="0">
                <a:solidFill>
                  <a:srgbClr val="256B47"/>
                </a:solidFill>
              </a:rPr>
              <a:t>ITBI</a:t>
            </a:r>
            <a:r>
              <a:rPr lang="pt-BR" altLang="pt-BR" b="1" dirty="0"/>
              <a:t/>
            </a:r>
            <a:br>
              <a:rPr lang="pt-BR" altLang="pt-BR" b="1" dirty="0"/>
            </a:br>
            <a:r>
              <a:rPr lang="pt-BR" altLang="pt-BR" b="1" dirty="0"/>
              <a:t>Imposto sobre Transmissão de Bens Imóveis</a:t>
            </a:r>
            <a:br>
              <a:rPr lang="pt-BR" altLang="pt-BR" b="1" dirty="0"/>
            </a:br>
            <a:r>
              <a:rPr lang="pt-BR" altLang="pt-BR" dirty="0"/>
              <a:t>Requerer a imunidade desse tributo.</a:t>
            </a:r>
          </a:p>
          <a:p>
            <a:endParaRPr lang="pt-BR" alt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562" name="Título 1"/>
          <p:cNvSpPr>
            <a:spLocks noGrp="1"/>
          </p:cNvSpPr>
          <p:nvPr>
            <p:ph type="title"/>
          </p:nvPr>
        </p:nvSpPr>
        <p:spPr>
          <a:xfrm>
            <a:off x="983432" y="199925"/>
            <a:ext cx="10515600" cy="746226"/>
          </a:xfrm>
        </p:spPr>
        <p:txBody>
          <a:bodyPr/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Municipais - Taxa de serviço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56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1512897"/>
            <a:ext cx="8504238" cy="1254125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/>
              <a:t>Recolher a taxa de lixo, água, esgoto</a:t>
            </a:r>
            <a:r>
              <a:rPr lang="pt-BR" altLang="pt-BR" sz="3200" b="1" dirty="0"/>
              <a:t> </a:t>
            </a:r>
            <a:br>
              <a:rPr lang="pt-BR" altLang="pt-BR" sz="3200" b="1" dirty="0"/>
            </a:br>
            <a:r>
              <a:rPr lang="pt-BR" altLang="pt-BR" sz="3200" dirty="0"/>
              <a:t>conforme as datas estabelecidas. </a:t>
            </a:r>
          </a:p>
          <a:p>
            <a:endParaRPr lang="pt-BR" altLang="pt-BR" sz="3200" dirty="0"/>
          </a:p>
        </p:txBody>
      </p:sp>
      <p:sp>
        <p:nvSpPr>
          <p:cNvPr id="36876" name="Espaço Reservado para Conteúdo 2"/>
          <p:cNvSpPr txBox="1">
            <a:spLocks/>
          </p:cNvSpPr>
          <p:nvPr/>
        </p:nvSpPr>
        <p:spPr bwMode="auto">
          <a:xfrm>
            <a:off x="2374840" y="5134552"/>
            <a:ext cx="850423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pt-BR" altLang="pt-BR" dirty="0"/>
              <a:t>Observar as normas quanto à localização, </a:t>
            </a:r>
            <a:br>
              <a:rPr lang="pt-BR" altLang="pt-BR" dirty="0"/>
            </a:br>
            <a:r>
              <a:rPr lang="pt-BR" altLang="pt-BR" dirty="0"/>
              <a:t>limpeza, higiene, saúde e segurança etc.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51784" y="319712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itchFamily="34" charset="0"/>
              </a:rPr>
              <a:t>Taxa não é imposto, por isso não se inclui na imunidade.</a:t>
            </a:r>
            <a:endParaRPr lang="pt-B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085184"/>
            <a:ext cx="1469136" cy="1113152"/>
          </a:xfrm>
          <a:prstGeom prst="rect">
            <a:avLst/>
          </a:prstGeom>
        </p:spPr>
      </p:pic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26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42" cy="6858000"/>
          </a:xfrm>
          <a:prstGeom prst="rect">
            <a:avLst/>
          </a:prstGeom>
        </p:spPr>
      </p:pic>
      <p:sp>
        <p:nvSpPr>
          <p:cNvPr id="68610" name="Título 1"/>
          <p:cNvSpPr>
            <a:spLocks noGrp="1"/>
          </p:cNvSpPr>
          <p:nvPr>
            <p:ph type="title"/>
          </p:nvPr>
        </p:nvSpPr>
        <p:spPr>
          <a:xfrm>
            <a:off x="835471" y="234950"/>
            <a:ext cx="10515600" cy="759619"/>
          </a:xfrm>
        </p:spPr>
        <p:txBody>
          <a:bodyPr/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Municipais - Corpo de Bombeiros </a:t>
            </a:r>
          </a:p>
        </p:txBody>
      </p:sp>
      <p:sp>
        <p:nvSpPr>
          <p:cNvPr id="68611" name="Espaço Reservado para Conteúdo 2"/>
          <p:cNvSpPr>
            <a:spLocks noGrp="1"/>
          </p:cNvSpPr>
          <p:nvPr>
            <p:ph idx="1"/>
          </p:nvPr>
        </p:nvSpPr>
        <p:spPr>
          <a:xfrm>
            <a:off x="6093271" y="2132856"/>
            <a:ext cx="4680521" cy="3312069"/>
          </a:xfrm>
        </p:spPr>
        <p:txBody>
          <a:bodyPr>
            <a:normAutofit/>
          </a:bodyPr>
          <a:lstStyle/>
          <a:p>
            <a:r>
              <a:rPr lang="pt-BR" altLang="pt-BR" sz="3200" dirty="0">
                <a:solidFill>
                  <a:srgbClr val="256B47"/>
                </a:solidFill>
              </a:rPr>
              <a:t>Requerer laudo técnico e a licença correspondente ao Corpo de Bombeiros para instruir solicitação de Habite-se na prefeitura municipal.</a:t>
            </a:r>
          </a:p>
          <a:p>
            <a:endParaRPr lang="pt-BR" alt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95400" y="188640"/>
            <a:ext cx="5664211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4000" b="1" dirty="0">
                <a:solidFill>
                  <a:schemeClr val="bg1"/>
                </a:solidFill>
                <a:latin typeface="+mn-lt"/>
              </a:rPr>
              <a:t>Municipais - Saúde pública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735960" y="4293096"/>
            <a:ext cx="604867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pt-BR" dirty="0"/>
              <a:t>Observar as determinações legais quanto aos cemitérios, no tocante </a:t>
            </a:r>
            <a:br>
              <a:rPr lang="pt-BR" altLang="pt-BR" dirty="0"/>
            </a:br>
            <a:r>
              <a:rPr lang="pt-BR" altLang="pt-BR" dirty="0"/>
              <a:t>ao meio ambiente, higiene e prevenção de doenças transmitidas pelo mosquito da dengue, entre outros.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28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72706" name="Título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515600" cy="759619"/>
          </a:xfrm>
        </p:spPr>
        <p:txBody>
          <a:bodyPr/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Questões do direito eclesiástico</a:t>
            </a:r>
          </a:p>
        </p:txBody>
      </p:sp>
      <p:sp>
        <p:nvSpPr>
          <p:cNvPr id="72707" name="Espaço Reservado para Conteúdo 2"/>
          <p:cNvSpPr>
            <a:spLocks noGrp="1"/>
          </p:cNvSpPr>
          <p:nvPr>
            <p:ph idx="1"/>
          </p:nvPr>
        </p:nvSpPr>
        <p:spPr>
          <a:xfrm>
            <a:off x="2477424" y="2276872"/>
            <a:ext cx="8504238" cy="4465637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pt-BR" altLang="pt-BR" sz="3200" dirty="0"/>
              <a:t>Constituição.</a:t>
            </a:r>
          </a:p>
          <a:p>
            <a:pPr marL="0" indent="0">
              <a:lnSpc>
                <a:spcPts val="4200"/>
              </a:lnSpc>
              <a:buNone/>
            </a:pPr>
            <a:r>
              <a:rPr lang="pt-BR" altLang="pt-BR" sz="3200" dirty="0"/>
              <a:t>Regimento interno.</a:t>
            </a:r>
          </a:p>
          <a:p>
            <a:pPr marL="0" indent="0">
              <a:lnSpc>
                <a:spcPts val="4200"/>
              </a:lnSpc>
              <a:buNone/>
            </a:pPr>
            <a:r>
              <a:rPr lang="pt-BR" altLang="pt-BR" sz="3200" dirty="0"/>
              <a:t>EMO (Estatuto do Ministério com Ordenação).</a:t>
            </a:r>
          </a:p>
          <a:p>
            <a:pPr marL="0" indent="0">
              <a:lnSpc>
                <a:spcPts val="4200"/>
              </a:lnSpc>
              <a:buNone/>
            </a:pPr>
            <a:r>
              <a:rPr lang="pt-BR" altLang="pt-BR" sz="3200" dirty="0"/>
              <a:t>Decisões conciliares.</a:t>
            </a:r>
          </a:p>
          <a:p>
            <a:pPr marL="0" indent="0">
              <a:lnSpc>
                <a:spcPts val="4200"/>
              </a:lnSpc>
              <a:buNone/>
            </a:pPr>
            <a:r>
              <a:rPr lang="pt-BR" altLang="pt-BR" sz="3200" dirty="0"/>
              <a:t>Resoluções do Conselho da IECLB.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4177" r="7471" b="6934"/>
          <a:stretch/>
        </p:blipFill>
        <p:spPr>
          <a:xfrm>
            <a:off x="1811090" y="2348880"/>
            <a:ext cx="648072" cy="57606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4177" r="7471" b="6934"/>
          <a:stretch/>
        </p:blipFill>
        <p:spPr>
          <a:xfrm>
            <a:off x="1802436" y="2996952"/>
            <a:ext cx="648072" cy="57606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4177" r="7471" b="6934"/>
          <a:stretch/>
        </p:blipFill>
        <p:spPr>
          <a:xfrm>
            <a:off x="1813265" y="3645024"/>
            <a:ext cx="648072" cy="57606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4177" r="7471" b="6934"/>
          <a:stretch/>
        </p:blipFill>
        <p:spPr>
          <a:xfrm>
            <a:off x="1840181" y="4293096"/>
            <a:ext cx="648072" cy="57606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4177" r="7471" b="6934"/>
          <a:stretch/>
        </p:blipFill>
        <p:spPr>
          <a:xfrm>
            <a:off x="1840181" y="4963480"/>
            <a:ext cx="648072" cy="576064"/>
          </a:xfrm>
          <a:prstGeom prst="rect">
            <a:avLst/>
          </a:prstGeom>
        </p:spPr>
      </p:pic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29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95"/>
            <a:ext cx="12203699" cy="6861095"/>
          </a:xfrm>
          <a:prstGeom prst="rect">
            <a:avLst/>
          </a:prstGeom>
        </p:spPr>
      </p:pic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12203699" cy="975643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Gestão transparente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2286524" y="1628800"/>
            <a:ext cx="7630647" cy="133162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altLang="pt-BR" dirty="0"/>
              <a:t>Recorrer a profissionais </a:t>
            </a:r>
            <a:r>
              <a:rPr lang="pt-BR" altLang="pt-BR" b="1" dirty="0"/>
              <a:t>competentes</a:t>
            </a:r>
            <a:r>
              <a:rPr lang="pt-BR" altLang="pt-BR" dirty="0"/>
              <a:t>, que estejam </a:t>
            </a:r>
            <a:r>
              <a:rPr lang="pt-BR" altLang="pt-BR" b="1" dirty="0"/>
              <a:t>atualizados</a:t>
            </a:r>
            <a:r>
              <a:rPr lang="pt-BR" altLang="pt-BR" dirty="0"/>
              <a:t> em relação às exigências legais e que conduzam o seu trabalho de forma </a:t>
            </a:r>
            <a:r>
              <a:rPr lang="pt-BR" altLang="pt-BR" b="1" dirty="0"/>
              <a:t>íntegra</a:t>
            </a:r>
            <a:r>
              <a:rPr lang="pt-BR" altLang="pt-BR" dirty="0"/>
              <a:t>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751" cy="6858000"/>
          </a:xfrm>
          <a:prstGeom prst="rect">
            <a:avLst/>
          </a:prstGeom>
        </p:spPr>
      </p:pic>
      <p:sp>
        <p:nvSpPr>
          <p:cNvPr id="73730" name="Título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10515600" cy="1008112"/>
          </a:xfrm>
        </p:spPr>
        <p:txBody>
          <a:bodyPr>
            <a:norm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Constituição de paróquias e comunidades</a:t>
            </a:r>
          </a:p>
        </p:txBody>
      </p:sp>
      <p:sp>
        <p:nvSpPr>
          <p:cNvPr id="73731" name="Espaço Reservado para Conteúdo 2"/>
          <p:cNvSpPr>
            <a:spLocks noGrp="1"/>
          </p:cNvSpPr>
          <p:nvPr>
            <p:ph idx="1"/>
          </p:nvPr>
        </p:nvSpPr>
        <p:spPr>
          <a:xfrm>
            <a:off x="7320136" y="2132856"/>
            <a:ext cx="3816424" cy="4176712"/>
          </a:xfrm>
        </p:spPr>
        <p:txBody>
          <a:bodyPr>
            <a:noAutofit/>
          </a:bodyPr>
          <a:lstStyle/>
          <a:p>
            <a:r>
              <a:rPr lang="pt-BR" altLang="pt-BR" sz="3000" dirty="0"/>
              <a:t>O estatuto deve ser previamente aprovado pela IECLB e pelo sínodo, aos quais deverão ser encaminhadas cópias após o registro no Cartório de Registro de Pessoas Jurídicas.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30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922"/>
          <a:stretch/>
        </p:blipFill>
        <p:spPr>
          <a:xfrm>
            <a:off x="-2876" y="0"/>
            <a:ext cx="12194875" cy="6858000"/>
          </a:xfrm>
          <a:prstGeom prst="rect">
            <a:avLst/>
          </a:prstGeom>
        </p:spPr>
      </p:pic>
      <p:sp>
        <p:nvSpPr>
          <p:cNvPr id="75778" name="Título 1"/>
          <p:cNvSpPr>
            <a:spLocks noGrp="1"/>
          </p:cNvSpPr>
          <p:nvPr>
            <p:ph type="title"/>
          </p:nvPr>
        </p:nvSpPr>
        <p:spPr>
          <a:xfrm>
            <a:off x="838199" y="260648"/>
            <a:ext cx="10515600" cy="687611"/>
          </a:xfrm>
        </p:spPr>
        <p:txBody>
          <a:bodyPr>
            <a:no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Criação de campo ministerial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779" name="Espaço Reservado para Conteúdo 2"/>
          <p:cNvSpPr>
            <a:spLocks noGrp="1"/>
          </p:cNvSpPr>
          <p:nvPr>
            <p:ph idx="1"/>
          </p:nvPr>
        </p:nvSpPr>
        <p:spPr>
          <a:xfrm>
            <a:off x="1415481" y="2204864"/>
            <a:ext cx="8424936" cy="129614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pt-BR" altLang="pt-BR" sz="2900" dirty="0"/>
              <a:t>Elaborar projeto em que é demonstrada a viabilidade de sustentabilidade econômico-financeira.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27848" y="3573016"/>
            <a:ext cx="67687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900" dirty="0">
                <a:latin typeface="Calibri" panose="020F0502020204030204" pitchFamily="34" charset="0"/>
                <a:cs typeface="Calibri" panose="020F0502020204030204" pitchFamily="34" charset="0"/>
              </a:rPr>
              <a:t>Elaborar projeto de atuação do novo campo ministerial e parceria existente.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15480" y="4908588"/>
            <a:ext cx="993831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altLang="pt-BR" sz="2900" dirty="0">
                <a:latin typeface="Calibri" panose="020F0502020204030204" pitchFamily="34" charset="0"/>
                <a:cs typeface="Calibri" panose="020F0502020204030204" pitchFamily="34" charset="0"/>
              </a:rPr>
              <a:t>Definir o ministério que atuará no novo campo ministerial.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31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49" cy="6858000"/>
          </a:xfrm>
          <a:prstGeom prst="rect">
            <a:avLst/>
          </a:prstGeom>
        </p:spPr>
      </p:pic>
      <p:sp>
        <p:nvSpPr>
          <p:cNvPr id="77826" name="Título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515600" cy="1080120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Ingresso de ministros e ministras </a:t>
            </a:r>
            <a:r>
              <a:rPr lang="pt-BR" altLang="pt-BR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t-BR" altLang="pt-BR" b="1" dirty="0" smtClean="0">
                <a:solidFill>
                  <a:schemeClr val="bg1"/>
                </a:solidFill>
                <a:latin typeface="+mn-lt"/>
              </a:rPr>
            </a:br>
            <a:r>
              <a:rPr lang="pt-BR" altLang="pt-BR" b="1" dirty="0" smtClean="0">
                <a:solidFill>
                  <a:schemeClr val="bg1"/>
                </a:solidFill>
                <a:latin typeface="+mn-lt"/>
              </a:rPr>
              <a:t>religiosas em </a:t>
            </a:r>
            <a:r>
              <a:rPr lang="pt-BR" altLang="pt-BR" b="1" dirty="0">
                <a:solidFill>
                  <a:schemeClr val="bg1"/>
                </a:solidFill>
                <a:latin typeface="+mn-lt"/>
              </a:rPr>
              <a:t>CAM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827" name="Espaço Reservado para Conteúdo 2"/>
          <p:cNvSpPr>
            <a:spLocks noGrp="1"/>
          </p:cNvSpPr>
          <p:nvPr>
            <p:ph idx="1"/>
          </p:nvPr>
        </p:nvSpPr>
        <p:spPr>
          <a:xfrm>
            <a:off x="983432" y="2519036"/>
            <a:ext cx="6408712" cy="965999"/>
          </a:xfrm>
        </p:spPr>
        <p:txBody>
          <a:bodyPr/>
          <a:lstStyle/>
          <a:p>
            <a:pPr marL="0" indent="0">
              <a:buNone/>
            </a:pPr>
            <a:r>
              <a:rPr lang="pt-BR" altLang="pt-BR" dirty="0"/>
              <a:t>Os procedimentos estão definidos no EMO</a:t>
            </a:r>
            <a:br>
              <a:rPr lang="pt-BR" altLang="pt-BR" dirty="0"/>
            </a:br>
            <a:r>
              <a:rPr lang="pt-BR" altLang="pt-BR" dirty="0"/>
              <a:t>e nas regulamentações complementares. 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706762" y="4149080"/>
            <a:ext cx="8504238" cy="126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2400"/>
              </a:spcBef>
              <a:buNone/>
            </a:pPr>
            <a:r>
              <a:rPr lang="pt-BR" altLang="pt-BR" dirty="0"/>
              <a:t>O ministro ou a ministra é responsável, junto com o presbitério e a pessoa da contabilidade, pelas informações ao sínodo, à IECLB e às autoridades públicas. 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32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r="47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874" name="Título 1"/>
          <p:cNvSpPr>
            <a:spLocks noGrp="1"/>
          </p:cNvSpPr>
          <p:nvPr>
            <p:ph type="title"/>
          </p:nvPr>
        </p:nvSpPr>
        <p:spPr>
          <a:xfrm>
            <a:off x="838200" y="260649"/>
            <a:ext cx="3889648" cy="1430040"/>
          </a:xfrm>
        </p:spPr>
        <p:txBody>
          <a:bodyPr/>
          <a:lstStyle/>
          <a:p>
            <a: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 sobre </a:t>
            </a:r>
            <a:b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patrimônio</a:t>
            </a:r>
          </a:p>
        </p:txBody>
      </p:sp>
      <p:sp>
        <p:nvSpPr>
          <p:cNvPr id="7987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93105"/>
            <a:ext cx="6121896" cy="23160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altLang="pt-BR" dirty="0"/>
              <a:t>O imóvel de propriedade da paróquia </a:t>
            </a:r>
            <a:br>
              <a:rPr lang="pt-BR" altLang="pt-BR" dirty="0"/>
            </a:br>
            <a:r>
              <a:rPr lang="pt-BR" altLang="pt-BR" dirty="0"/>
              <a:t>e/ou comunidade deve estar registrado </a:t>
            </a:r>
            <a:br>
              <a:rPr lang="pt-BR" altLang="pt-BR" dirty="0"/>
            </a:br>
            <a:r>
              <a:rPr lang="pt-BR" altLang="pt-BR" dirty="0"/>
              <a:t>no Cartório de Registro de Imóveis. </a:t>
            </a:r>
            <a:br>
              <a:rPr lang="pt-BR" altLang="pt-BR" dirty="0"/>
            </a:br>
            <a:r>
              <a:rPr lang="pt-BR" altLang="pt-BR" dirty="0"/>
              <a:t>Certidão de emissão recente do imóvel </a:t>
            </a:r>
            <a:br>
              <a:rPr lang="pt-BR" altLang="pt-BR" dirty="0"/>
            </a:br>
            <a:r>
              <a:rPr lang="pt-BR" altLang="pt-BR" dirty="0"/>
              <a:t>deve ser encaminhada ao sínodo.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16596" y="5503833"/>
            <a:ext cx="8122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Tomar cuidado para que todo o </a:t>
            </a:r>
            <a:br>
              <a:rPr lang="pt-B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patrimônio seja escriturado na contabilidade.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2" y="0"/>
            <a:ext cx="12198194" cy="6858000"/>
          </a:xfrm>
          <a:prstGeom prst="rect">
            <a:avLst/>
          </a:prstGeom>
        </p:spPr>
      </p:pic>
      <p:sp>
        <p:nvSpPr>
          <p:cNvPr id="8192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3952" cy="83162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Controle sobre o patrimônio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2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2060848"/>
            <a:ext cx="5688632" cy="4465637"/>
          </a:xfrm>
        </p:spPr>
        <p:txBody>
          <a:bodyPr>
            <a:normAutofit/>
          </a:bodyPr>
          <a:lstStyle/>
          <a:p>
            <a:r>
              <a:rPr lang="pt-BR" altLang="pt-BR" sz="2900" dirty="0"/>
              <a:t>O carro de propriedade da comunidade ou paróquia deve estar registrado em nome dela. </a:t>
            </a:r>
            <a:br>
              <a:rPr lang="pt-BR" altLang="pt-BR" sz="2900" dirty="0"/>
            </a:br>
            <a:r>
              <a:rPr lang="pt-BR" altLang="pt-BR" sz="2900" dirty="0"/>
              <a:t>No caso de venda, tomar todas </a:t>
            </a:r>
            <a:br>
              <a:rPr lang="pt-BR" altLang="pt-BR" sz="2900" dirty="0"/>
            </a:br>
            <a:r>
              <a:rPr lang="pt-BR" altLang="pt-BR" sz="2900" dirty="0"/>
              <a:t>as providências para transferência imediata no DETRAN. </a:t>
            </a:r>
          </a:p>
          <a:p>
            <a:pPr>
              <a:spcBef>
                <a:spcPts val="3000"/>
              </a:spcBef>
            </a:pPr>
            <a:r>
              <a:rPr lang="pt-BR" altLang="pt-BR" sz="2900" dirty="0"/>
              <a:t>Os seguros do veículo, do imóvel </a:t>
            </a:r>
            <a:br>
              <a:rPr lang="pt-BR" altLang="pt-BR" sz="2900" dirty="0"/>
            </a:br>
            <a:r>
              <a:rPr lang="pt-BR" altLang="pt-BR" sz="2900" dirty="0"/>
              <a:t>e o seu conteúdo devem ser </a:t>
            </a:r>
            <a:br>
              <a:rPr lang="pt-BR" altLang="pt-BR" sz="2900" dirty="0"/>
            </a:br>
            <a:r>
              <a:rPr lang="pt-BR" altLang="pt-BR" sz="2900" dirty="0"/>
              <a:t>feitos anualmente.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3970" name="Título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8534400" cy="1338734"/>
          </a:xfrm>
        </p:spPr>
        <p:txBody>
          <a:bodyPr>
            <a:no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Registro batismos, confirmações, </a:t>
            </a:r>
            <a:br>
              <a:rPr lang="pt-BR" altLang="pt-BR" b="1" dirty="0">
                <a:solidFill>
                  <a:schemeClr val="bg1"/>
                </a:solidFill>
                <a:latin typeface="+mn-lt"/>
              </a:rPr>
            </a:br>
            <a:r>
              <a:rPr lang="pt-BR" altLang="pt-BR" b="1" dirty="0">
                <a:solidFill>
                  <a:schemeClr val="bg1"/>
                </a:solidFill>
                <a:latin typeface="+mn-lt"/>
              </a:rPr>
              <a:t>casamentos e enterros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971" name="Espaço Reservado para Conteúdo 2"/>
          <p:cNvSpPr>
            <a:spLocks noGrp="1"/>
          </p:cNvSpPr>
          <p:nvPr>
            <p:ph idx="1"/>
          </p:nvPr>
        </p:nvSpPr>
        <p:spPr>
          <a:xfrm>
            <a:off x="0" y="2276872"/>
            <a:ext cx="12191999" cy="1541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3100" dirty="0">
                <a:solidFill>
                  <a:srgbClr val="256B47"/>
                </a:solidFill>
              </a:rPr>
              <a:t>A escrituração é responsabilidade do ministro e da ministra religiosa, </a:t>
            </a:r>
            <a:br>
              <a:rPr lang="pt-BR" altLang="pt-BR" sz="3100" dirty="0">
                <a:solidFill>
                  <a:srgbClr val="256B47"/>
                </a:solidFill>
              </a:rPr>
            </a:br>
            <a:r>
              <a:rPr lang="pt-BR" altLang="pt-BR" sz="3100" dirty="0">
                <a:solidFill>
                  <a:srgbClr val="256B47"/>
                </a:solidFill>
              </a:rPr>
              <a:t>que pode delegar à pessoa de sua confiança e sob sua supervisão.</a:t>
            </a:r>
            <a:r>
              <a:rPr lang="pt-BR" altLang="pt-BR" sz="3100" i="1" dirty="0">
                <a:solidFill>
                  <a:srgbClr val="256B47"/>
                </a:solidFill>
              </a:rPr>
              <a:t> </a:t>
            </a:r>
            <a:endParaRPr lang="pt-BR" altLang="pt-BR" sz="3100" dirty="0">
              <a:solidFill>
                <a:srgbClr val="256B47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935760" y="4437112"/>
            <a:ext cx="7344816" cy="1541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dirty="0">
                <a:latin typeface="Calibri" pitchFamily="34" charset="0"/>
              </a:rPr>
              <a:t>Os livros de registro possuem validade jurídica e servem de prova dos atos nele registrados. São documentos históricos de utilidade pública. Portanto, devem ser bem guardados e conservados.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3"/>
            <a:ext cx="12192000" cy="6866313"/>
          </a:xfrm>
          <a:prstGeom prst="rect">
            <a:avLst/>
          </a:prstGeom>
        </p:spPr>
      </p:pic>
      <p:sp>
        <p:nvSpPr>
          <p:cNvPr id="86018" name="Título 1"/>
          <p:cNvSpPr>
            <a:spLocks noGrp="1"/>
          </p:cNvSpPr>
          <p:nvPr>
            <p:ph type="title"/>
          </p:nvPr>
        </p:nvSpPr>
        <p:spPr>
          <a:xfrm>
            <a:off x="838199" y="188640"/>
            <a:ext cx="8282137" cy="831627"/>
          </a:xfrm>
        </p:spPr>
        <p:txBody>
          <a:bodyPr/>
          <a:lstStyle/>
          <a:p>
            <a:r>
              <a:rPr lang="pt-BR" altLang="pt-BR" b="1" dirty="0">
                <a:solidFill>
                  <a:schemeClr val="bg1"/>
                </a:solidFill>
                <a:latin typeface="+mn-lt"/>
              </a:rPr>
              <a:t>Assuntos de ordem administrativa</a:t>
            </a:r>
            <a:endParaRPr lang="pt-BR" alt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019" name="Espaço Reservado para Conteúdo 2"/>
          <p:cNvSpPr>
            <a:spLocks noGrp="1"/>
          </p:cNvSpPr>
          <p:nvPr>
            <p:ph idx="1"/>
          </p:nvPr>
        </p:nvSpPr>
        <p:spPr>
          <a:xfrm>
            <a:off x="1559497" y="1412776"/>
            <a:ext cx="9433047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altLang="pt-BR" dirty="0"/>
              <a:t>A estatística das pessoas membros é encaminhada 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 smtClean="0"/>
              <a:t>diretamente </a:t>
            </a:r>
            <a:r>
              <a:rPr lang="pt-BR" altLang="pt-BR" dirty="0"/>
              <a:t>à IECLB.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altLang="pt-BR" dirty="0"/>
              <a:t>Repassar o dízimo e as ofertas até o dia 15 do mês </a:t>
            </a:r>
            <a:r>
              <a:rPr lang="pt-BR" altLang="pt-BR" dirty="0" smtClean="0"/>
              <a:t>seguinte</a:t>
            </a:r>
            <a:br>
              <a:rPr lang="pt-BR" altLang="pt-BR" dirty="0" smtClean="0"/>
            </a:br>
            <a:r>
              <a:rPr lang="pt-BR" altLang="pt-BR" dirty="0" smtClean="0"/>
              <a:t>ao </a:t>
            </a:r>
            <a:r>
              <a:rPr lang="pt-BR" altLang="pt-BR" dirty="0"/>
              <a:t>mês de competência ao sínodo.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altLang="pt-BR" dirty="0"/>
              <a:t>Remeter a planilha de depósitos efetuados na conta do sínodo até no máximo dois (2) dias úteis após depósito.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altLang="pt-BR" dirty="0"/>
              <a:t>Pagar até o dia cinco do mês seguinte a subsistência ao ministro e ministra religiosa ou conforme acordado no Termo de Atividade Ministerial. Pagar a folha de salários de funcionários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smtClean="0"/>
              <a:t>e </a:t>
            </a:r>
            <a:r>
              <a:rPr lang="pt-BR" altLang="pt-BR" dirty="0"/>
              <a:t>funcionárias até o dia cinco do mês seguinte.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1" y="1540781"/>
            <a:ext cx="518160" cy="4419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3" y="2515314"/>
            <a:ext cx="518160" cy="4419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3" y="3518460"/>
            <a:ext cx="518160" cy="4419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1" y="4602254"/>
            <a:ext cx="518160" cy="441960"/>
          </a:xfrm>
          <a:prstGeom prst="rect">
            <a:avLst/>
          </a:prstGeom>
        </p:spPr>
      </p:pic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36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066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3162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OJD – Ordenamento Jurídico Doutrinário</a:t>
            </a:r>
          </a:p>
        </p:txBody>
      </p:sp>
      <p:sp>
        <p:nvSpPr>
          <p:cNvPr id="88067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2204864"/>
            <a:ext cx="5544616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altLang="pt-BR" sz="3600" dirty="0"/>
              <a:t>O Ordenamento Jurídico Doutrinário rege as questões de natureza disciplinar, de conflitos e de divergência doutrinária na IECLB.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82" cy="65253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</a:t>
            </a:r>
            <a:r>
              <a:rPr lang="pt-BR" sz="3300" b="1" dirty="0" smtClean="0">
                <a:solidFill>
                  <a:schemeClr val="bg1"/>
                </a:solidFill>
              </a:rPr>
              <a:t>Luterano </a:t>
            </a:r>
            <a:r>
              <a:rPr lang="pt-BR" sz="3300" b="1" dirty="0">
                <a:solidFill>
                  <a:schemeClr val="bg1"/>
                </a:solidFill>
              </a:rPr>
              <a:t>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</p:spTree>
    <p:extLst>
      <p:ext uri="{BB962C8B-B14F-4D97-AF65-F5344CB8AC3E}">
        <p14:creationId xmlns:p14="http://schemas.microsoft.com/office/powerpoint/2010/main" val="83334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127168" y="251077"/>
            <a:ext cx="3025552" cy="718873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Código Civil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99456" y="2204864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Paróquia</a:t>
            </a:r>
          </a:p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Comunidade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87488" y="494902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Estatuto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76848" y="1988840"/>
            <a:ext cx="674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itchFamily="34" charset="0"/>
              </a:rPr>
              <a:t>Pessoa jurídica de direito privado, </a:t>
            </a:r>
            <a:r>
              <a:rPr lang="pt-BR" sz="3200" dirty="0" smtClean="0">
                <a:latin typeface="Calibri" pitchFamily="34" charset="0"/>
              </a:rPr>
              <a:t/>
            </a:r>
            <a:br>
              <a:rPr lang="pt-BR" sz="3200" dirty="0" smtClean="0">
                <a:latin typeface="Calibri" pitchFamily="34" charset="0"/>
              </a:rPr>
            </a:br>
            <a:r>
              <a:rPr lang="pt-BR" sz="3200" dirty="0" smtClean="0">
                <a:latin typeface="Calibri" pitchFamily="34" charset="0"/>
              </a:rPr>
              <a:t>na </a:t>
            </a:r>
            <a:r>
              <a:rPr lang="pt-BR" sz="3200" dirty="0">
                <a:latin typeface="Calibri" pitchFamily="34" charset="0"/>
              </a:rPr>
              <a:t>forma de organização religiosa, </a:t>
            </a:r>
            <a:r>
              <a:rPr lang="pt-BR" sz="3200" dirty="0" smtClean="0">
                <a:latin typeface="Calibri" pitchFamily="34" charset="0"/>
              </a:rPr>
              <a:t/>
            </a:r>
            <a:br>
              <a:rPr lang="pt-BR" sz="3200" dirty="0" smtClean="0">
                <a:latin typeface="Calibri" pitchFamily="34" charset="0"/>
              </a:rPr>
            </a:br>
            <a:r>
              <a:rPr lang="pt-BR" sz="3200" dirty="0" smtClean="0">
                <a:latin typeface="Calibri" pitchFamily="34" charset="0"/>
              </a:rPr>
              <a:t>com </a:t>
            </a:r>
            <a:r>
              <a:rPr lang="pt-BR" sz="3200" dirty="0">
                <a:latin typeface="Calibri" pitchFamily="34" charset="0"/>
              </a:rPr>
              <a:t>fins não econômicos.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76848" y="4451628"/>
            <a:ext cx="674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itchFamily="34" charset="0"/>
              </a:rPr>
              <a:t>Aprovado em Assembleia Geral e registrado no Cartório de Registro </a:t>
            </a:r>
            <a:r>
              <a:rPr lang="pt-BR" sz="3200" dirty="0" smtClean="0">
                <a:latin typeface="Calibri" pitchFamily="34" charset="0"/>
              </a:rPr>
              <a:t/>
            </a:r>
            <a:br>
              <a:rPr lang="pt-BR" sz="3200" dirty="0" smtClean="0">
                <a:latin typeface="Calibri" pitchFamily="34" charset="0"/>
              </a:rPr>
            </a:br>
            <a:r>
              <a:rPr lang="pt-BR" sz="3200" dirty="0" smtClean="0">
                <a:latin typeface="Calibri" pitchFamily="34" charset="0"/>
              </a:rPr>
              <a:t>de </a:t>
            </a:r>
            <a:r>
              <a:rPr lang="pt-BR" sz="3200" dirty="0">
                <a:latin typeface="Calibri" pitchFamily="34" charset="0"/>
              </a:rPr>
              <a:t>Pessoas Jurídicas.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27168" y="251077"/>
            <a:ext cx="3025552" cy="718873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Código Civil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72363" y="2298148"/>
            <a:ext cx="67436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Calibri" pitchFamily="34" charset="0"/>
              </a:rPr>
              <a:t>A escrituração da contabilidade deve ser feita por um técnico ou uma técnica de contabilidade, contador ou contadora, devidamente registrado no Conselho Regional de Contabilidade (CRC).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7392144" y="365125"/>
            <a:ext cx="3961656" cy="1325563"/>
          </a:xfrm>
        </p:spPr>
        <p:txBody>
          <a:bodyPr/>
          <a:lstStyle/>
          <a:p>
            <a:pPr eaLnBrk="1" hangingPunct="1"/>
            <a:r>
              <a:rPr lang="pt-BR" altLang="pt-BR" sz="4800" b="1" dirty="0">
                <a:solidFill>
                  <a:schemeClr val="bg1"/>
                </a:solidFill>
                <a:latin typeface="+mn-lt"/>
              </a:rPr>
              <a:t>Livro caixa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7392144" y="2636912"/>
            <a:ext cx="4414837" cy="37512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200" dirty="0"/>
              <a:t>Escriturar o livro caixa em ordem cronológica </a:t>
            </a:r>
            <a:br>
              <a:rPr lang="pt-BR" altLang="pt-BR" sz="3200" dirty="0"/>
            </a:br>
            <a:r>
              <a:rPr lang="pt-BR" altLang="pt-BR" sz="3200" dirty="0"/>
              <a:t>de data, com os lançamentos lastreados em documentos válidos (nota fiscal, recibos etc.)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6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509120"/>
            <a:ext cx="1469136" cy="1167384"/>
          </a:xfrm>
          <a:prstGeom prst="rect">
            <a:avLst/>
          </a:prstGeom>
        </p:spPr>
      </p:pic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841297" y="188640"/>
            <a:ext cx="10515600" cy="759619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Documentação contábil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872288" y="1493650"/>
            <a:ext cx="4863671" cy="488767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dirty="0"/>
              <a:t>Entregar o movimento de caixa, os documentos extracaixa e extratos bancários à pessoa profissional da contabilidade para escriturar a contabilidade.</a:t>
            </a:r>
          </a:p>
          <a:p>
            <a:pPr marL="0" indent="0" eaLnBrk="1" hangingPunct="1">
              <a:buNone/>
            </a:pPr>
            <a:endParaRPr lang="pt-BR" altLang="pt-BR" dirty="0"/>
          </a:p>
          <a:p>
            <a:pPr marL="0" indent="0" eaLnBrk="1" hangingPunct="1">
              <a:buNone/>
            </a:pPr>
            <a:endParaRPr lang="pt-BR" altLang="pt-BR" dirty="0"/>
          </a:p>
          <a:p>
            <a:pPr marL="0" indent="0">
              <a:buNone/>
            </a:pPr>
            <a:r>
              <a:rPr lang="pt-BR" dirty="0">
                <a:latin typeface="Calibri" pitchFamily="34" charset="0"/>
              </a:rPr>
              <a:t>         </a:t>
            </a:r>
            <a:r>
              <a:rPr lang="pt-BR" b="1" dirty="0">
                <a:latin typeface="Calibri" pitchFamily="34" charset="0"/>
              </a:rPr>
              <a:t>Guardar documentos </a:t>
            </a:r>
            <a:br>
              <a:rPr lang="pt-BR" b="1" dirty="0">
                <a:latin typeface="Calibri" pitchFamily="34" charset="0"/>
              </a:rPr>
            </a:br>
            <a:r>
              <a:rPr lang="pt-BR" b="1" dirty="0">
                <a:latin typeface="Calibri" pitchFamily="34" charset="0"/>
              </a:rPr>
              <a:t>         de forma organizada.</a:t>
            </a:r>
            <a:endParaRPr lang="pt-BR" b="1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pt-BR" altLang="pt-BR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7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18"/>
          </a:xfrm>
          <a:prstGeom prst="rect">
            <a:avLst/>
          </a:prstGeom>
        </p:spPr>
      </p:pic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374926"/>
            <a:ext cx="5686751" cy="2333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b="1" dirty="0"/>
              <a:t>Mensalmente</a:t>
            </a:r>
            <a:r>
              <a:rPr lang="pt-BR" altLang="pt-BR" dirty="0"/>
              <a:t>: balancete mensal</a:t>
            </a:r>
          </a:p>
          <a:p>
            <a:pPr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altLang="pt-BR" b="1" dirty="0"/>
              <a:t>Anualmente</a:t>
            </a:r>
            <a:r>
              <a:rPr lang="pt-BR" altLang="pt-BR" dirty="0"/>
              <a:t>: Balanço Patrimonial, Demonstração do Fluxo de Caixa, Inventário do Patrimônio.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41297" y="188640"/>
            <a:ext cx="10515600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Demonstrações contábeis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275597" y="3933056"/>
            <a:ext cx="6980644" cy="2664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911350">
              <a:spcAft>
                <a:spcPct val="35000"/>
              </a:spcAft>
              <a:buSzPct val="75000"/>
              <a:buNone/>
              <a:defRPr/>
            </a:pPr>
            <a:r>
              <a:rPr lang="pt-BR" dirty="0">
                <a:latin typeface="Calibri" pitchFamily="34" charset="0"/>
              </a:rPr>
              <a:t>Remeter cópias para o sínodo </a:t>
            </a:r>
            <a:br>
              <a:rPr lang="pt-BR" dirty="0">
                <a:latin typeface="Calibri" pitchFamily="34" charset="0"/>
              </a:rPr>
            </a:br>
            <a:r>
              <a:rPr lang="pt-BR" dirty="0">
                <a:latin typeface="Calibri" pitchFamily="34" charset="0"/>
              </a:rPr>
              <a:t>e para Secretaria Geral da IECLB.</a:t>
            </a:r>
          </a:p>
          <a:p>
            <a:pPr marL="0" indent="0" defTabSz="1911350">
              <a:spcAft>
                <a:spcPct val="35000"/>
              </a:spcAft>
              <a:buSzPct val="75000"/>
              <a:buNone/>
              <a:defRPr/>
            </a:pPr>
            <a:r>
              <a:rPr lang="pt-BR" dirty="0">
                <a:latin typeface="Calibri" pitchFamily="34" charset="0"/>
              </a:rPr>
              <a:t>Livros contábeis devem ser encadernados, </a:t>
            </a:r>
            <a:br>
              <a:rPr lang="pt-BR" dirty="0">
                <a:latin typeface="Calibri" pitchFamily="34" charset="0"/>
              </a:rPr>
            </a:br>
            <a:r>
              <a:rPr lang="pt-BR" dirty="0">
                <a:latin typeface="Calibri" pitchFamily="34" charset="0"/>
              </a:rPr>
              <a:t>assinados pelo presidente ou pela presidente </a:t>
            </a:r>
            <a:r>
              <a:rPr lang="pt-BR" dirty="0" smtClean="0">
                <a:latin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</a:rPr>
            </a:br>
            <a:r>
              <a:rPr lang="pt-BR" dirty="0" smtClean="0">
                <a:latin typeface="Calibri" pitchFamily="34" charset="0"/>
              </a:rPr>
              <a:t>da </a:t>
            </a:r>
            <a:r>
              <a:rPr lang="pt-BR" dirty="0">
                <a:latin typeface="Calibri" pitchFamily="34" charset="0"/>
              </a:rPr>
              <a:t>comunidade e pelo contador ou contadora </a:t>
            </a:r>
            <a:r>
              <a:rPr lang="pt-BR" dirty="0" smtClean="0">
                <a:latin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</a:rPr>
            </a:br>
            <a:r>
              <a:rPr lang="pt-BR" dirty="0" smtClean="0">
                <a:latin typeface="Calibri" pitchFamily="34" charset="0"/>
              </a:rPr>
              <a:t>e </a:t>
            </a:r>
            <a:r>
              <a:rPr lang="pt-BR" dirty="0">
                <a:latin typeface="Calibri" pitchFamily="34" charset="0"/>
              </a:rPr>
              <a:t>registrados no CRPJ.</a:t>
            </a:r>
          </a:p>
          <a:p>
            <a:pPr fontAlgn="auto">
              <a:spcAft>
                <a:spcPts val="0"/>
              </a:spcAft>
            </a:pPr>
            <a:endParaRPr lang="pt-BR" alt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1" y="3810392"/>
            <a:ext cx="1008112" cy="8010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5" y="4931929"/>
            <a:ext cx="1008112" cy="801052"/>
          </a:xfrm>
          <a:prstGeom prst="rect">
            <a:avLst/>
          </a:prstGeom>
        </p:spPr>
      </p:pic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8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1628800"/>
            <a:ext cx="6118799" cy="475252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pt-BR" altLang="pt-BR" sz="3000" dirty="0"/>
              <a:t>Certidões negativas e de regularidade de situação de tributos federais e previdenciários junto </a:t>
            </a:r>
            <a:r>
              <a:rPr lang="pt-BR" altLang="pt-BR" sz="3000" dirty="0" smtClean="0"/>
              <a:t/>
            </a:r>
            <a:br>
              <a:rPr lang="pt-BR" altLang="pt-BR" sz="3000" dirty="0" smtClean="0"/>
            </a:br>
            <a:r>
              <a:rPr lang="pt-BR" altLang="pt-BR" sz="3000" dirty="0" smtClean="0"/>
              <a:t>à </a:t>
            </a:r>
            <a:r>
              <a:rPr lang="pt-BR" altLang="pt-BR" sz="3000" dirty="0"/>
              <a:t>Receita Federal do Brasil. </a:t>
            </a:r>
          </a:p>
          <a:p>
            <a:pPr>
              <a:spcBef>
                <a:spcPts val="3000"/>
              </a:spcBef>
            </a:pPr>
            <a:r>
              <a:rPr lang="pt-BR" altLang="pt-BR" sz="3000" dirty="0"/>
              <a:t>Certidão negativa na prefeitura municipal. </a:t>
            </a:r>
          </a:p>
          <a:p>
            <a:pPr>
              <a:spcBef>
                <a:spcPts val="3000"/>
              </a:spcBef>
            </a:pPr>
            <a:r>
              <a:rPr lang="pt-BR" altLang="pt-BR" sz="3000" dirty="0"/>
              <a:t>Certificado de regularidade </a:t>
            </a:r>
            <a:r>
              <a:rPr lang="pt-BR" altLang="pt-BR" sz="3000" dirty="0" smtClean="0"/>
              <a:t/>
            </a:r>
            <a:br>
              <a:rPr lang="pt-BR" altLang="pt-BR" sz="3000" dirty="0" smtClean="0"/>
            </a:br>
            <a:r>
              <a:rPr lang="pt-BR" altLang="pt-BR" sz="3000" dirty="0" smtClean="0"/>
              <a:t>do </a:t>
            </a:r>
            <a:r>
              <a:rPr lang="pt-BR" altLang="pt-BR" sz="3000" dirty="0"/>
              <a:t>FGTS-CRF perante </a:t>
            </a:r>
            <a:r>
              <a:rPr lang="pt-BR" altLang="pt-BR" sz="3000" dirty="0" smtClean="0"/>
              <a:t/>
            </a:r>
            <a:br>
              <a:rPr lang="pt-BR" altLang="pt-BR" sz="3000" dirty="0" smtClean="0"/>
            </a:br>
            <a:r>
              <a:rPr lang="pt-BR" altLang="pt-BR" sz="3000" dirty="0" smtClean="0"/>
              <a:t>a </a:t>
            </a:r>
            <a:r>
              <a:rPr lang="pt-BR" altLang="pt-BR" sz="3000" dirty="0"/>
              <a:t>Caixa Econômica Federal.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297" y="188640"/>
            <a:ext cx="5254703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b="1" dirty="0">
                <a:solidFill>
                  <a:schemeClr val="bg1"/>
                </a:solidFill>
                <a:latin typeface="+mn-lt"/>
              </a:rPr>
              <a:t>Negativas fiscais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9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1028</Words>
  <Application>Microsoft Office PowerPoint</Application>
  <PresentationFormat>Widescreen</PresentationFormat>
  <Paragraphs>212</Paragraphs>
  <Slides>38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Browallia New</vt:lpstr>
      <vt:lpstr>Calibri</vt:lpstr>
      <vt:lpstr>Calibri Light</vt:lpstr>
      <vt:lpstr>Wingdings 2</vt:lpstr>
      <vt:lpstr>Tema do Office</vt:lpstr>
      <vt:lpstr>Responsabilidades de ordem legal</vt:lpstr>
      <vt:lpstr>Estado e Igreja</vt:lpstr>
      <vt:lpstr>Gestão transparente</vt:lpstr>
      <vt:lpstr>Código Civil</vt:lpstr>
      <vt:lpstr>Código Civil</vt:lpstr>
      <vt:lpstr>Livro caixa</vt:lpstr>
      <vt:lpstr>Documentação contábil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 FEDERAL DO BRASIL (RFB)</vt:lpstr>
      <vt:lpstr>Apresentação do PowerPoint</vt:lpstr>
      <vt:lpstr>Apresentação do PowerPoint</vt:lpstr>
      <vt:lpstr>Apresentação do PowerPoint</vt:lpstr>
      <vt:lpstr>Apresentação do PowerPoint</vt:lpstr>
      <vt:lpstr>Admissão de funcionários e de funcionárias</vt:lpstr>
      <vt:lpstr>Apresentação do PowerPoint</vt:lpstr>
      <vt:lpstr>Apresentação do PowerPoint</vt:lpstr>
      <vt:lpstr>Estaduais - IPVA</vt:lpstr>
      <vt:lpstr>Estaduais - ITCMD</vt:lpstr>
      <vt:lpstr>Estaduais - Saúde pública</vt:lpstr>
      <vt:lpstr>Alvará de localização  e funcionamento </vt:lpstr>
      <vt:lpstr>Municipais</vt:lpstr>
      <vt:lpstr>Municipais - Taxa de serviço</vt:lpstr>
      <vt:lpstr>Municipais - Corpo de Bombeiros </vt:lpstr>
      <vt:lpstr>Apresentação do PowerPoint</vt:lpstr>
      <vt:lpstr>Questões do direito eclesiástico</vt:lpstr>
      <vt:lpstr>Constituição de paróquias e comunidades</vt:lpstr>
      <vt:lpstr>Criação de campo ministerial</vt:lpstr>
      <vt:lpstr>Ingresso de ministros e ministras  religiosas em CAM</vt:lpstr>
      <vt:lpstr>Controle sobre  o patrimônio</vt:lpstr>
      <vt:lpstr>Controle sobre o patrimônio</vt:lpstr>
      <vt:lpstr>Registro batismos, confirmações,  casamentos e enterros</vt:lpstr>
      <vt:lpstr>Assuntos de ordem administrativa</vt:lpstr>
      <vt:lpstr>OJD – Ordenamento Jurídico Doutrinário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124</cp:revision>
  <dcterms:created xsi:type="dcterms:W3CDTF">2011-11-08T17:28:17Z</dcterms:created>
  <dcterms:modified xsi:type="dcterms:W3CDTF">2024-05-23T22:34:56Z</dcterms:modified>
</cp:coreProperties>
</file>