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307" r:id="rId2"/>
    <p:sldId id="256" r:id="rId3"/>
    <p:sldId id="464" r:id="rId4"/>
    <p:sldId id="375" r:id="rId5"/>
    <p:sldId id="306" r:id="rId6"/>
    <p:sldId id="465" r:id="rId7"/>
    <p:sldId id="308" r:id="rId8"/>
    <p:sldId id="376" r:id="rId9"/>
    <p:sldId id="462" r:id="rId10"/>
    <p:sldId id="379" r:id="rId11"/>
    <p:sldId id="424" r:id="rId12"/>
    <p:sldId id="425" r:id="rId13"/>
    <p:sldId id="426" r:id="rId14"/>
    <p:sldId id="418" r:id="rId15"/>
    <p:sldId id="427" r:id="rId16"/>
    <p:sldId id="428" r:id="rId17"/>
    <p:sldId id="429" r:id="rId18"/>
    <p:sldId id="414" r:id="rId19"/>
    <p:sldId id="431" r:id="rId20"/>
    <p:sldId id="432" r:id="rId21"/>
    <p:sldId id="433" r:id="rId22"/>
    <p:sldId id="434" r:id="rId23"/>
    <p:sldId id="435" r:id="rId24"/>
    <p:sldId id="436" r:id="rId25"/>
    <p:sldId id="437" r:id="rId26"/>
    <p:sldId id="419" r:id="rId27"/>
    <p:sldId id="438" r:id="rId28"/>
    <p:sldId id="439" r:id="rId29"/>
    <p:sldId id="440" r:id="rId30"/>
    <p:sldId id="441" r:id="rId31"/>
    <p:sldId id="442" r:id="rId32"/>
    <p:sldId id="443" r:id="rId33"/>
    <p:sldId id="444" r:id="rId34"/>
    <p:sldId id="445" r:id="rId35"/>
    <p:sldId id="446" r:id="rId36"/>
    <p:sldId id="447" r:id="rId37"/>
    <p:sldId id="420" r:id="rId38"/>
    <p:sldId id="448" r:id="rId39"/>
    <p:sldId id="449" r:id="rId40"/>
    <p:sldId id="451" r:id="rId41"/>
    <p:sldId id="452" r:id="rId42"/>
    <p:sldId id="450" r:id="rId43"/>
    <p:sldId id="421" r:id="rId44"/>
    <p:sldId id="453" r:id="rId45"/>
    <p:sldId id="455" r:id="rId46"/>
    <p:sldId id="456" r:id="rId47"/>
    <p:sldId id="457" r:id="rId48"/>
    <p:sldId id="459" r:id="rId49"/>
    <p:sldId id="460" r:id="rId50"/>
    <p:sldId id="422" r:id="rId51"/>
    <p:sldId id="461" r:id="rId52"/>
    <p:sldId id="423" r:id="rId53"/>
    <p:sldId id="463" r:id="rId54"/>
    <p:sldId id="415" r:id="rId55"/>
    <p:sldId id="416" r:id="rId56"/>
    <p:sldId id="466" r:id="rId57"/>
    <p:sldId id="374" r:id="rId5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1F24"/>
    <a:srgbClr val="FFB8B3"/>
    <a:srgbClr val="FF776D"/>
    <a:srgbClr val="FF1705"/>
    <a:srgbClr val="FF6357"/>
    <a:srgbClr val="8D93CD"/>
    <a:srgbClr val="FFFFFF"/>
    <a:srgbClr val="5F8DBF"/>
    <a:srgbClr val="5E8ABB"/>
    <a:srgbClr val="80B1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163706-54B2-4F72-8AA9-46997CB16AC3}"/>
              </a:ext>
            </a:extLst>
          </p:cNvPr>
          <p:cNvSpPr>
            <a:spLocks noGrp="1"/>
          </p:cNvSpPr>
          <p:nvPr>
            <p:ph type="ctrTitle"/>
          </p:nvPr>
        </p:nvSpPr>
        <p:spPr>
          <a:xfrm>
            <a:off x="1143000" y="1122363"/>
            <a:ext cx="6858000" cy="2387600"/>
          </a:xfrm>
        </p:spPr>
        <p:txBody>
          <a:bodyPr anchor="b"/>
          <a:lstStyle>
            <a:lvl1pPr algn="ctr">
              <a:defRPr sz="4500"/>
            </a:lvl1pPr>
          </a:lstStyle>
          <a:p>
            <a:r>
              <a:rPr lang="pt-BR"/>
              <a:t>Clique para editar o título Mestre</a:t>
            </a:r>
          </a:p>
        </p:txBody>
      </p:sp>
      <p:sp>
        <p:nvSpPr>
          <p:cNvPr id="3" name="Subtítulo 2">
            <a:extLst>
              <a:ext uri="{FF2B5EF4-FFF2-40B4-BE49-F238E27FC236}">
                <a16:creationId xmlns:a16="http://schemas.microsoft.com/office/drawing/2014/main" id="{23DCAC3C-F447-402E-9C8F-1FABEBA6682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62BCEA1C-572D-4941-8E26-473BE65F53CB}"/>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5" name="Espaço Reservado para Rodapé 4">
            <a:extLst>
              <a:ext uri="{FF2B5EF4-FFF2-40B4-BE49-F238E27FC236}">
                <a16:creationId xmlns:a16="http://schemas.microsoft.com/office/drawing/2014/main" id="{12D7001D-2983-44CA-8A8C-36C51A11F4C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D3717B4-4610-4BCC-9A36-9D22B26CEBCD}"/>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1711544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D6D4E2-DA02-4352-91CE-08E22B29E1E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0DFA4591-FA40-4C3F-A906-7F71180A50C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9B5C315-833D-48FC-AFAB-7A50CE13B9BA}"/>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5" name="Espaço Reservado para Rodapé 4">
            <a:extLst>
              <a:ext uri="{FF2B5EF4-FFF2-40B4-BE49-F238E27FC236}">
                <a16:creationId xmlns:a16="http://schemas.microsoft.com/office/drawing/2014/main" id="{A7C024E6-E2F8-4F15-B523-74CAB6EEB80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BCC584C-155B-4880-8DD9-1B2A748740C4}"/>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160110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CBB9C9-A007-41CC-B944-3829A323692D}"/>
              </a:ext>
            </a:extLst>
          </p:cNvPr>
          <p:cNvSpPr>
            <a:spLocks noGrp="1"/>
          </p:cNvSpPr>
          <p:nvPr>
            <p:ph type="title"/>
          </p:nvPr>
        </p:nvSpPr>
        <p:spPr>
          <a:xfrm>
            <a:off x="623888" y="1709739"/>
            <a:ext cx="7886700" cy="2852737"/>
          </a:xfrm>
        </p:spPr>
        <p:txBody>
          <a:bodyPr anchor="b"/>
          <a:lstStyle>
            <a:lvl1pPr>
              <a:defRPr sz="4500"/>
            </a:lvl1pPr>
          </a:lstStyle>
          <a:p>
            <a:r>
              <a:rPr lang="pt-BR"/>
              <a:t>Clique para editar o título Mestre</a:t>
            </a:r>
          </a:p>
        </p:txBody>
      </p:sp>
      <p:sp>
        <p:nvSpPr>
          <p:cNvPr id="3" name="Espaço Reservado para Texto 2">
            <a:extLst>
              <a:ext uri="{FF2B5EF4-FFF2-40B4-BE49-F238E27FC236}">
                <a16:creationId xmlns:a16="http://schemas.microsoft.com/office/drawing/2014/main" id="{A57B92F6-05B4-451C-918F-66DDD62D443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DF08F2C3-A6F5-48B4-AD77-A0C465B53500}"/>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5" name="Espaço Reservado para Rodapé 4">
            <a:extLst>
              <a:ext uri="{FF2B5EF4-FFF2-40B4-BE49-F238E27FC236}">
                <a16:creationId xmlns:a16="http://schemas.microsoft.com/office/drawing/2014/main" id="{6C5C2039-0F1D-4A2C-8FF1-819920D8E45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4441A66-1587-4BDA-93C0-E18D66CB79E5}"/>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212850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848338-30E3-49B0-808B-584C031E775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F81BEC75-BE9A-4351-A99D-BF09EC1E21C0}"/>
              </a:ext>
            </a:extLst>
          </p:cNvPr>
          <p:cNvSpPr>
            <a:spLocks noGrp="1"/>
          </p:cNvSpPr>
          <p:nvPr>
            <p:ph sz="half" idx="1"/>
          </p:nvPr>
        </p:nvSpPr>
        <p:spPr>
          <a:xfrm>
            <a:off x="6286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5672371-1D36-4898-9D67-FABFFA3E1BE1}"/>
              </a:ext>
            </a:extLst>
          </p:cNvPr>
          <p:cNvSpPr>
            <a:spLocks noGrp="1"/>
          </p:cNvSpPr>
          <p:nvPr>
            <p:ph sz="half" idx="2"/>
          </p:nvPr>
        </p:nvSpPr>
        <p:spPr>
          <a:xfrm>
            <a:off x="4629150" y="1825625"/>
            <a:ext cx="38862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7C02DD1-63F8-496B-8E70-F6D9E8A0E02A}"/>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6" name="Espaço Reservado para Rodapé 5">
            <a:extLst>
              <a:ext uri="{FF2B5EF4-FFF2-40B4-BE49-F238E27FC236}">
                <a16:creationId xmlns:a16="http://schemas.microsoft.com/office/drawing/2014/main" id="{AB3433FC-4159-4157-8D94-11BC4BF454F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BB4BB56-0394-414C-BEBD-9B6B4A46A674}"/>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259858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14A2B8-4526-4E8B-A337-4D04BC4DD11D}"/>
              </a:ext>
            </a:extLst>
          </p:cNvPr>
          <p:cNvSpPr>
            <a:spLocks noGrp="1"/>
          </p:cNvSpPr>
          <p:nvPr>
            <p:ph type="title"/>
          </p:nvPr>
        </p:nvSpPr>
        <p:spPr>
          <a:xfrm>
            <a:off x="629841" y="365126"/>
            <a:ext cx="78867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36F7191-5E6D-4B75-AC60-056D9B0781F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E857E5A8-6EFD-457F-99F7-2708A9CA98D4}"/>
              </a:ext>
            </a:extLst>
          </p:cNvPr>
          <p:cNvSpPr>
            <a:spLocks noGrp="1"/>
          </p:cNvSpPr>
          <p:nvPr>
            <p:ph sz="half" idx="2"/>
          </p:nvPr>
        </p:nvSpPr>
        <p:spPr>
          <a:xfrm>
            <a:off x="629842" y="2505075"/>
            <a:ext cx="3868340"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16001B9-4622-4F96-B704-16460CBC5D4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5783B46-26BC-4B35-8CA9-F634D802E219}"/>
              </a:ext>
            </a:extLst>
          </p:cNvPr>
          <p:cNvSpPr>
            <a:spLocks noGrp="1"/>
          </p:cNvSpPr>
          <p:nvPr>
            <p:ph sz="quarter" idx="4"/>
          </p:nvPr>
        </p:nvSpPr>
        <p:spPr>
          <a:xfrm>
            <a:off x="4629150" y="2505075"/>
            <a:ext cx="3887391"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2DF6D941-D989-4F5F-97AA-5B0FAF617C30}"/>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8" name="Espaço Reservado para Rodapé 7">
            <a:extLst>
              <a:ext uri="{FF2B5EF4-FFF2-40B4-BE49-F238E27FC236}">
                <a16:creationId xmlns:a16="http://schemas.microsoft.com/office/drawing/2014/main" id="{E7280F4E-DE75-4B2E-B136-715DF4D19DF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883AD6EB-D085-41CD-AD3C-12024AAC3FEE}"/>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4094811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C189ED-EF41-4346-9B48-405C8695573C}"/>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A51A15E-0526-4004-B19F-C6704CECAED4}"/>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4" name="Espaço Reservado para Rodapé 3">
            <a:extLst>
              <a:ext uri="{FF2B5EF4-FFF2-40B4-BE49-F238E27FC236}">
                <a16:creationId xmlns:a16="http://schemas.microsoft.com/office/drawing/2014/main" id="{EC26F578-D4DA-4FEC-9411-FA9762E71171}"/>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01419B48-03C8-4FCA-8A65-86F9AB44E5D2}"/>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959929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5BD4091-C2F7-45ED-B7AA-4C8086072471}"/>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3" name="Espaço Reservado para Rodapé 2">
            <a:extLst>
              <a:ext uri="{FF2B5EF4-FFF2-40B4-BE49-F238E27FC236}">
                <a16:creationId xmlns:a16="http://schemas.microsoft.com/office/drawing/2014/main" id="{81612684-044C-47E1-81E7-6D2D95EBB546}"/>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D54B7C3-234B-42DD-A1A0-6935A760A219}"/>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2501932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FAED21-A094-4470-AB78-EC161D0D888A}"/>
              </a:ext>
            </a:extLst>
          </p:cNvPr>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F9482B24-A535-43A4-8DA5-F77A4A0397D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25976264-A7D9-42F5-AAD1-F397A6426B0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D963E2C-B731-4BAD-879B-7B26CAE35A8E}"/>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6" name="Espaço Reservado para Rodapé 5">
            <a:extLst>
              <a:ext uri="{FF2B5EF4-FFF2-40B4-BE49-F238E27FC236}">
                <a16:creationId xmlns:a16="http://schemas.microsoft.com/office/drawing/2014/main" id="{81203693-448C-4549-BB47-81E072076A06}"/>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2306252-1931-40A0-960F-6AE83A351917}"/>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448540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755435-F1D0-499A-953F-D99184F4361B}"/>
              </a:ext>
            </a:extLst>
          </p:cNvPr>
          <p:cNvSpPr>
            <a:spLocks noGrp="1"/>
          </p:cNvSpPr>
          <p:nvPr>
            <p:ph type="title"/>
          </p:nvPr>
        </p:nvSpPr>
        <p:spPr>
          <a:xfrm>
            <a:off x="629841" y="457200"/>
            <a:ext cx="2949178" cy="1600200"/>
          </a:xfrm>
        </p:spPr>
        <p:txBody>
          <a:bodyPr anchor="b"/>
          <a:lstStyle>
            <a:lvl1pPr>
              <a:defRPr sz="2400"/>
            </a:lvl1pPr>
          </a:lstStyle>
          <a:p>
            <a:r>
              <a:rPr lang="pt-BR"/>
              <a:t>Clique para editar o título Mestre</a:t>
            </a:r>
          </a:p>
        </p:txBody>
      </p:sp>
      <p:sp>
        <p:nvSpPr>
          <p:cNvPr id="3" name="Espaço Reservado para Imagem 2">
            <a:extLst>
              <a:ext uri="{FF2B5EF4-FFF2-40B4-BE49-F238E27FC236}">
                <a16:creationId xmlns:a16="http://schemas.microsoft.com/office/drawing/2014/main" id="{1C6B313B-AD41-4C0F-96F9-5A3050639B2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pt-BR"/>
          </a:p>
        </p:txBody>
      </p:sp>
      <p:sp>
        <p:nvSpPr>
          <p:cNvPr id="4" name="Espaço Reservado para Texto 3">
            <a:extLst>
              <a:ext uri="{FF2B5EF4-FFF2-40B4-BE49-F238E27FC236}">
                <a16:creationId xmlns:a16="http://schemas.microsoft.com/office/drawing/2014/main" id="{4F56CD91-0DDD-43E1-90DF-1BBCE2FF9EA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E4E97F3-5999-4D29-B8DC-C0EDFE9C8284}"/>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6" name="Espaço Reservado para Rodapé 5">
            <a:extLst>
              <a:ext uri="{FF2B5EF4-FFF2-40B4-BE49-F238E27FC236}">
                <a16:creationId xmlns:a16="http://schemas.microsoft.com/office/drawing/2014/main" id="{3D83D789-5885-45FF-A4F9-9101DE78A12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8A36C02-4311-4199-A6B0-60CDAC26857D}"/>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1235091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F6678B-EFBF-493E-925C-E84C6AC321BA}"/>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281B633B-4415-40FC-B4AB-9262D4F60A13}"/>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AE1543-1E5B-4BD8-AD28-A9E854E11D0C}"/>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5" name="Espaço Reservado para Rodapé 4">
            <a:extLst>
              <a:ext uri="{FF2B5EF4-FFF2-40B4-BE49-F238E27FC236}">
                <a16:creationId xmlns:a16="http://schemas.microsoft.com/office/drawing/2014/main" id="{F0B14652-5003-4CF6-A499-B5A42C50A45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0877C9D-9B98-4EFC-BC23-2396C286F8E5}"/>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3468061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40629B-B758-47B6-B6C7-5AA510040982}"/>
              </a:ext>
            </a:extLst>
          </p:cNvPr>
          <p:cNvSpPr>
            <a:spLocks noGrp="1"/>
          </p:cNvSpPr>
          <p:nvPr>
            <p:ph type="title" orient="vert"/>
          </p:nvPr>
        </p:nvSpPr>
        <p:spPr>
          <a:xfrm>
            <a:off x="6543675" y="365125"/>
            <a:ext cx="1971675"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03D563CA-8479-43B3-AECD-881FAA57D394}"/>
              </a:ext>
            </a:extLst>
          </p:cNvPr>
          <p:cNvSpPr>
            <a:spLocks noGrp="1"/>
          </p:cNvSpPr>
          <p:nvPr>
            <p:ph type="body" orient="vert" idx="1"/>
          </p:nvPr>
        </p:nvSpPr>
        <p:spPr>
          <a:xfrm>
            <a:off x="628650" y="365125"/>
            <a:ext cx="5800725"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A37947E-FE4C-488A-BC87-0DA91ED31A13}"/>
              </a:ext>
            </a:extLst>
          </p:cNvPr>
          <p:cNvSpPr>
            <a:spLocks noGrp="1"/>
          </p:cNvSpPr>
          <p:nvPr>
            <p:ph type="dt" sz="half" idx="10"/>
          </p:nvPr>
        </p:nvSpPr>
        <p:spPr/>
        <p:txBody>
          <a:bodyPr/>
          <a:lstStyle/>
          <a:p>
            <a:fld id="{58A2DCBB-56EA-4B89-AA96-FFC96E6B1BFA}" type="datetimeFigureOut">
              <a:rPr lang="pt-BR" smtClean="0"/>
              <a:t>11/01/2022</a:t>
            </a:fld>
            <a:endParaRPr lang="pt-BR"/>
          </a:p>
        </p:txBody>
      </p:sp>
      <p:sp>
        <p:nvSpPr>
          <p:cNvPr id="5" name="Espaço Reservado para Rodapé 4">
            <a:extLst>
              <a:ext uri="{FF2B5EF4-FFF2-40B4-BE49-F238E27FC236}">
                <a16:creationId xmlns:a16="http://schemas.microsoft.com/office/drawing/2014/main" id="{4F66B138-EBE0-4755-9C65-8C6BBEFB0F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AD9F72-A255-41B6-87B0-110F0ADD39A9}"/>
              </a:ext>
            </a:extLst>
          </p:cNvPr>
          <p:cNvSpPr>
            <a:spLocks noGrp="1"/>
          </p:cNvSpPr>
          <p:nvPr>
            <p:ph type="sldNum" sz="quarter" idx="12"/>
          </p:nvPr>
        </p:nvSpPr>
        <p:spPr/>
        <p:txBody>
          <a:bodyPr/>
          <a:lstStyle/>
          <a:p>
            <a:fld id="{C7171879-265D-40FD-911F-587213C5B9D1}" type="slidenum">
              <a:rPr lang="pt-BR" smtClean="0"/>
              <a:t>‹nº›</a:t>
            </a:fld>
            <a:endParaRPr lang="pt-BR"/>
          </a:p>
        </p:txBody>
      </p:sp>
    </p:spTree>
    <p:extLst>
      <p:ext uri="{BB962C8B-B14F-4D97-AF65-F5344CB8AC3E}">
        <p14:creationId xmlns:p14="http://schemas.microsoft.com/office/powerpoint/2010/main" val="3176254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FCD78F5-C1E8-487E-A65F-0F76C7ECB9A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FF7CADE-7EAE-4FFD-8968-1BF64F355BE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476C9EC-EF85-4506-A987-C68660C685B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8A2DCBB-56EA-4B89-AA96-FFC96E6B1BFA}" type="datetimeFigureOut">
              <a:rPr lang="pt-BR" smtClean="0"/>
              <a:t>11/01/2022</a:t>
            </a:fld>
            <a:endParaRPr lang="pt-BR"/>
          </a:p>
        </p:txBody>
      </p:sp>
      <p:sp>
        <p:nvSpPr>
          <p:cNvPr id="5" name="Espaço Reservado para Rodapé 4">
            <a:extLst>
              <a:ext uri="{FF2B5EF4-FFF2-40B4-BE49-F238E27FC236}">
                <a16:creationId xmlns:a16="http://schemas.microsoft.com/office/drawing/2014/main" id="{BDC9DD37-D2BF-4A7A-A5DB-B4BCCC03139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65674BC-820A-479D-B9F2-D24BE48E5BE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7171879-265D-40FD-911F-587213C5B9D1}" type="slidenum">
              <a:rPr lang="pt-BR" smtClean="0"/>
              <a:t>‹nº›</a:t>
            </a:fld>
            <a:endParaRPr lang="pt-BR"/>
          </a:p>
        </p:txBody>
      </p:sp>
    </p:spTree>
    <p:extLst>
      <p:ext uri="{BB962C8B-B14F-4D97-AF65-F5344CB8AC3E}">
        <p14:creationId xmlns:p14="http://schemas.microsoft.com/office/powerpoint/2010/main" val="257400509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pt-B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1.emf"/></Relationships>
</file>

<file path=ppt/slides/_rels/slide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emf"/><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hyperlink" Target="http://www.dmoracao.comunidade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0" y="0"/>
            <a:ext cx="9144000" cy="686522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Espaço Reservado para Conteúdo 3"/>
          <p:cNvSpPr txBox="1">
            <a:spLocks/>
          </p:cNvSpPr>
          <p:nvPr/>
        </p:nvSpPr>
        <p:spPr>
          <a:xfrm>
            <a:off x="539552" y="476672"/>
            <a:ext cx="8064896" cy="5616624"/>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pt-BR" sz="1500" dirty="0">
                <a:solidFill>
                  <a:schemeClr val="tx1"/>
                </a:solidFill>
              </a:rPr>
              <a:t>Prezada equipe preparatória do Dia Mundial de Oração,</a:t>
            </a:r>
          </a:p>
          <a:p>
            <a:pPr marL="45720" indent="0">
              <a:buFont typeface="Georgia" pitchFamily="18" charset="0"/>
              <a:buNone/>
            </a:pPr>
            <a:endParaRPr lang="pt-BR" sz="1500" dirty="0">
              <a:solidFill>
                <a:schemeClr val="tx1"/>
              </a:solidFill>
            </a:endParaRPr>
          </a:p>
          <a:p>
            <a:pPr marL="45720" indent="0">
              <a:buFont typeface="Georgia" pitchFamily="18" charset="0"/>
              <a:buNone/>
            </a:pPr>
            <a:r>
              <a:rPr lang="pt-BR" sz="1500" dirty="0">
                <a:solidFill>
                  <a:schemeClr val="tx1"/>
                </a:solidFill>
              </a:rPr>
              <a:t>esta é uma apresentação modelo, que poderá ser adaptada e utilizada durante a celebração. É importante que o seu conteúdo seja revisado e adaptado para o seu culto, como por exemplo:</a:t>
            </a:r>
          </a:p>
          <a:p>
            <a:pPr marL="45720" indent="0">
              <a:buFont typeface="Georgia" pitchFamily="18" charset="0"/>
              <a:buNone/>
            </a:pPr>
            <a:endParaRPr lang="pt-BR" sz="1500" dirty="0">
              <a:solidFill>
                <a:schemeClr val="tx1"/>
              </a:solidFill>
            </a:endParaRPr>
          </a:p>
          <a:p>
            <a:pPr marL="388620" indent="-342900">
              <a:buFont typeface="Georgia" pitchFamily="18" charset="0"/>
              <a:buAutoNum type="arabicPeriod"/>
            </a:pPr>
            <a:r>
              <a:rPr lang="pt-BR" sz="1500" b="1" dirty="0">
                <a:solidFill>
                  <a:schemeClr val="tx1"/>
                </a:solidFill>
              </a:rPr>
              <a:t>UTILIZAR SEMPRE O LIVRETO COMO GUIA PARA A PREPARAÇÃO DO CULTO E A ADAPTAÇÃO DESTA APRESENTAÇÃO.</a:t>
            </a:r>
          </a:p>
          <a:p>
            <a:pPr marL="388620" indent="-342900">
              <a:buFont typeface="Georgia" pitchFamily="18" charset="0"/>
              <a:buAutoNum type="arabicPeriod"/>
            </a:pPr>
            <a:r>
              <a:rPr lang="pt-BR" sz="1500" dirty="0">
                <a:solidFill>
                  <a:schemeClr val="tx1"/>
                </a:solidFill>
              </a:rPr>
              <a:t>Adaptar a ordem da liturgia ao seu culto e a sua realidade local;</a:t>
            </a:r>
          </a:p>
          <a:p>
            <a:pPr marL="388620" indent="-342900">
              <a:buFont typeface="Georgia" pitchFamily="18" charset="0"/>
              <a:buAutoNum type="arabicPeriod"/>
            </a:pPr>
            <a:r>
              <a:rPr lang="pt-BR" sz="1500" dirty="0">
                <a:solidFill>
                  <a:schemeClr val="tx1"/>
                </a:solidFill>
              </a:rPr>
              <a:t>Avaliar os hinos sugeridos, e se necessário, trocar os mesmos, incluindo o texto correto;</a:t>
            </a:r>
          </a:p>
          <a:p>
            <a:pPr marL="388620" indent="-342900">
              <a:buFont typeface="Georgia" pitchFamily="18" charset="0"/>
              <a:buAutoNum type="arabicPeriod"/>
            </a:pPr>
            <a:r>
              <a:rPr lang="pt-BR" sz="1500" dirty="0">
                <a:solidFill>
                  <a:schemeClr val="tx1"/>
                </a:solidFill>
              </a:rPr>
              <a:t>Adaptar o texto ou a ordem do culto conforme a meditação ou apresentações que estejam preparando;</a:t>
            </a:r>
          </a:p>
          <a:p>
            <a:pPr marL="388620" indent="-342900">
              <a:buFont typeface="Georgia" pitchFamily="18" charset="0"/>
              <a:buAutoNum type="arabicPeriod"/>
            </a:pPr>
            <a:r>
              <a:rPr lang="pt-BR" sz="1500" dirty="0">
                <a:solidFill>
                  <a:schemeClr val="tx1"/>
                </a:solidFill>
              </a:rPr>
              <a:t>Avaliar e adaptar a forma como serão dadas as informações do país, das ofertas, do desenho... Colocando na ordem que acharem mais conveniente;</a:t>
            </a:r>
          </a:p>
          <a:p>
            <a:pPr marL="388620" indent="-342900">
              <a:buFont typeface="Georgia" pitchFamily="18" charset="0"/>
              <a:buAutoNum type="arabicPeriod"/>
            </a:pPr>
            <a:r>
              <a:rPr lang="pt-BR" sz="1500" dirty="0">
                <a:solidFill>
                  <a:schemeClr val="tx1"/>
                </a:solidFill>
              </a:rPr>
              <a:t>Testar a projeção no local do culto, avaliando se precisarão adaptar o tamanho da letra, o contraste ou dividir o texto em mais slides.</a:t>
            </a:r>
          </a:p>
          <a:p>
            <a:pPr marL="45720" indent="0">
              <a:buNone/>
            </a:pPr>
            <a:endParaRPr lang="pt-BR" sz="1500" dirty="0">
              <a:solidFill>
                <a:schemeClr val="tx1"/>
              </a:solidFill>
            </a:endParaRPr>
          </a:p>
          <a:p>
            <a:pPr marL="45720" indent="0">
              <a:buNone/>
            </a:pPr>
            <a:r>
              <a:rPr lang="pt-BR" sz="1500" dirty="0">
                <a:solidFill>
                  <a:schemeClr val="tx1"/>
                </a:solidFill>
              </a:rPr>
              <a:t>(apagar este slide para o culto)</a:t>
            </a:r>
          </a:p>
          <a:p>
            <a:pPr marL="45720" indent="0">
              <a:buNone/>
            </a:pPr>
            <a:endParaRPr lang="pt-BR" sz="1500" dirty="0">
              <a:solidFill>
                <a:schemeClr val="tx1"/>
              </a:solidFill>
            </a:endParaRPr>
          </a:p>
          <a:p>
            <a:pPr marL="45720" indent="0">
              <a:buNone/>
            </a:pPr>
            <a:r>
              <a:rPr lang="pt-BR" sz="1500" dirty="0">
                <a:solidFill>
                  <a:schemeClr val="tx1"/>
                </a:solidFill>
              </a:rPr>
              <a:t>Bons preparativos!</a:t>
            </a:r>
          </a:p>
          <a:p>
            <a:pPr marL="388620" indent="-342900">
              <a:buFont typeface="Georgia" pitchFamily="18" charset="0"/>
              <a:buAutoNum type="arabicPeriod"/>
            </a:pPr>
            <a:endParaRPr lang="pt-BR" sz="1500" dirty="0">
              <a:solidFill>
                <a:schemeClr val="tx1"/>
              </a:solidFill>
            </a:endParaRPr>
          </a:p>
        </p:txBody>
      </p:sp>
    </p:spTree>
    <p:extLst>
      <p:ext uri="{BB962C8B-B14F-4D97-AF65-F5344CB8AC3E}">
        <p14:creationId xmlns:p14="http://schemas.microsoft.com/office/powerpoint/2010/main" val="235159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C4515FA-45C4-4A1C-AB17-2532C2B5F98D}"/>
              </a:ext>
            </a:extLst>
          </p:cNvPr>
          <p:cNvPicPr>
            <a:picLocks noChangeAspect="1"/>
          </p:cNvPicPr>
          <p:nvPr/>
        </p:nvPicPr>
        <p:blipFill>
          <a:blip r:embed="rId2"/>
          <a:stretch>
            <a:fillRect/>
          </a:stretch>
        </p:blipFill>
        <p:spPr>
          <a:xfrm>
            <a:off x="4755604" y="-36552"/>
            <a:ext cx="4773858" cy="6858000"/>
          </a:xfrm>
          <a:prstGeom prst="rect">
            <a:avLst/>
          </a:prstGeom>
        </p:spPr>
      </p:pic>
      <p:pic>
        <p:nvPicPr>
          <p:cNvPr id="7" name="Imagem 6" descr="Placa branca com letras pretas em fundo branco&#10;&#10;Descrição gerada automaticamente com confiança baixa">
            <a:extLst>
              <a:ext uri="{FF2B5EF4-FFF2-40B4-BE49-F238E27FC236}">
                <a16:creationId xmlns:a16="http://schemas.microsoft.com/office/drawing/2014/main" id="{456D04AE-187E-4804-823C-84AC16674D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188640"/>
            <a:ext cx="3744416" cy="5294605"/>
          </a:xfrm>
          <a:prstGeom prst="rect">
            <a:avLst/>
          </a:prstGeom>
        </p:spPr>
      </p:pic>
      <p:pic>
        <p:nvPicPr>
          <p:cNvPr id="12" name="Imagem 11">
            <a:extLst>
              <a:ext uri="{FF2B5EF4-FFF2-40B4-BE49-F238E27FC236}">
                <a16:creationId xmlns:a16="http://schemas.microsoft.com/office/drawing/2014/main" id="{9ED68B4F-BA98-4C41-9A2A-38BF4BC0A32D}"/>
              </a:ext>
            </a:extLst>
          </p:cNvPr>
          <p:cNvPicPr>
            <a:picLocks noChangeAspect="1"/>
          </p:cNvPicPr>
          <p:nvPr/>
        </p:nvPicPr>
        <p:blipFill>
          <a:blip r:embed="rId4"/>
          <a:stretch>
            <a:fillRect/>
          </a:stretch>
        </p:blipFill>
        <p:spPr>
          <a:xfrm>
            <a:off x="204042" y="5631981"/>
            <a:ext cx="4372676" cy="1163244"/>
          </a:xfrm>
          <a:prstGeom prst="rect">
            <a:avLst/>
          </a:prstGeom>
        </p:spPr>
      </p:pic>
    </p:spTree>
    <p:extLst>
      <p:ext uri="{BB962C8B-B14F-4D97-AF65-F5344CB8AC3E}">
        <p14:creationId xmlns:p14="http://schemas.microsoft.com/office/powerpoint/2010/main" val="24644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5CA5E35-D9C0-4346-9F41-DFE9C56B5CE3}"/>
              </a:ext>
            </a:extLst>
          </p:cNvPr>
          <p:cNvPicPr>
            <a:picLocks noChangeAspect="1"/>
          </p:cNvPicPr>
          <p:nvPr/>
        </p:nvPicPr>
        <p:blipFill>
          <a:blip r:embed="rId2"/>
          <a:stretch>
            <a:fillRect/>
          </a:stretch>
        </p:blipFill>
        <p:spPr>
          <a:xfrm>
            <a:off x="1262253" y="0"/>
            <a:ext cx="7881747" cy="6858000"/>
          </a:xfrm>
          <a:prstGeom prst="rect">
            <a:avLst/>
          </a:prstGeom>
        </p:spPr>
      </p:pic>
      <p:pic>
        <p:nvPicPr>
          <p:cNvPr id="3" name="Imagem 2">
            <a:extLst>
              <a:ext uri="{FF2B5EF4-FFF2-40B4-BE49-F238E27FC236}">
                <a16:creationId xmlns:a16="http://schemas.microsoft.com/office/drawing/2014/main" id="{4AC31DD9-453D-4AB2-9667-4CCAEECC282B}"/>
              </a:ext>
            </a:extLst>
          </p:cNvPr>
          <p:cNvPicPr>
            <a:picLocks noChangeAspect="1"/>
          </p:cNvPicPr>
          <p:nvPr/>
        </p:nvPicPr>
        <p:blipFill>
          <a:blip r:embed="rId3"/>
          <a:stretch>
            <a:fillRect/>
          </a:stretch>
        </p:blipFill>
        <p:spPr>
          <a:xfrm>
            <a:off x="27011" y="-99392"/>
            <a:ext cx="4372676" cy="1163244"/>
          </a:xfrm>
          <a:prstGeom prst="rect">
            <a:avLst/>
          </a:prstGeom>
        </p:spPr>
      </p:pic>
    </p:spTree>
    <p:extLst>
      <p:ext uri="{BB962C8B-B14F-4D97-AF65-F5344CB8AC3E}">
        <p14:creationId xmlns:p14="http://schemas.microsoft.com/office/powerpoint/2010/main" val="119317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4" name="Picture 6" descr="19 Curiosidades da Irlanda do Norte que brasileiros não sabem - Apure Guria">
            <a:extLst>
              <a:ext uri="{FF2B5EF4-FFF2-40B4-BE49-F238E27FC236}">
                <a16:creationId xmlns:a16="http://schemas.microsoft.com/office/drawing/2014/main" id="{9A2362C4-C21C-4C06-A751-BD07000159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7420" y="3603068"/>
            <a:ext cx="5123092" cy="3285183"/>
          </a:xfrm>
          <a:prstGeom prst="rect">
            <a:avLst/>
          </a:prstGeom>
          <a:noFill/>
          <a:extLst>
            <a:ext uri="{909E8E84-426E-40DD-AFC4-6F175D3DCCD1}">
              <a14:hiddenFill xmlns:a14="http://schemas.microsoft.com/office/drawing/2010/main">
                <a:solidFill>
                  <a:srgbClr val="FFFFFF"/>
                </a:solidFill>
              </a14:hiddenFill>
            </a:ext>
          </a:extLst>
        </p:spPr>
      </p:pic>
      <p:pic>
        <p:nvPicPr>
          <p:cNvPr id="48136" name="Picture 8" descr="Inglaterra - Guia Completo | CI Intercâmbio e Viagem">
            <a:extLst>
              <a:ext uri="{FF2B5EF4-FFF2-40B4-BE49-F238E27FC236}">
                <a16:creationId xmlns:a16="http://schemas.microsoft.com/office/drawing/2014/main" id="{57DBB0F9-0466-463A-B4B6-CF42286F66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37" y="0"/>
            <a:ext cx="5312518" cy="3540757"/>
          </a:xfrm>
          <a:prstGeom prst="rect">
            <a:avLst/>
          </a:prstGeom>
          <a:noFill/>
          <a:extLst>
            <a:ext uri="{909E8E84-426E-40DD-AFC4-6F175D3DCCD1}">
              <a14:hiddenFill xmlns:a14="http://schemas.microsoft.com/office/drawing/2010/main">
                <a:solidFill>
                  <a:srgbClr val="FFFFFF"/>
                </a:solidFill>
              </a14:hiddenFill>
            </a:ext>
          </a:extLst>
        </p:spPr>
      </p:pic>
      <p:pic>
        <p:nvPicPr>
          <p:cNvPr id="48138" name="Picture 10" descr="País de Gales: o que visitar no país mais simpático da Grã-Bretanha">
            <a:extLst>
              <a:ext uri="{FF2B5EF4-FFF2-40B4-BE49-F238E27FC236}">
                <a16:creationId xmlns:a16="http://schemas.microsoft.com/office/drawing/2014/main" id="{6A69F9FF-D8E2-4A5A-8385-01C0E2D861F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3109"/>
          <a:stretch/>
        </p:blipFill>
        <p:spPr bwMode="auto">
          <a:xfrm>
            <a:off x="-108198" y="3603068"/>
            <a:ext cx="4104134" cy="3285183"/>
          </a:xfrm>
          <a:prstGeom prst="rect">
            <a:avLst/>
          </a:prstGeom>
          <a:noFill/>
          <a:extLst>
            <a:ext uri="{909E8E84-426E-40DD-AFC4-6F175D3DCCD1}">
              <a14:hiddenFill xmlns:a14="http://schemas.microsoft.com/office/drawing/2010/main">
                <a:solidFill>
                  <a:srgbClr val="FFFFFF"/>
                </a:solidFill>
              </a14:hiddenFill>
            </a:ext>
          </a:extLst>
        </p:spPr>
      </p:pic>
      <p:pic>
        <p:nvPicPr>
          <p:cNvPr id="48140" name="Picture 12" descr="Inglaterra - Guia Completo | CI Intercâmbio e Viagem">
            <a:extLst>
              <a:ext uri="{FF2B5EF4-FFF2-40B4-BE49-F238E27FC236}">
                <a16:creationId xmlns:a16="http://schemas.microsoft.com/office/drawing/2014/main" id="{EF437569-AC8E-44AF-9AC6-290E0B2D1535}"/>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900" r="22826" b="18944"/>
          <a:stretch/>
        </p:blipFill>
        <p:spPr bwMode="auto">
          <a:xfrm>
            <a:off x="5364088" y="1811"/>
            <a:ext cx="3816424" cy="3538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284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descr="Mapa&#10;&#10;Descrição gerada automaticamente">
            <a:extLst>
              <a:ext uri="{FF2B5EF4-FFF2-40B4-BE49-F238E27FC236}">
                <a16:creationId xmlns:a16="http://schemas.microsoft.com/office/drawing/2014/main" id="{7419C439-1FE2-4A7C-B47F-6EDD16BBED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3200" y="14572"/>
            <a:ext cx="7200800" cy="6861939"/>
          </a:xfrm>
          <a:prstGeom prst="rect">
            <a:avLst/>
          </a:prstGeom>
        </p:spPr>
      </p:pic>
      <p:pic>
        <p:nvPicPr>
          <p:cNvPr id="3" name="Imagem 2">
            <a:extLst>
              <a:ext uri="{FF2B5EF4-FFF2-40B4-BE49-F238E27FC236}">
                <a16:creationId xmlns:a16="http://schemas.microsoft.com/office/drawing/2014/main" id="{459FD141-CB3A-42BD-B98F-D42393496C7D}"/>
              </a:ext>
            </a:extLst>
          </p:cNvPr>
          <p:cNvPicPr>
            <a:picLocks noChangeAspect="1"/>
          </p:cNvPicPr>
          <p:nvPr/>
        </p:nvPicPr>
        <p:blipFill>
          <a:blip r:embed="rId3"/>
          <a:stretch>
            <a:fillRect/>
          </a:stretch>
        </p:blipFill>
        <p:spPr>
          <a:xfrm>
            <a:off x="251520" y="224644"/>
            <a:ext cx="1724266" cy="1038370"/>
          </a:xfrm>
          <a:prstGeom prst="rect">
            <a:avLst/>
          </a:prstGeom>
          <a:ln>
            <a:solidFill>
              <a:schemeClr val="bg1">
                <a:lumMod val="50000"/>
              </a:schemeClr>
            </a:solidFill>
          </a:ln>
        </p:spPr>
      </p:pic>
      <p:pic>
        <p:nvPicPr>
          <p:cNvPr id="5" name="Imagem 4">
            <a:extLst>
              <a:ext uri="{FF2B5EF4-FFF2-40B4-BE49-F238E27FC236}">
                <a16:creationId xmlns:a16="http://schemas.microsoft.com/office/drawing/2014/main" id="{DCD3EF3C-6ECD-49CF-BC0F-14F75BF99385}"/>
              </a:ext>
            </a:extLst>
          </p:cNvPr>
          <p:cNvPicPr>
            <a:picLocks noChangeAspect="1"/>
          </p:cNvPicPr>
          <p:nvPr/>
        </p:nvPicPr>
        <p:blipFill>
          <a:blip r:embed="rId4"/>
          <a:stretch>
            <a:fillRect/>
          </a:stretch>
        </p:blipFill>
        <p:spPr>
          <a:xfrm>
            <a:off x="251520" y="2404422"/>
            <a:ext cx="1763271" cy="1038370"/>
          </a:xfrm>
          <a:prstGeom prst="rect">
            <a:avLst/>
          </a:prstGeom>
          <a:ln>
            <a:solidFill>
              <a:schemeClr val="bg1">
                <a:lumMod val="50000"/>
              </a:schemeClr>
            </a:solidFill>
          </a:ln>
        </p:spPr>
      </p:pic>
      <p:pic>
        <p:nvPicPr>
          <p:cNvPr id="9" name="Imagem 8">
            <a:extLst>
              <a:ext uri="{FF2B5EF4-FFF2-40B4-BE49-F238E27FC236}">
                <a16:creationId xmlns:a16="http://schemas.microsoft.com/office/drawing/2014/main" id="{92061E0B-D2C5-497C-A5B6-5A15EDD634CE}"/>
              </a:ext>
            </a:extLst>
          </p:cNvPr>
          <p:cNvPicPr>
            <a:picLocks noChangeAspect="1"/>
          </p:cNvPicPr>
          <p:nvPr/>
        </p:nvPicPr>
        <p:blipFill>
          <a:blip r:embed="rId5"/>
          <a:stretch>
            <a:fillRect/>
          </a:stretch>
        </p:blipFill>
        <p:spPr>
          <a:xfrm>
            <a:off x="251520" y="4582752"/>
            <a:ext cx="1763271" cy="1044172"/>
          </a:xfrm>
          <a:prstGeom prst="rect">
            <a:avLst/>
          </a:prstGeom>
          <a:ln>
            <a:solidFill>
              <a:schemeClr val="bg1">
                <a:lumMod val="50000"/>
              </a:schemeClr>
            </a:solidFill>
          </a:ln>
        </p:spPr>
      </p:pic>
      <p:sp>
        <p:nvSpPr>
          <p:cNvPr id="14" name="Título 1">
            <a:extLst>
              <a:ext uri="{FF2B5EF4-FFF2-40B4-BE49-F238E27FC236}">
                <a16:creationId xmlns:a16="http://schemas.microsoft.com/office/drawing/2014/main" id="{E824CC81-337C-4EA7-8FDC-27CDC4DCDD66}"/>
              </a:ext>
            </a:extLst>
          </p:cNvPr>
          <p:cNvSpPr txBox="1">
            <a:spLocks/>
          </p:cNvSpPr>
          <p:nvPr/>
        </p:nvSpPr>
        <p:spPr>
          <a:xfrm>
            <a:off x="179512" y="1808820"/>
            <a:ext cx="3272807"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pt-BR" sz="2800" b="1" dirty="0">
                <a:solidFill>
                  <a:schemeClr val="accent1">
                    <a:lumMod val="75000"/>
                  </a:schemeClr>
                </a:solidFill>
                <a:effectLst>
                  <a:outerShdw blurRad="38100" dist="38100" dir="2700000" algn="tl">
                    <a:srgbClr val="000000">
                      <a:alpha val="43137"/>
                    </a:srgbClr>
                  </a:outerShdw>
                </a:effectLst>
              </a:rPr>
              <a:t>Inglaterra</a:t>
            </a:r>
          </a:p>
          <a:p>
            <a:pPr algn="l"/>
            <a:r>
              <a:rPr lang="pt-BR" sz="2000" b="1" dirty="0">
                <a:solidFill>
                  <a:schemeClr val="accent1">
                    <a:lumMod val="75000"/>
                  </a:schemeClr>
                </a:solidFill>
                <a:effectLst>
                  <a:outerShdw blurRad="38100" dist="38100" dir="2700000" algn="tl">
                    <a:srgbClr val="000000">
                      <a:alpha val="43137"/>
                    </a:srgbClr>
                  </a:outerShdw>
                </a:effectLst>
              </a:rPr>
              <a:t>Área: 130.395 km² </a:t>
            </a:r>
          </a:p>
          <a:p>
            <a:pPr algn="l"/>
            <a:r>
              <a:rPr lang="pt-BR" sz="2000" b="1" dirty="0">
                <a:solidFill>
                  <a:schemeClr val="accent1">
                    <a:lumMod val="75000"/>
                  </a:schemeClr>
                </a:solidFill>
                <a:effectLst>
                  <a:outerShdw blurRad="38100" dist="38100" dir="2700000" algn="tl">
                    <a:srgbClr val="000000">
                      <a:alpha val="43137"/>
                    </a:srgbClr>
                  </a:outerShdw>
                </a:effectLst>
              </a:rPr>
              <a:t>População: 55.619.400 hab.</a:t>
            </a:r>
          </a:p>
        </p:txBody>
      </p:sp>
      <p:sp>
        <p:nvSpPr>
          <p:cNvPr id="19" name="Título 1">
            <a:extLst>
              <a:ext uri="{FF2B5EF4-FFF2-40B4-BE49-F238E27FC236}">
                <a16:creationId xmlns:a16="http://schemas.microsoft.com/office/drawing/2014/main" id="{A888B4E3-489F-4BBC-85EA-B34355F1DD23}"/>
              </a:ext>
            </a:extLst>
          </p:cNvPr>
          <p:cNvSpPr txBox="1">
            <a:spLocks/>
          </p:cNvSpPr>
          <p:nvPr/>
        </p:nvSpPr>
        <p:spPr>
          <a:xfrm>
            <a:off x="179511" y="3963108"/>
            <a:ext cx="3272807"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pt-BR" sz="2800" b="1" dirty="0">
                <a:solidFill>
                  <a:schemeClr val="accent1">
                    <a:lumMod val="75000"/>
                  </a:schemeClr>
                </a:solidFill>
                <a:effectLst>
                  <a:outerShdw blurRad="38100" dist="38100" dir="2700000" algn="tl">
                    <a:srgbClr val="000000">
                      <a:alpha val="43137"/>
                    </a:srgbClr>
                  </a:outerShdw>
                </a:effectLst>
              </a:rPr>
              <a:t>País de Gales</a:t>
            </a:r>
          </a:p>
          <a:p>
            <a:pPr algn="l"/>
            <a:r>
              <a:rPr lang="pt-BR" sz="2000" b="1" dirty="0">
                <a:solidFill>
                  <a:schemeClr val="accent1">
                    <a:lumMod val="75000"/>
                  </a:schemeClr>
                </a:solidFill>
                <a:effectLst>
                  <a:outerShdw blurRad="38100" dist="38100" dir="2700000" algn="tl">
                    <a:srgbClr val="000000">
                      <a:alpha val="43137"/>
                    </a:srgbClr>
                  </a:outerShdw>
                </a:effectLst>
              </a:rPr>
              <a:t>Área: 20.779 km²</a:t>
            </a:r>
            <a:br>
              <a:rPr lang="pt-BR" sz="2000" b="1" dirty="0">
                <a:solidFill>
                  <a:schemeClr val="accent1">
                    <a:lumMod val="75000"/>
                  </a:schemeClr>
                </a:solidFill>
                <a:effectLst>
                  <a:outerShdw blurRad="38100" dist="38100" dir="2700000" algn="tl">
                    <a:srgbClr val="000000">
                      <a:alpha val="43137"/>
                    </a:srgbClr>
                  </a:outerShdw>
                </a:effectLst>
              </a:rPr>
            </a:br>
            <a:r>
              <a:rPr lang="pt-BR" sz="2000" b="1" dirty="0">
                <a:solidFill>
                  <a:schemeClr val="accent1">
                    <a:lumMod val="75000"/>
                  </a:schemeClr>
                </a:solidFill>
                <a:effectLst>
                  <a:outerShdw blurRad="38100" dist="38100" dir="2700000" algn="tl">
                    <a:srgbClr val="000000">
                      <a:alpha val="43137"/>
                    </a:srgbClr>
                  </a:outerShdw>
                </a:effectLst>
              </a:rPr>
              <a:t>População: 3.125.000 hab.</a:t>
            </a:r>
          </a:p>
        </p:txBody>
      </p:sp>
      <p:sp>
        <p:nvSpPr>
          <p:cNvPr id="20" name="Título 1">
            <a:extLst>
              <a:ext uri="{FF2B5EF4-FFF2-40B4-BE49-F238E27FC236}">
                <a16:creationId xmlns:a16="http://schemas.microsoft.com/office/drawing/2014/main" id="{FA16EBCF-D27F-4C47-893B-6B911F3BB586}"/>
              </a:ext>
            </a:extLst>
          </p:cNvPr>
          <p:cNvSpPr txBox="1">
            <a:spLocks/>
          </p:cNvSpPr>
          <p:nvPr/>
        </p:nvSpPr>
        <p:spPr>
          <a:xfrm>
            <a:off x="179510" y="6165304"/>
            <a:ext cx="3272807"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pt-BR" sz="2800" b="1" dirty="0">
                <a:solidFill>
                  <a:schemeClr val="accent1">
                    <a:lumMod val="75000"/>
                  </a:schemeClr>
                </a:solidFill>
                <a:effectLst>
                  <a:outerShdw blurRad="38100" dist="38100" dir="2700000" algn="tl">
                    <a:srgbClr val="000000">
                      <a:alpha val="43137"/>
                    </a:srgbClr>
                  </a:outerShdw>
                </a:effectLst>
              </a:rPr>
              <a:t>Irlanda do Norte</a:t>
            </a:r>
          </a:p>
          <a:p>
            <a:pPr algn="l"/>
            <a:r>
              <a:rPr lang="pt-BR" sz="2000" b="1" dirty="0">
                <a:solidFill>
                  <a:schemeClr val="accent1">
                    <a:lumMod val="75000"/>
                  </a:schemeClr>
                </a:solidFill>
                <a:effectLst>
                  <a:outerShdw blurRad="38100" dist="38100" dir="2700000" algn="tl">
                    <a:srgbClr val="000000">
                      <a:alpha val="43137"/>
                    </a:srgbClr>
                  </a:outerShdw>
                </a:effectLst>
              </a:rPr>
              <a:t>Área: 13.843 km²</a:t>
            </a:r>
            <a:br>
              <a:rPr lang="pt-BR" sz="2000" b="1" dirty="0">
                <a:solidFill>
                  <a:schemeClr val="accent1">
                    <a:lumMod val="75000"/>
                  </a:schemeClr>
                </a:solidFill>
                <a:effectLst>
                  <a:outerShdw blurRad="38100" dist="38100" dir="2700000" algn="tl">
                    <a:srgbClr val="000000">
                      <a:alpha val="43137"/>
                    </a:srgbClr>
                  </a:outerShdw>
                </a:effectLst>
              </a:rPr>
            </a:br>
            <a:r>
              <a:rPr lang="pt-BR" sz="2000" b="1" dirty="0">
                <a:solidFill>
                  <a:schemeClr val="accent1">
                    <a:lumMod val="75000"/>
                  </a:schemeClr>
                </a:solidFill>
                <a:effectLst>
                  <a:outerShdw blurRad="38100" dist="38100" dir="2700000" algn="tl">
                    <a:srgbClr val="000000">
                      <a:alpha val="43137"/>
                    </a:srgbClr>
                  </a:outerShdw>
                </a:effectLst>
              </a:rPr>
              <a:t>População: 1.876.695 hab.</a:t>
            </a:r>
          </a:p>
        </p:txBody>
      </p:sp>
    </p:spTree>
    <p:extLst>
      <p:ext uri="{BB962C8B-B14F-4D97-AF65-F5344CB8AC3E}">
        <p14:creationId xmlns:p14="http://schemas.microsoft.com/office/powerpoint/2010/main" val="2243863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72A4EC06-1934-41CA-947A-1A2AD6634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474" name="Picture 10" descr="Stovepipe Hats and Bedgowns: An Exploration of the Welsh National Costume.  - The Costume Society">
            <a:extLst>
              <a:ext uri="{FF2B5EF4-FFF2-40B4-BE49-F238E27FC236}">
                <a16:creationId xmlns:a16="http://schemas.microsoft.com/office/drawing/2014/main" id="{E8BE678D-90A9-46DA-8835-13BBA0317D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645" r="8328" b="-2"/>
          <a:stretch/>
        </p:blipFill>
        <p:spPr bwMode="auto">
          <a:xfrm>
            <a:off x="1721" y="10"/>
            <a:ext cx="5620081" cy="4515944"/>
          </a:xfrm>
          <a:prstGeom prst="rect">
            <a:avLst/>
          </a:prstGeom>
          <a:noFill/>
          <a:extLst>
            <a:ext uri="{909E8E84-426E-40DD-AFC4-6F175D3DCCD1}">
              <a14:hiddenFill xmlns:a14="http://schemas.microsoft.com/office/drawing/2010/main">
                <a:solidFill>
                  <a:srgbClr val="FFFFFF"/>
                </a:solidFill>
              </a14:hiddenFill>
            </a:ext>
          </a:extLst>
        </p:spPr>
      </p:pic>
      <p:pic>
        <p:nvPicPr>
          <p:cNvPr id="62470" name="Picture 6" descr="In Northern Ireland, There&amp;#39;s No Such Thing as a &amp;#39;Good Brexit&amp;#39;">
            <a:extLst>
              <a:ext uri="{FF2B5EF4-FFF2-40B4-BE49-F238E27FC236}">
                <a16:creationId xmlns:a16="http://schemas.microsoft.com/office/drawing/2014/main" id="{E8C1C86D-F9C1-466C-A260-414046D15A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977" r="-4" b="369"/>
          <a:stretch/>
        </p:blipFill>
        <p:spPr bwMode="auto">
          <a:xfrm>
            <a:off x="5685872" y="-1"/>
            <a:ext cx="3455338" cy="2183054"/>
          </a:xfrm>
          <a:prstGeom prst="rect">
            <a:avLst/>
          </a:prstGeom>
          <a:noFill/>
          <a:extLst>
            <a:ext uri="{909E8E84-426E-40DD-AFC4-6F175D3DCCD1}">
              <a14:hiddenFill xmlns:a14="http://schemas.microsoft.com/office/drawing/2010/main">
                <a:solidFill>
                  <a:srgbClr val="FFFFFF"/>
                </a:solidFill>
              </a14:hiddenFill>
            </a:ext>
          </a:extLst>
        </p:spPr>
      </p:pic>
      <p:pic>
        <p:nvPicPr>
          <p:cNvPr id="62466" name="Picture 2" descr="6 CURIOSIDADES SOBRE A INGLATERRA QUE VOCÊ PRECISA SABER! - Blog -  Experimento">
            <a:extLst>
              <a:ext uri="{FF2B5EF4-FFF2-40B4-BE49-F238E27FC236}">
                <a16:creationId xmlns:a16="http://schemas.microsoft.com/office/drawing/2014/main" id="{4302793E-D092-49AC-AB65-D3DEDD5AA2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690" r="-1" b="-1"/>
          <a:stretch/>
        </p:blipFill>
        <p:spPr bwMode="auto">
          <a:xfrm>
            <a:off x="5685873" y="2274491"/>
            <a:ext cx="3450829" cy="2241463"/>
          </a:xfrm>
          <a:prstGeom prst="rect">
            <a:avLst/>
          </a:prstGeom>
          <a:noFill/>
          <a:extLst>
            <a:ext uri="{909E8E84-426E-40DD-AFC4-6F175D3DCCD1}">
              <a14:hiddenFill xmlns:a14="http://schemas.microsoft.com/office/drawing/2010/main">
                <a:solidFill>
                  <a:srgbClr val="FFFFFF"/>
                </a:solidFill>
              </a14:hiddenFill>
            </a:ext>
          </a:extLst>
        </p:spPr>
      </p:pic>
      <p:pic>
        <p:nvPicPr>
          <p:cNvPr id="62476" name="Picture 12" descr="Elizabeth II - Wikipedia">
            <a:extLst>
              <a:ext uri="{FF2B5EF4-FFF2-40B4-BE49-F238E27FC236}">
                <a16:creationId xmlns:a16="http://schemas.microsoft.com/office/drawing/2014/main" id="{4C4A5170-173C-4294-9395-9490DD677D4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090" r="3" b="22592"/>
          <a:stretch/>
        </p:blipFill>
        <p:spPr bwMode="auto">
          <a:xfrm>
            <a:off x="-2787" y="4607392"/>
            <a:ext cx="2780257" cy="2250608"/>
          </a:xfrm>
          <a:prstGeom prst="rect">
            <a:avLst/>
          </a:prstGeom>
          <a:noFill/>
          <a:extLst>
            <a:ext uri="{909E8E84-426E-40DD-AFC4-6F175D3DCCD1}">
              <a14:hiddenFill xmlns:a14="http://schemas.microsoft.com/office/drawing/2010/main">
                <a:solidFill>
                  <a:srgbClr val="FFFFFF"/>
                </a:solidFill>
              </a14:hiddenFill>
            </a:ext>
          </a:extLst>
        </p:spPr>
      </p:pic>
      <p:pic>
        <p:nvPicPr>
          <p:cNvPr id="62472" name="Picture 8" descr="Northern Ireland: No Tresspassing – CSS Blog Network">
            <a:extLst>
              <a:ext uri="{FF2B5EF4-FFF2-40B4-BE49-F238E27FC236}">
                <a16:creationId xmlns:a16="http://schemas.microsoft.com/office/drawing/2014/main" id="{B80EC561-30CA-4214-A543-EA0B2BA0842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7650"/>
          <a:stretch/>
        </p:blipFill>
        <p:spPr bwMode="auto">
          <a:xfrm>
            <a:off x="2846051" y="4607393"/>
            <a:ext cx="2771241" cy="2250608"/>
          </a:xfrm>
          <a:prstGeom prst="rect">
            <a:avLst/>
          </a:prstGeom>
          <a:noFill/>
          <a:extLst>
            <a:ext uri="{909E8E84-426E-40DD-AFC4-6F175D3DCCD1}">
              <a14:hiddenFill xmlns:a14="http://schemas.microsoft.com/office/drawing/2010/main">
                <a:solidFill>
                  <a:srgbClr val="FFFFFF"/>
                </a:solidFill>
              </a14:hiddenFill>
            </a:ext>
          </a:extLst>
        </p:spPr>
      </p:pic>
      <p:pic>
        <p:nvPicPr>
          <p:cNvPr id="62468" name="Picture 4" descr="Eight things you only know about the Welsh if you&amp;#39;re Welsh">
            <a:extLst>
              <a:ext uri="{FF2B5EF4-FFF2-40B4-BE49-F238E27FC236}">
                <a16:creationId xmlns:a16="http://schemas.microsoft.com/office/drawing/2014/main" id="{1E51D783-BED8-4D34-81E8-BCB42201A99C}"/>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399" r="891" b="-5"/>
          <a:stretch/>
        </p:blipFill>
        <p:spPr bwMode="auto">
          <a:xfrm>
            <a:off x="5685873" y="4607392"/>
            <a:ext cx="3446322" cy="2250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1949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ângulo 9">
            <a:extLst>
              <a:ext uri="{FF2B5EF4-FFF2-40B4-BE49-F238E27FC236}">
                <a16:creationId xmlns:a16="http://schemas.microsoft.com/office/drawing/2014/main" id="{EB1663BA-C09E-4D7E-A5B2-427792FE4056}"/>
              </a:ext>
            </a:extLst>
          </p:cNvPr>
          <p:cNvSpPr/>
          <p:nvPr/>
        </p:nvSpPr>
        <p:spPr>
          <a:xfrm>
            <a:off x="107504" y="34161"/>
            <a:ext cx="4572000" cy="1200329"/>
          </a:xfrm>
          <a:prstGeom prst="rect">
            <a:avLst/>
          </a:prstGeom>
        </p:spPr>
        <p:txBody>
          <a:bodyPr>
            <a:spAutoFit/>
          </a:bodyPr>
          <a:lstStyle/>
          <a:p>
            <a:r>
              <a:rPr lang="pt-BR" b="1" dirty="0">
                <a:solidFill>
                  <a:schemeClr val="accent1">
                    <a:lumMod val="75000"/>
                  </a:schemeClr>
                </a:solidFill>
                <a:latin typeface="+mj-lt"/>
              </a:rPr>
              <a:t>CARTAZ DO DIA MUNDIAL DE ORAÇÃO</a:t>
            </a:r>
          </a:p>
          <a:p>
            <a:r>
              <a:rPr lang="pt-BR" b="1" dirty="0">
                <a:solidFill>
                  <a:schemeClr val="accent1">
                    <a:lumMod val="75000"/>
                  </a:schemeClr>
                </a:solidFill>
                <a:latin typeface="+mj-lt"/>
              </a:rPr>
              <a:t>Preparado pelo Comitê do DMO da</a:t>
            </a:r>
          </a:p>
          <a:p>
            <a:r>
              <a:rPr lang="pt-BR" b="1" dirty="0">
                <a:solidFill>
                  <a:schemeClr val="accent1">
                    <a:lumMod val="75000"/>
                  </a:schemeClr>
                </a:solidFill>
                <a:latin typeface="+mj-lt"/>
              </a:rPr>
              <a:t>Inglaterra, País de Gales e Irlanda do Norte</a:t>
            </a:r>
          </a:p>
          <a:p>
            <a:r>
              <a:rPr lang="pt-BR" b="1" dirty="0">
                <a:solidFill>
                  <a:schemeClr val="accent1">
                    <a:lumMod val="75000"/>
                  </a:schemeClr>
                </a:solidFill>
                <a:latin typeface="+mj-lt"/>
              </a:rPr>
              <a:t>5 de março de 2021</a:t>
            </a:r>
          </a:p>
        </p:txBody>
      </p:sp>
      <p:pic>
        <p:nvPicPr>
          <p:cNvPr id="3" name="Imagem 2">
            <a:extLst>
              <a:ext uri="{FF2B5EF4-FFF2-40B4-BE49-F238E27FC236}">
                <a16:creationId xmlns:a16="http://schemas.microsoft.com/office/drawing/2014/main" id="{F8DA195C-C50A-45EC-AAFC-9D86B7930164}"/>
              </a:ext>
            </a:extLst>
          </p:cNvPr>
          <p:cNvPicPr>
            <a:picLocks noChangeAspect="1"/>
          </p:cNvPicPr>
          <p:nvPr/>
        </p:nvPicPr>
        <p:blipFill>
          <a:blip r:embed="rId2"/>
          <a:stretch>
            <a:fillRect/>
          </a:stretch>
        </p:blipFill>
        <p:spPr>
          <a:xfrm>
            <a:off x="0" y="1484784"/>
            <a:ext cx="2218977" cy="3192610"/>
          </a:xfrm>
          <a:prstGeom prst="rect">
            <a:avLst/>
          </a:prstGeom>
        </p:spPr>
      </p:pic>
      <p:sp>
        <p:nvSpPr>
          <p:cNvPr id="14" name="Retângulo 13">
            <a:extLst>
              <a:ext uri="{FF2B5EF4-FFF2-40B4-BE49-F238E27FC236}">
                <a16:creationId xmlns:a16="http://schemas.microsoft.com/office/drawing/2014/main" id="{40AE201F-6D80-4B53-B622-6608DD77AC37}"/>
              </a:ext>
            </a:extLst>
          </p:cNvPr>
          <p:cNvSpPr/>
          <p:nvPr/>
        </p:nvSpPr>
        <p:spPr>
          <a:xfrm>
            <a:off x="2123728" y="1340768"/>
            <a:ext cx="6928452" cy="5416868"/>
          </a:xfrm>
          <a:prstGeom prst="rect">
            <a:avLst/>
          </a:prstGeom>
          <a:solidFill>
            <a:srgbClr val="FFFFFF"/>
          </a:solidFill>
        </p:spPr>
        <p:txBody>
          <a:bodyPr wrap="square">
            <a:spAutoFit/>
          </a:bodyPr>
          <a:lstStyle/>
          <a:p>
            <a:pPr fontAlgn="base">
              <a:spcBef>
                <a:spcPct val="0"/>
              </a:spcBef>
              <a:spcAft>
                <a:spcPct val="0"/>
              </a:spcAft>
            </a:pPr>
            <a:r>
              <a:rPr lang="pt-PT" sz="2400" b="1" dirty="0">
                <a:solidFill>
                  <a:schemeClr val="accent1">
                    <a:lumMod val="75000"/>
                  </a:schemeClr>
                </a:solidFill>
              </a:rPr>
              <a:t>Artista: Angie Fox</a:t>
            </a:r>
            <a:endParaRPr lang="pt-BR" sz="2400" b="1" dirty="0">
              <a:solidFill>
                <a:schemeClr val="accent1">
                  <a:lumMod val="75000"/>
                </a:schemeClr>
              </a:solidFill>
            </a:endParaRPr>
          </a:p>
          <a:p>
            <a:pPr fontAlgn="base">
              <a:spcBef>
                <a:spcPct val="0"/>
              </a:spcBef>
              <a:spcAft>
                <a:spcPct val="0"/>
              </a:spcAft>
            </a:pPr>
            <a:r>
              <a:rPr lang="pt-PT" sz="1400" dirty="0"/>
              <a:t>Angie Fox é Bordadeira e Designer de Paramentos.</a:t>
            </a:r>
            <a:endParaRPr lang="pt-BR" sz="1400" dirty="0"/>
          </a:p>
          <a:p>
            <a:pPr fontAlgn="base">
              <a:spcBef>
                <a:spcPct val="0"/>
              </a:spcBef>
              <a:spcAft>
                <a:spcPct val="0"/>
              </a:spcAft>
            </a:pPr>
            <a:r>
              <a:rPr lang="pt-PT" sz="1400" dirty="0"/>
              <a:t>Crescendo em Norfolk, ela aprendeu a tricotar e costurar com sua mãe, mas continuou aprendendo novos bordados e outras habilidades artesanais ao longo de sua vida.</a:t>
            </a:r>
            <a:endParaRPr lang="pt-BR" sz="1400" dirty="0"/>
          </a:p>
          <a:p>
            <a:pPr fontAlgn="base">
              <a:spcBef>
                <a:spcPct val="0"/>
              </a:spcBef>
              <a:spcAft>
                <a:spcPct val="0"/>
              </a:spcAft>
            </a:pPr>
            <a:r>
              <a:rPr lang="pt-PT" sz="1400" dirty="0"/>
              <a:t> </a:t>
            </a:r>
            <a:endParaRPr lang="pt-BR" sz="1400" dirty="0"/>
          </a:p>
          <a:p>
            <a:pPr fontAlgn="base">
              <a:spcBef>
                <a:spcPct val="0"/>
              </a:spcBef>
              <a:spcAft>
                <a:spcPct val="0"/>
              </a:spcAft>
            </a:pPr>
            <a:r>
              <a:rPr lang="pt-PT" sz="1400" dirty="0"/>
              <a:t>Angie é casada com Peter. Eles têm 3 filhos e 2 netos e vivem em Castle Donington, perto de Derby. Como esposa de um Padre Anglicano, ela morou em muitos lugares, incluindo duas passagens por Papua Nova Guiné. Seu primeiro filho nasceu lá e, mais tarde, ela voltou para Papua Nova Guiné quando seu marido se tornou bispo de Port Moresby.</a:t>
            </a:r>
            <a:endParaRPr lang="pt-BR" sz="1400" dirty="0"/>
          </a:p>
          <a:p>
            <a:pPr fontAlgn="base">
              <a:spcBef>
                <a:spcPct val="0"/>
              </a:spcBef>
              <a:spcAft>
                <a:spcPct val="0"/>
              </a:spcAft>
            </a:pPr>
            <a:r>
              <a:rPr lang="pt-BR" sz="1400" dirty="0"/>
              <a:t> </a:t>
            </a:r>
          </a:p>
          <a:p>
            <a:pPr fontAlgn="base">
              <a:spcBef>
                <a:spcPct val="0"/>
              </a:spcBef>
              <a:spcAft>
                <a:spcPct val="0"/>
              </a:spcAft>
            </a:pPr>
            <a:r>
              <a:rPr lang="pt-PT" sz="1400" dirty="0"/>
              <a:t>O amor pela adoração tradicional a inspirou a criar e fazer paramentos de igreja. A certa altura, junto com um grupo de esposas do clero em Port Moresby, ela enviava paramentos para a Austrália para arrecadar fundos para a igreja. Ela agora planeja e faz paramentos sob medida e sob encomenda. “Eu faço alguns dos meus melhores designs quando deveria estar ouvindo os sermões do meu marido!” ela ri.</a:t>
            </a:r>
            <a:endParaRPr lang="pt-BR" sz="1400" dirty="0"/>
          </a:p>
          <a:p>
            <a:pPr fontAlgn="base">
              <a:spcBef>
                <a:spcPct val="0"/>
              </a:spcBef>
              <a:spcAft>
                <a:spcPct val="0"/>
              </a:spcAft>
            </a:pPr>
            <a:r>
              <a:rPr lang="pt-PT" sz="1400" dirty="0"/>
              <a:t> </a:t>
            </a:r>
            <a:endParaRPr lang="pt-BR" sz="1400" dirty="0"/>
          </a:p>
          <a:p>
            <a:pPr fontAlgn="base">
              <a:spcBef>
                <a:spcPct val="0"/>
              </a:spcBef>
              <a:spcAft>
                <a:spcPct val="0"/>
              </a:spcAft>
            </a:pPr>
            <a:r>
              <a:rPr lang="pt-BR" sz="1400" dirty="0" err="1"/>
              <a:t>Angie</a:t>
            </a:r>
            <a:r>
              <a:rPr lang="pt-BR" sz="1400" dirty="0"/>
              <a:t> recebeu recentemente o Certificado de Bordado a Mão da Escola Real de </a:t>
            </a:r>
            <a:r>
              <a:rPr lang="pt-BR" sz="1400" dirty="0" err="1"/>
              <a:t>Needlework</a:t>
            </a:r>
            <a:r>
              <a:rPr lang="pt-BR" sz="1400" dirty="0"/>
              <a:t>.  </a:t>
            </a:r>
            <a:r>
              <a:rPr lang="pt-PT" sz="1400" dirty="0"/>
              <a:t>“Gostei da disciplina de aprendizagem de novas habilidades que pensava conhecer; e de compreensão de antigas técnicas de bordado à mão, transmitidas de geração em geração ”.</a:t>
            </a:r>
            <a:endParaRPr lang="pt-BR" sz="1400" dirty="0"/>
          </a:p>
          <a:p>
            <a:pPr fontAlgn="base">
              <a:spcBef>
                <a:spcPct val="0"/>
              </a:spcBef>
              <a:spcAft>
                <a:spcPct val="0"/>
              </a:spcAft>
            </a:pPr>
            <a:r>
              <a:rPr lang="pt-PT" sz="1400" dirty="0"/>
              <a:t> </a:t>
            </a:r>
            <a:endParaRPr lang="pt-BR" sz="1400" dirty="0"/>
          </a:p>
          <a:p>
            <a:pPr fontAlgn="base">
              <a:spcBef>
                <a:spcPct val="0"/>
              </a:spcBef>
              <a:spcAft>
                <a:spcPct val="0"/>
              </a:spcAft>
            </a:pPr>
            <a:r>
              <a:rPr lang="pt-PT" sz="1400" dirty="0"/>
              <a:t>“Estou emocionada por ser escolhida para representar, na arte, as orações das mulheres do meu país. Tenho tantas lembranças de organizar e participar dos cultos do DMO no meu país e no exterior e adoro o sentimento de união, sabendo que, em todo o mundo, as mesmas orações estão sendo oferecidas em muitos idiomas, culturas, igrejas e locais de reunião. ”</a:t>
            </a:r>
            <a:endParaRPr lang="pt-BR" sz="1400" dirty="0"/>
          </a:p>
        </p:txBody>
      </p:sp>
      <p:pic>
        <p:nvPicPr>
          <p:cNvPr id="17" name="Imagem 16">
            <a:extLst>
              <a:ext uri="{FF2B5EF4-FFF2-40B4-BE49-F238E27FC236}">
                <a16:creationId xmlns:a16="http://schemas.microsoft.com/office/drawing/2014/main" id="{2C6C5724-E1A3-4A87-8221-70E006C278C7}"/>
              </a:ext>
            </a:extLst>
          </p:cNvPr>
          <p:cNvPicPr>
            <a:picLocks noChangeAspect="1"/>
          </p:cNvPicPr>
          <p:nvPr/>
        </p:nvPicPr>
        <p:blipFill>
          <a:blip r:embed="rId3"/>
          <a:stretch>
            <a:fillRect/>
          </a:stretch>
        </p:blipFill>
        <p:spPr>
          <a:xfrm>
            <a:off x="4679504" y="100364"/>
            <a:ext cx="4372676" cy="1163244"/>
          </a:xfrm>
          <a:prstGeom prst="rect">
            <a:avLst/>
          </a:prstGeom>
        </p:spPr>
      </p:pic>
    </p:spTree>
    <p:extLst>
      <p:ext uri="{BB962C8B-B14F-4D97-AF65-F5344CB8AC3E}">
        <p14:creationId xmlns:p14="http://schemas.microsoft.com/office/powerpoint/2010/main" val="4218881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6C8862BA-DFE1-45D7-B9A9-E9DB0B79E4C3}"/>
              </a:ext>
            </a:extLst>
          </p:cNvPr>
          <p:cNvPicPr>
            <a:picLocks noChangeAspect="1"/>
          </p:cNvPicPr>
          <p:nvPr/>
        </p:nvPicPr>
        <p:blipFill>
          <a:blip r:embed="rId2"/>
          <a:stretch>
            <a:fillRect/>
          </a:stretch>
        </p:blipFill>
        <p:spPr>
          <a:xfrm>
            <a:off x="911" y="260648"/>
            <a:ext cx="4410983" cy="6336704"/>
          </a:xfrm>
          <a:prstGeom prst="rect">
            <a:avLst/>
          </a:prstGeom>
        </p:spPr>
      </p:pic>
      <p:sp>
        <p:nvSpPr>
          <p:cNvPr id="6" name="Rectangle 2">
            <a:extLst>
              <a:ext uri="{FF2B5EF4-FFF2-40B4-BE49-F238E27FC236}">
                <a16:creationId xmlns:a16="http://schemas.microsoft.com/office/drawing/2014/main" id="{20422E77-A56D-4237-AD96-3047DAB61216}"/>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5" name="Retângulo 14">
            <a:extLst>
              <a:ext uri="{FF2B5EF4-FFF2-40B4-BE49-F238E27FC236}">
                <a16:creationId xmlns:a16="http://schemas.microsoft.com/office/drawing/2014/main" id="{6EC13BAD-442F-4E26-87EB-6E7DBA23F81F}"/>
              </a:ext>
            </a:extLst>
          </p:cNvPr>
          <p:cNvSpPr/>
          <p:nvPr/>
        </p:nvSpPr>
        <p:spPr>
          <a:xfrm>
            <a:off x="4525263" y="253092"/>
            <a:ext cx="4511233" cy="4832092"/>
          </a:xfrm>
          <a:prstGeom prst="rect">
            <a:avLst/>
          </a:prstGeom>
          <a:noFill/>
        </p:spPr>
        <p:txBody>
          <a:bodyPr wrap="square">
            <a:spAutoFit/>
          </a:bodyPr>
          <a:lstStyle/>
          <a:p>
            <a:pPr marR="0" lvl="0" indent="0" fontAlgn="base">
              <a:lnSpc>
                <a:spcPct val="100000"/>
              </a:lnSpc>
              <a:spcBef>
                <a:spcPct val="0"/>
              </a:spcBef>
              <a:spcAft>
                <a:spcPct val="0"/>
              </a:spcAft>
              <a:buClrTx/>
              <a:buSzTx/>
              <a:buFontTx/>
              <a:buNone/>
              <a:tabLst/>
            </a:pPr>
            <a:r>
              <a:rPr lang="pt-PT" altLang="pt-BR" b="1" dirty="0">
                <a:solidFill>
                  <a:schemeClr val="accent1">
                    <a:lumMod val="75000"/>
                  </a:schemeClr>
                </a:solidFill>
              </a:rPr>
              <a:t>Explicação da Artista</a:t>
            </a:r>
          </a:p>
          <a:p>
            <a:pPr marR="0" lvl="0" indent="0" fontAlgn="base">
              <a:lnSpc>
                <a:spcPct val="100000"/>
              </a:lnSpc>
              <a:spcBef>
                <a:spcPct val="0"/>
              </a:spcBef>
              <a:spcAft>
                <a:spcPct val="0"/>
              </a:spcAft>
              <a:buClrTx/>
              <a:buSzTx/>
              <a:buFontTx/>
              <a:buNone/>
              <a:tabLst/>
            </a:pPr>
            <a:endParaRPr lang="pt-BR" altLang="pt-BR" b="1" dirty="0"/>
          </a:p>
          <a:p>
            <a:pPr marR="0" lvl="0" indent="0" fontAlgn="base">
              <a:lnSpc>
                <a:spcPct val="100000"/>
              </a:lnSpc>
              <a:spcBef>
                <a:spcPct val="0"/>
              </a:spcBef>
              <a:spcAft>
                <a:spcPct val="0"/>
              </a:spcAft>
              <a:buClrTx/>
              <a:buSzTx/>
              <a:buFontTx/>
              <a:buNone/>
              <a:tabLst/>
            </a:pPr>
            <a:r>
              <a:rPr lang="pt-PT" altLang="pt-BR" sz="1700" dirty="0"/>
              <a:t>Meios: Têxtil - Bordado, Aplicação e Metalúrgica</a:t>
            </a:r>
            <a:endParaRPr lang="pt-BR" altLang="pt-BR" sz="1700" dirty="0"/>
          </a:p>
          <a:p>
            <a:pPr marR="0" lvl="0" indent="0" fontAlgn="base">
              <a:lnSpc>
                <a:spcPct val="100000"/>
              </a:lnSpc>
              <a:spcBef>
                <a:spcPct val="0"/>
              </a:spcBef>
              <a:spcAft>
                <a:spcPct val="0"/>
              </a:spcAft>
              <a:buClrTx/>
              <a:buSzTx/>
              <a:buFontTx/>
              <a:buNone/>
              <a:tabLst/>
            </a:pPr>
            <a:endParaRPr lang="pt-PT" altLang="pt-BR" sz="1700" dirty="0"/>
          </a:p>
          <a:p>
            <a:pPr marR="0" lvl="0" indent="0" fontAlgn="base">
              <a:lnSpc>
                <a:spcPct val="100000"/>
              </a:lnSpc>
              <a:spcBef>
                <a:spcPct val="0"/>
              </a:spcBef>
              <a:spcAft>
                <a:spcPct val="0"/>
              </a:spcAft>
              <a:buClrTx/>
              <a:buSzTx/>
              <a:buFontTx/>
              <a:buNone/>
              <a:tabLst/>
            </a:pPr>
            <a:r>
              <a:rPr lang="pt-PT" altLang="pt-BR" sz="1700" dirty="0"/>
              <a:t>Seguindo o tema apresentado, usei várias imagens para descrever as palavras-chave da seguinte forma:</a:t>
            </a:r>
            <a:endParaRPr lang="pt-BR" altLang="pt-BR" sz="1700" dirty="0"/>
          </a:p>
          <a:p>
            <a:pPr marR="0" lvl="0" indent="0" fontAlgn="base">
              <a:lnSpc>
                <a:spcPct val="100000"/>
              </a:lnSpc>
              <a:spcBef>
                <a:spcPct val="0"/>
              </a:spcBef>
              <a:spcAft>
                <a:spcPct val="0"/>
              </a:spcAft>
              <a:buClrTx/>
              <a:buSzTx/>
              <a:buFontTx/>
              <a:buNone/>
              <a:tabLst/>
            </a:pPr>
            <a:r>
              <a:rPr lang="pt-PT" altLang="pt-BR" sz="1700" dirty="0"/>
              <a:t>- Liberdade: uma porta aberta para um caminho através de um horizonte sem fim.</a:t>
            </a:r>
            <a:endParaRPr lang="pt-BR" altLang="pt-BR" sz="1700" dirty="0"/>
          </a:p>
          <a:p>
            <a:pPr marR="0" lvl="0" indent="0" fontAlgn="base">
              <a:lnSpc>
                <a:spcPct val="100000"/>
              </a:lnSpc>
              <a:spcBef>
                <a:spcPct val="0"/>
              </a:spcBef>
              <a:spcAft>
                <a:spcPct val="0"/>
              </a:spcAft>
              <a:buClrTx/>
              <a:buSzTx/>
              <a:buFontTx/>
              <a:buNone/>
              <a:tabLst/>
            </a:pPr>
            <a:r>
              <a:rPr lang="pt-PT" altLang="pt-BR" sz="1700" dirty="0"/>
              <a:t>- Justiça: correntes quebradas.</a:t>
            </a:r>
            <a:endParaRPr lang="pt-BR" altLang="pt-BR" sz="1700" dirty="0"/>
          </a:p>
          <a:p>
            <a:pPr marR="0" lvl="0" indent="0" fontAlgn="base">
              <a:lnSpc>
                <a:spcPct val="100000"/>
              </a:lnSpc>
              <a:spcBef>
                <a:spcPct val="0"/>
              </a:spcBef>
              <a:spcAft>
                <a:spcPct val="0"/>
              </a:spcAft>
              <a:buClrTx/>
              <a:buSzTx/>
              <a:buFontTx/>
              <a:buNone/>
              <a:tabLst/>
            </a:pPr>
            <a:r>
              <a:rPr lang="pt-PT" altLang="pt-BR" sz="1700" dirty="0"/>
              <a:t>- Paz e perdão de Deus: a pomba da paz e um lírio da paz rompendo a calçada.</a:t>
            </a:r>
            <a:endParaRPr lang="pt-BR" altLang="pt-BR" sz="1700" dirty="0"/>
          </a:p>
          <a:p>
            <a:pPr marR="0" lvl="0" indent="0" fontAlgn="base">
              <a:lnSpc>
                <a:spcPct val="100000"/>
              </a:lnSpc>
              <a:spcBef>
                <a:spcPct val="0"/>
              </a:spcBef>
              <a:spcAft>
                <a:spcPct val="0"/>
              </a:spcAft>
              <a:buClrTx/>
              <a:buSzTx/>
              <a:buFontTx/>
              <a:buNone/>
              <a:tabLst/>
            </a:pPr>
            <a:endParaRPr lang="pt-PT" altLang="pt-BR" sz="1700" dirty="0"/>
          </a:p>
          <a:p>
            <a:pPr marR="0" lvl="0" indent="0" fontAlgn="base">
              <a:lnSpc>
                <a:spcPct val="100000"/>
              </a:lnSpc>
              <a:spcBef>
                <a:spcPct val="0"/>
              </a:spcBef>
              <a:spcAft>
                <a:spcPct val="0"/>
              </a:spcAft>
              <a:buClrTx/>
              <a:buSzTx/>
              <a:buFontTx/>
              <a:buNone/>
              <a:tabLst/>
            </a:pPr>
            <a:r>
              <a:rPr lang="pt-PT" altLang="pt-BR" sz="1700" dirty="0"/>
              <a:t>Acima de tudo, um arco-íris que vem a representar todas essas coisas, desde a história de Noé até os dias modernos. </a:t>
            </a:r>
          </a:p>
          <a:p>
            <a:pPr marR="0" lvl="0" indent="0" fontAlgn="base">
              <a:lnSpc>
                <a:spcPct val="100000"/>
              </a:lnSpc>
              <a:spcBef>
                <a:spcPct val="0"/>
              </a:spcBef>
              <a:spcAft>
                <a:spcPct val="0"/>
              </a:spcAft>
              <a:buClrTx/>
              <a:buSzTx/>
              <a:buFontTx/>
              <a:buNone/>
              <a:tabLst/>
            </a:pPr>
            <a:endParaRPr lang="pt-PT" altLang="pt-BR" sz="1700" dirty="0"/>
          </a:p>
          <a:p>
            <a:pPr marR="0" lvl="0" indent="0" fontAlgn="base">
              <a:lnSpc>
                <a:spcPct val="100000"/>
              </a:lnSpc>
              <a:spcBef>
                <a:spcPct val="0"/>
              </a:spcBef>
              <a:spcAft>
                <a:spcPct val="0"/>
              </a:spcAft>
              <a:buClrTx/>
              <a:buSzTx/>
              <a:buFontTx/>
              <a:buNone/>
              <a:tabLst/>
            </a:pPr>
            <a:r>
              <a:rPr lang="pt-PT" altLang="pt-BR" sz="1700" dirty="0"/>
              <a:t>É um símbolo do amor abrangente de Deus.</a:t>
            </a:r>
            <a:endParaRPr lang="pt-BR" sz="1700" dirty="0"/>
          </a:p>
        </p:txBody>
      </p:sp>
      <p:sp>
        <p:nvSpPr>
          <p:cNvPr id="18" name="Retângulo 17">
            <a:extLst>
              <a:ext uri="{FF2B5EF4-FFF2-40B4-BE49-F238E27FC236}">
                <a16:creationId xmlns:a16="http://schemas.microsoft.com/office/drawing/2014/main" id="{C5E421A6-7F54-47F1-BDB7-175D0AEB4B12}"/>
              </a:ext>
            </a:extLst>
          </p:cNvPr>
          <p:cNvSpPr/>
          <p:nvPr/>
        </p:nvSpPr>
        <p:spPr>
          <a:xfrm>
            <a:off x="4542072" y="5469031"/>
            <a:ext cx="4572000" cy="1200329"/>
          </a:xfrm>
          <a:prstGeom prst="rect">
            <a:avLst/>
          </a:prstGeom>
        </p:spPr>
        <p:txBody>
          <a:bodyPr>
            <a:spAutoFit/>
          </a:bodyPr>
          <a:lstStyle/>
          <a:p>
            <a:r>
              <a:rPr lang="pt-BR" b="1" dirty="0">
                <a:solidFill>
                  <a:schemeClr val="accent1">
                    <a:lumMod val="75000"/>
                  </a:schemeClr>
                </a:solidFill>
                <a:latin typeface="+mj-lt"/>
              </a:rPr>
              <a:t>CARTAZ DO DIA MUNDIAL DE ORAÇÃO</a:t>
            </a:r>
          </a:p>
          <a:p>
            <a:r>
              <a:rPr lang="pt-BR" b="1" dirty="0">
                <a:solidFill>
                  <a:schemeClr val="accent1">
                    <a:lumMod val="75000"/>
                  </a:schemeClr>
                </a:solidFill>
                <a:latin typeface="+mj-lt"/>
              </a:rPr>
              <a:t>Preparado pelo Comitê do DMO da</a:t>
            </a:r>
          </a:p>
          <a:p>
            <a:r>
              <a:rPr lang="pt-BR" b="1" dirty="0">
                <a:solidFill>
                  <a:schemeClr val="accent1">
                    <a:lumMod val="75000"/>
                  </a:schemeClr>
                </a:solidFill>
                <a:latin typeface="+mj-lt"/>
              </a:rPr>
              <a:t>Inglaterra, País de Gales e Irlanda do Norte</a:t>
            </a:r>
          </a:p>
          <a:p>
            <a:r>
              <a:rPr lang="pt-BR" b="1" dirty="0">
                <a:solidFill>
                  <a:schemeClr val="accent1">
                    <a:lumMod val="75000"/>
                  </a:schemeClr>
                </a:solidFill>
                <a:latin typeface="+mj-lt"/>
              </a:rPr>
              <a:t>5 de março de 2021</a:t>
            </a:r>
          </a:p>
        </p:txBody>
      </p:sp>
    </p:spTree>
    <p:extLst>
      <p:ext uri="{BB962C8B-B14F-4D97-AF65-F5344CB8AC3E}">
        <p14:creationId xmlns:p14="http://schemas.microsoft.com/office/powerpoint/2010/main" val="109349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3EC6312-6571-4202-9C80-1433DDB0CADD}"/>
              </a:ext>
            </a:extLst>
          </p:cNvPr>
          <p:cNvPicPr>
            <a:picLocks noChangeAspect="1"/>
          </p:cNvPicPr>
          <p:nvPr/>
        </p:nvPicPr>
        <p:blipFill>
          <a:blip r:embed="rId2"/>
          <a:stretch>
            <a:fillRect/>
          </a:stretch>
        </p:blipFill>
        <p:spPr>
          <a:xfrm>
            <a:off x="75193" y="2348880"/>
            <a:ext cx="8993614" cy="2392532"/>
          </a:xfrm>
          <a:prstGeom prst="rect">
            <a:avLst/>
          </a:prstGeom>
        </p:spPr>
      </p:pic>
      <p:sp>
        <p:nvSpPr>
          <p:cNvPr id="8" name="Título 1">
            <a:extLst>
              <a:ext uri="{FF2B5EF4-FFF2-40B4-BE49-F238E27FC236}">
                <a16:creationId xmlns:a16="http://schemas.microsoft.com/office/drawing/2014/main" id="{01AF081D-BFFA-48EA-BC2A-CE3B204D693F}"/>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Culto de Adoração</a:t>
            </a:r>
          </a:p>
        </p:txBody>
      </p:sp>
    </p:spTree>
    <p:extLst>
      <p:ext uri="{BB962C8B-B14F-4D97-AF65-F5344CB8AC3E}">
        <p14:creationId xmlns:p14="http://schemas.microsoft.com/office/powerpoint/2010/main" val="2212867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Picture 6" descr="Vermelho E Amarelo 3d Vela Png, Velas Pintadas à Mão, Queimando Velas,  Velas Derretendo Imagem PNG e PSD Para Download Gratuito">
            <a:extLst>
              <a:ext uri="{FF2B5EF4-FFF2-40B4-BE49-F238E27FC236}">
                <a16:creationId xmlns:a16="http://schemas.microsoft.com/office/drawing/2014/main" id="{9FFB9B6C-BFE6-4434-8FFA-86A952517457}"/>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260648" y="1052736"/>
            <a:ext cx="6096000" cy="6096000"/>
          </a:xfrm>
          <a:prstGeom prst="rect">
            <a:avLst/>
          </a:prstGeom>
          <a:noFill/>
          <a:extLst>
            <a:ext uri="{909E8E84-426E-40DD-AFC4-6F175D3DCCD1}">
              <a14:hiddenFill xmlns:a14="http://schemas.microsoft.com/office/drawing/2010/main">
                <a:solidFill>
                  <a:srgbClr val="FFFFFF"/>
                </a:solidFill>
              </a14:hiddenFill>
            </a:ext>
          </a:ex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Oração de Abertura</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endParaRPr lang="pt-PT" sz="2800" b="1" dirty="0">
              <a:solidFill>
                <a:schemeClr val="accent1">
                  <a:lumMod val="75000"/>
                </a:schemeClr>
              </a:solidFill>
            </a:endParaRPr>
          </a:p>
          <a:p>
            <a:pPr marL="0" indent="0" algn="just">
              <a:buNone/>
            </a:pPr>
            <a:r>
              <a:rPr lang="pt-PT" sz="2400" b="1" dirty="0">
                <a:effectLst/>
                <a:ea typeface="Calibri" panose="020F0502020204030204" pitchFamily="34" charset="0"/>
                <a:cs typeface="Times New Roman" panose="02020603050405020304" pitchFamily="18" charset="0"/>
              </a:rPr>
              <a:t>- No princípio, quando Deus criou os céus e a terra, Deus disse: “Haja luz”!</a:t>
            </a:r>
            <a:endParaRPr lang="pt-BR" sz="2400" dirty="0">
              <a:effectLst/>
              <a:ea typeface="Calibri" panose="020F0502020204030204" pitchFamily="34" charset="0"/>
              <a:cs typeface="Times New Roman" panose="02020603050405020304" pitchFamily="18" charset="0"/>
            </a:endParaRPr>
          </a:p>
          <a:p>
            <a:pPr marL="0" indent="0" algn="just">
              <a:buNone/>
            </a:pPr>
            <a:endParaRPr lang="pt-BR" sz="2400" dirty="0">
              <a:effectLst/>
              <a:ea typeface="Calibri" panose="020F0502020204030204" pitchFamily="34" charset="0"/>
              <a:cs typeface="Times New Roman" panose="02020603050405020304" pitchFamily="18" charset="0"/>
            </a:endParaRPr>
          </a:p>
          <a:p>
            <a:pPr marL="0" indent="0" algn="just">
              <a:buNone/>
            </a:pPr>
            <a:r>
              <a:rPr lang="pt-PT" sz="2400" i="1" dirty="0">
                <a:effectLst/>
                <a:ea typeface="Calibri" panose="020F0502020204030204" pitchFamily="34" charset="0"/>
                <a:cs typeface="Times New Roman" panose="02020603050405020304" pitchFamily="18" charset="0"/>
              </a:rPr>
              <a:t>	Uma vela é acesa enquanto nós dizemos juntos:</a:t>
            </a:r>
            <a:endParaRPr lang="pt-BR" sz="2400" dirty="0">
              <a:effectLst/>
              <a:ea typeface="Calibri" panose="020F0502020204030204" pitchFamily="34" charset="0"/>
              <a:cs typeface="Times New Roman" panose="02020603050405020304" pitchFamily="18" charset="0"/>
            </a:endParaRPr>
          </a:p>
          <a:p>
            <a:pPr marL="0" indent="0" algn="just">
              <a:buNone/>
            </a:pPr>
            <a:endParaRPr lang="pt-PT" sz="2400" b="1" dirty="0">
              <a:effectLst/>
              <a:ea typeface="Calibri" panose="020F0502020204030204" pitchFamily="34" charset="0"/>
              <a:cs typeface="Times New Roman" panose="02020603050405020304" pitchFamily="18" charset="0"/>
            </a:endParaRPr>
          </a:p>
          <a:p>
            <a:pPr marL="0" indent="0" algn="just">
              <a:buNone/>
            </a:pPr>
            <a:r>
              <a:rPr lang="pt-PT" sz="2800" b="1" dirty="0">
                <a:solidFill>
                  <a:schemeClr val="accent1">
                    <a:lumMod val="75000"/>
                  </a:schemeClr>
                </a:solidFill>
              </a:rPr>
              <a:t>TODOS: Deus, nossa Mãe e nosso Pai, nós acendemos uma vela de esperança para celebrar com todo o teu povo enquanto observamos e esperamos teus planos e promessas serem cumpridos.</a:t>
            </a:r>
            <a:endParaRPr lang="pt-BR" sz="2800" b="1" dirty="0">
              <a:solidFill>
                <a:schemeClr val="accent1">
                  <a:lumMod val="75000"/>
                </a:schemeClr>
              </a:solidFill>
            </a:endParaRPr>
          </a:p>
        </p:txBody>
      </p:sp>
    </p:spTree>
    <p:extLst>
      <p:ext uri="{BB962C8B-B14F-4D97-AF65-F5344CB8AC3E}">
        <p14:creationId xmlns:p14="http://schemas.microsoft.com/office/powerpoint/2010/main" val="226412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76C71B7-D2BD-4CD2-8B39-730F83BCF9FD}"/>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Oração de Abertura</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2400" b="1" dirty="0">
              <a:effectLst/>
              <a:ea typeface="Calibri" panose="020F0502020204030204" pitchFamily="34" charset="0"/>
              <a:cs typeface="Times New Roman" panose="02020603050405020304" pitchFamily="18" charset="0"/>
            </a:endParaRPr>
          </a:p>
          <a:p>
            <a:pPr marL="0" indent="0" algn="just">
              <a:buNone/>
            </a:pPr>
            <a:r>
              <a:rPr lang="pt-PT" sz="2400" b="1" dirty="0">
                <a:effectLst/>
                <a:ea typeface="Calibri" panose="020F0502020204030204" pitchFamily="34" charset="0"/>
                <a:cs typeface="Times New Roman" panose="02020603050405020304" pitchFamily="18" charset="0"/>
              </a:rPr>
              <a:t>- </a:t>
            </a:r>
            <a:r>
              <a:rPr lang="pt-PT" sz="2400" dirty="0">
                <a:effectLst/>
                <a:ea typeface="Calibri" panose="020F0502020204030204" pitchFamily="34" charset="0"/>
                <a:cs typeface="Times New Roman" panose="02020603050405020304" pitchFamily="18" charset="0"/>
              </a:rPr>
              <a:t>As pessoas que andavam nas trevas viram uma grande luz; sobre aqueles que vivem na terra das trevas profundas uma luz amanheceu.</a:t>
            </a:r>
            <a:endParaRPr lang="pt-BR" sz="2400" dirty="0">
              <a:effectLst/>
              <a:ea typeface="Calibri" panose="020F0502020204030204" pitchFamily="34" charset="0"/>
              <a:cs typeface="Times New Roman" panose="02020603050405020304" pitchFamily="18" charset="0"/>
            </a:endParaRPr>
          </a:p>
          <a:p>
            <a:pPr marL="0" indent="0" algn="just">
              <a:buNone/>
            </a:pPr>
            <a:r>
              <a:rPr lang="pt-PT" sz="2400" dirty="0">
                <a:effectLst/>
                <a:ea typeface="Calibri" panose="020F0502020204030204" pitchFamily="34" charset="0"/>
                <a:cs typeface="Times New Roman" panose="02020603050405020304" pitchFamily="18" charset="0"/>
              </a:rPr>
              <a:t> </a:t>
            </a:r>
            <a:endParaRPr lang="pt-BR" sz="2400" dirty="0">
              <a:effectLst/>
              <a:ea typeface="Calibri" panose="020F0502020204030204" pitchFamily="34" charset="0"/>
              <a:cs typeface="Times New Roman" panose="02020603050405020304" pitchFamily="18" charset="0"/>
            </a:endParaRPr>
          </a:p>
          <a:p>
            <a:pPr marL="0" indent="0" algn="just">
              <a:buNone/>
            </a:pPr>
            <a:r>
              <a:rPr lang="pt-PT" sz="2800" b="1" dirty="0">
                <a:solidFill>
                  <a:schemeClr val="accent1">
                    <a:lumMod val="75000"/>
                  </a:schemeClr>
                </a:solidFill>
              </a:rPr>
              <a:t>TODOS: Deus da esperança, que em nossas ocupações, possamos encontrar espaço para te ver trabalhando em nossas vidas e em nosso mundo.</a:t>
            </a:r>
          </a:p>
          <a:p>
            <a:pPr marL="0" indent="0" algn="just">
              <a:buNone/>
            </a:pPr>
            <a:r>
              <a:rPr lang="pt-PT" sz="2800" b="1" dirty="0">
                <a:solidFill>
                  <a:schemeClr val="accent1">
                    <a:lumMod val="75000"/>
                  </a:schemeClr>
                </a:solidFill>
              </a:rPr>
              <a:t>Que sejamos pessoas que irradiam tua esperança enquanto adoramos em celebração hoje. Amém.</a:t>
            </a:r>
            <a:endParaRPr lang="pt-BR" sz="2800" b="1" dirty="0">
              <a:solidFill>
                <a:schemeClr val="accent1">
                  <a:lumMod val="75000"/>
                </a:schemeClr>
              </a:solidFill>
            </a:endParaRPr>
          </a:p>
          <a:p>
            <a:pPr marL="0" indent="0" algn="just">
              <a:buNone/>
            </a:pPr>
            <a:endParaRPr lang="pt-PT" sz="2400" i="1" dirty="0">
              <a:cs typeface="Times New Roman" panose="02020603050405020304" pitchFamily="18" charset="0"/>
            </a:endParaRPr>
          </a:p>
          <a:p>
            <a:pPr marL="0" indent="0" algn="just">
              <a:buNone/>
            </a:pPr>
            <a:r>
              <a:rPr lang="pt-PT" sz="2400" i="1" dirty="0">
                <a:cs typeface="Times New Roman" panose="02020603050405020304" pitchFamily="18" charset="0"/>
              </a:rPr>
              <a:t>	Momento de reflexão</a:t>
            </a:r>
            <a:endParaRPr lang="pt-BR" sz="2400" i="1" dirty="0">
              <a:cs typeface="Times New Roman" panose="02020603050405020304" pitchFamily="18" charset="0"/>
            </a:endParaRPr>
          </a:p>
        </p:txBody>
      </p:sp>
    </p:spTree>
    <p:extLst>
      <p:ext uri="{BB962C8B-B14F-4D97-AF65-F5344CB8AC3E}">
        <p14:creationId xmlns:p14="http://schemas.microsoft.com/office/powerpoint/2010/main" val="221019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0AD0B99E-6CC4-4F4E-95EE-148B7F05E248}"/>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Boas Vindas e Saudações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000" dirty="0">
                <a:latin typeface="Calibri" panose="020F0502020204030204" pitchFamily="34" charset="0"/>
                <a:cs typeface="Times New Roman" panose="02020603050405020304" pitchFamily="18" charset="0"/>
              </a:rPr>
              <a:t>- Bem-vindos ao nosso culto do Dia Mundial de Oração, celebrado hoje em todo o mundo nas sete regiões. Isso se reflete em nosso culto enquanto durante a celebração acendemos sete velas.</a:t>
            </a:r>
            <a:endParaRPr lang="pt-BR" sz="2000"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 </a:t>
            </a:r>
            <a:endParaRPr lang="pt-BR" sz="2000"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 E as mais calorosas saudações das mulheres da Inglaterra, País de Gales e Irlanda do Norte: três países que fazem parte do Reino Unido. Juntamente com a Escócia, eles são conhecidos como as Ilhas Britânicas, situadas no noroeste da Europa.</a:t>
            </a:r>
            <a:endParaRPr lang="pt-BR" sz="2000"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 </a:t>
            </a:r>
            <a:endParaRPr lang="pt-BR" sz="2000"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 Nós nos regozijamos porque, embora estes países tenham muitas coisas em comum, são um povo diversificado. Ao longo dos anos, as Ilhas Britânicas acolheram pessoas de todos os cantos da Terra, algumas que optaram por vir e outras que são refugiadas fugindo da perseguição em suas próprias terras. Hoje o país é uma sociedade multiétnica, multicultural e multi-religiosa. Inglaterra, País de Gales e Irlanda do Norte têm orgulho da diversidade e estão ansiosos para preservar as diferenças de idioma e cultura, e nos alegramos com isso.</a:t>
            </a:r>
            <a:endParaRPr lang="pt-BR" sz="2000"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 </a:t>
            </a:r>
            <a:endParaRPr lang="pt-BR" sz="20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8447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1E9EB2F-229B-4120-91D0-1F52BEB25310}"/>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Boas Vindas e Saudações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200" dirty="0">
                <a:latin typeface="Calibri" panose="020F0502020204030204" pitchFamily="34" charset="0"/>
                <a:cs typeface="Times New Roman" panose="02020603050405020304" pitchFamily="18" charset="0"/>
              </a:rPr>
              <a:t> </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Nós nos regozijamos com a variedade de belezas naturais encontradas nas Ilhas Britânicas: suas montanhas, seus campos férteis e pastagens, suas colinas e espetacular paisagem costeira; suas pequenas ilhas.</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O tema do nosso culto hoje é a promessa de Deus, encontrada no livro de Jeremias: “Eu sei os planos que tenho para vocês”. Com foco na liberdade, perdão, justiça e paz de Deus, vamos ver como esta promessa pode ser um sinal de esperança para todas as pessoas.</a:t>
            </a:r>
            <a:endParaRPr lang="pt-BR" sz="22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5938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Hino de Louvor</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6091049"/>
            <a:ext cx="3855344" cy="338554"/>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3957020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0AD0B99E-6CC4-4F4E-95EE-148B7F05E248}"/>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Boas Vindas e Saudações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FontTx/>
              <a:buChar char="-"/>
            </a:pPr>
            <a:r>
              <a:rPr lang="pt-PT" sz="2000" dirty="0">
                <a:latin typeface="Calibri" panose="020F0502020204030204" pitchFamily="34" charset="0"/>
                <a:cs typeface="Times New Roman" panose="02020603050405020304" pitchFamily="18" charset="0"/>
              </a:rPr>
              <a:t>O profeta Jeremias viveu cerca de 600 anos antes do nascimento de Cristo, em um momento de grande crise política. O reino meridional de Judá foi invadido pelos babilônios e muitos do seu povo foram levados de Jerusalém para o exílio. As pessoas haviam perdido a terra que acreditavam que Deus lhes havia dado e ansiavam por retornar, mas o futuro parecia sombrio. Nossa passagem escolhida é parte de uma carta de Jeremias, estabelecendo o plano de Deus para os exilados: eles devem ficar onde estão e fazer uma nova vida para si mesmos nesta terra estrangeira.</a:t>
            </a:r>
          </a:p>
          <a:p>
            <a:pPr algn="just">
              <a:buFontTx/>
              <a:buChar char="-"/>
            </a:pPr>
            <a:endParaRPr lang="pt-PT" sz="2000" dirty="0">
              <a:latin typeface="Calibri" panose="020F0502020204030204" pitchFamily="34" charset="0"/>
              <a:cs typeface="Times New Roman" panose="02020603050405020304" pitchFamily="18" charset="0"/>
            </a:endParaRPr>
          </a:p>
          <a:p>
            <a:pPr marL="0" indent="0" algn="just">
              <a:buNone/>
            </a:pPr>
            <a:r>
              <a:rPr lang="pt-PT" sz="2400" b="1" dirty="0">
                <a:solidFill>
                  <a:schemeClr val="accent1">
                    <a:lumMod val="75000"/>
                  </a:schemeClr>
                </a:solidFill>
              </a:rPr>
              <a:t>LEITURA DA BÍBLIA - Jeremias 29: 1-14</a:t>
            </a:r>
            <a:endParaRPr lang="pt-BR" sz="2400" b="1" dirty="0">
              <a:solidFill>
                <a:schemeClr val="accent1">
                  <a:lumMod val="75000"/>
                </a:schemeClr>
              </a:solidFill>
            </a:endParaRPr>
          </a:p>
          <a:p>
            <a:pPr marL="0" indent="0" algn="just">
              <a:buNone/>
            </a:pP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PT" sz="2000" i="1" dirty="0">
                <a:latin typeface="Calibri" panose="020F0502020204030204" pitchFamily="34" charset="0"/>
                <a:cs typeface="Times New Roman" panose="02020603050405020304" pitchFamily="18" charset="0"/>
              </a:rPr>
              <a:t>	- “Estas são as palavras da carta que o profeta Jeremias enviou de Jerusalém aos anciãos restantes entre os exilados e aos sacerdotes, os profetas e a todo o povo que Nabucodonosor havia levado para o exílio de Jerusalém para a Babilônia. Isso aconteceu depois que o rei Joaquim e a rainha-mãe, os oficiais da corte, os líderes de Judá e de Jerusalém, os artesãos e os ferreiros partiram de Jerusalém.”</a:t>
            </a:r>
            <a:endParaRPr lang="pt-BR" sz="2000" i="1"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(Jeremias 29: 1-2)</a:t>
            </a:r>
            <a:endParaRPr lang="pt-BR" sz="2000" dirty="0">
              <a:latin typeface="Calibri" panose="020F0502020204030204" pitchFamily="34" charset="0"/>
              <a:cs typeface="Times New Roman" panose="02020603050405020304" pitchFamily="18" charset="0"/>
            </a:endParaRPr>
          </a:p>
          <a:p>
            <a:pPr algn="just">
              <a:buFontTx/>
              <a:buChar char="-"/>
            </a:pPr>
            <a:endParaRPr lang="pt-BR" sz="2000" dirty="0">
              <a:latin typeface="Calibri" panose="020F0502020204030204" pitchFamily="34" charset="0"/>
              <a:cs typeface="Times New Roman" panose="02020603050405020304" pitchFamily="18" charset="0"/>
            </a:endParaRPr>
          </a:p>
          <a:p>
            <a:pPr marL="0" indent="0" algn="just">
              <a:buNone/>
            </a:pPr>
            <a:r>
              <a:rPr lang="pt-PT" sz="2000" dirty="0">
                <a:latin typeface="Calibri" panose="020F0502020204030204" pitchFamily="34" charset="0"/>
                <a:cs typeface="Times New Roman" panose="02020603050405020304" pitchFamily="18" charset="0"/>
              </a:rPr>
              <a:t> </a:t>
            </a:r>
            <a:endParaRPr lang="pt-BR" sz="20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8242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1E9EB2F-229B-4120-91D0-1F52BEB25310}"/>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Boas Vindas e Saudações</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400" dirty="0">
                <a:latin typeface="Calibri" panose="020F0502020204030204" pitchFamily="34" charset="0"/>
                <a:cs typeface="Times New Roman" panose="02020603050405020304" pitchFamily="18" charset="0"/>
              </a:rPr>
              <a:t>	- </a:t>
            </a:r>
            <a:r>
              <a:rPr lang="pt-PT" sz="2400" i="1" dirty="0">
                <a:latin typeface="Calibri" panose="020F0502020204030204" pitchFamily="34" charset="0"/>
                <a:cs typeface="Times New Roman" panose="02020603050405020304" pitchFamily="18" charset="0"/>
              </a:rPr>
              <a:t>“Assim diz o Senhor dos exércitos, o Deus de Israel, a todos os exilados que enviou para o exílio de Jerusalém para a Babilônia: Construam casas e vivam nelas; plantem jardins e comam o que eles produzem. Tomem esposas e tenham filhos e filhas; tomem esposas para seus filhos e dêem suas filhas em casamento, para que tenham filhos e filhas; multipliquem-se ali, e não diminuam. Mas busquem o bem-estar da cidade para onde os enviei ao exílio e orem ao Senhor por ela, pois nesse bem-estar vocês encontrarão o seu bem-estar. Pois assim diz o Senhor dos exércitos, o Deus de Israel: Não se enganem os profetas e os adivinhos que estão entre vós, e não dêem ouvidos aos sonhos que eles sonham, porque é mentira o que eles profetizam em meu nome; Eu não os enviei, diz o Senhor.” </a:t>
            </a:r>
          </a:p>
          <a:p>
            <a:pPr marL="0" indent="0" algn="just">
              <a:buNone/>
            </a:pPr>
            <a:r>
              <a:rPr lang="pt-PT" sz="2400" dirty="0">
                <a:latin typeface="Calibri" panose="020F0502020204030204" pitchFamily="34" charset="0"/>
                <a:cs typeface="Times New Roman" panose="02020603050405020304" pitchFamily="18" charset="0"/>
              </a:rPr>
              <a:t>(Jeremias 29: 4-9)</a:t>
            </a:r>
            <a:endParaRPr lang="pt-BR" sz="24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1435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0AD0B99E-6CC4-4F4E-95EE-148B7F05E248}"/>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Boas Vindas e Saudações</a:t>
            </a:r>
          </a:p>
        </p:txBody>
      </p:sp>
      <p:sp>
        <p:nvSpPr>
          <p:cNvPr id="5" name="Espaço Reservado para Conteúdo 3">
            <a:extLst>
              <a:ext uri="{FF2B5EF4-FFF2-40B4-BE49-F238E27FC236}">
                <a16:creationId xmlns:a16="http://schemas.microsoft.com/office/drawing/2014/main" id="{AE2CB903-095B-413E-866B-A90DE04F1DF4}"/>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400" i="1" dirty="0">
                <a:latin typeface="Calibri" panose="020F0502020204030204" pitchFamily="34" charset="0"/>
                <a:cs typeface="Times New Roman" panose="02020603050405020304" pitchFamily="18" charset="0"/>
              </a:rPr>
              <a:t>	- “Pois assim diz o Senhor: Somente quando os setenta anos de Babilônia se    completarem irei visitá-los e cumprirei minha promessa e os trarei de volta a este lugar. Pois certamente conheço os planos que tenho para vocês, diz o Senhor, planos para o seu bem-estar e não para o mal, para lhes dar um futuro com esperança. Então, quando vocês me chamarem e vierem orar a mim, eu os ouvirei. Quando vocês procurarem por mim, vocês me encontrarão; se vocês me buscarem de todo o coração, eu vou deixar vocês me encontrar, diz o Senhor, e eu vou restaurar sua fortuna e reuni-los de todas as nações e todos os lugares para onde eu os dirigi, diz o Senhor, e eu vou trazê-los de volta ao lugar de onde eu os enviei ao exílio.”</a:t>
            </a:r>
          </a:p>
          <a:p>
            <a:pPr marL="0" indent="0" algn="just">
              <a:buNone/>
            </a:pPr>
            <a:r>
              <a:rPr lang="pt-PT" sz="2400" dirty="0">
                <a:latin typeface="Calibri" panose="020F0502020204030204" pitchFamily="34" charset="0"/>
                <a:cs typeface="Times New Roman" panose="02020603050405020304" pitchFamily="18" charset="0"/>
              </a:rPr>
              <a:t>(Jeremias 29: 10-14)</a:t>
            </a:r>
            <a:endParaRPr lang="pt-BR" sz="2400" dirty="0">
              <a:latin typeface="Calibri" panose="020F0502020204030204" pitchFamily="34" charset="0"/>
              <a:cs typeface="Times New Roman" panose="02020603050405020304" pitchFamily="18" charset="0"/>
            </a:endParaRPr>
          </a:p>
          <a:p>
            <a:pPr algn="just">
              <a:buFontTx/>
              <a:buChar char="-"/>
            </a:pPr>
            <a:endParaRPr lang="pt-BR" sz="2400" dirty="0">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3966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Com certeza eu conheço os planos (2x)</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6091049"/>
            <a:ext cx="3855344" cy="584775"/>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*Letra e música de Lucy Hole, composta especialmente para o programa 2022 DMO</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41386111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5105054" y="182176"/>
            <a:ext cx="3826345" cy="5908873"/>
          </a:xfrm>
          <a:prstGeom prst="rect">
            <a:avLst/>
          </a:prstGeom>
        </p:spPr>
        <p:txBody>
          <a:bodyPr vert="horz" lIns="91440" tIns="45720" rIns="91440" bIns="45720" rtlCol="0" anchor="b">
            <a:normAutofit fontScale="70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pt-PT" sz="3600" b="1" i="1" dirty="0">
                <a:solidFill>
                  <a:schemeClr val="accent1">
                    <a:lumMod val="75000"/>
                  </a:schemeClr>
                </a:solidFill>
              </a:rPr>
              <a:t>“Pois certamente conheço os planos que tenho para você.</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O Senhor disse:</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Certamente eu conheço os planos que tenho para você.</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Planos para o seu bem-estar, planos para não prejudicá-lo,</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E para lhes dar esperança novamente.</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Pois certamente conheço os planos que tenho para você”</a:t>
            </a:r>
            <a:endParaRPr lang="pt-BR" sz="3600" b="1" i="1" dirty="0">
              <a:solidFill>
                <a:schemeClr val="accent1">
                  <a:lumMod val="75000"/>
                </a:schemeClr>
              </a:solidFill>
            </a:endParaRPr>
          </a:p>
          <a:p>
            <a:pPr algn="l" defTabSz="914400">
              <a:spcAft>
                <a:spcPts val="600"/>
              </a:spcAft>
            </a:pP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5076056" y="6091049"/>
            <a:ext cx="3855344" cy="584775"/>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*Letra e música de Lucy Hole, composta especialmente para o programa 2022 DMO</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0" y="0"/>
            <a:ext cx="4773858" cy="6858000"/>
          </a:xfrm>
          <a:prstGeom prst="rect">
            <a:avLst/>
          </a:prstGeom>
        </p:spPr>
      </p:pic>
    </p:spTree>
    <p:extLst>
      <p:ext uri="{BB962C8B-B14F-4D97-AF65-F5344CB8AC3E}">
        <p14:creationId xmlns:p14="http://schemas.microsoft.com/office/powerpoint/2010/main" val="3422728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Praying Candles Png - Advent Candle, Transparent Png , Transparent Png  Image - PNGitem">
            <a:extLst>
              <a:ext uri="{FF2B5EF4-FFF2-40B4-BE49-F238E27FC236}">
                <a16:creationId xmlns:a16="http://schemas.microsoft.com/office/drawing/2014/main" id="{14512198-156F-4A1A-A88F-5B46BA51570D}"/>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a:stretch>
            <a:fillRect/>
          </a:stretch>
        </p:blipFill>
        <p:spPr bwMode="auto">
          <a:xfrm>
            <a:off x="3131840" y="121391"/>
            <a:ext cx="6764031" cy="6378656"/>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2400" b="1" dirty="0">
              <a:effectLst/>
              <a:ea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PT" sz="2800" b="1" dirty="0">
                <a:solidFill>
                  <a:schemeClr val="accent1">
                    <a:lumMod val="75000"/>
                  </a:schemeClr>
                </a:solidFill>
              </a:rPr>
              <a:t>TODOS: Deus, nossa Mãe e nosso Pai, nós acendemos uma vela de esperança</a:t>
            </a:r>
            <a:r>
              <a:rPr lang="pt-BR" sz="2800" b="1" dirty="0">
                <a:solidFill>
                  <a:schemeClr val="accent1">
                    <a:lumMod val="75000"/>
                  </a:schemeClr>
                </a:solidFill>
              </a:rPr>
              <a:t> </a:t>
            </a:r>
            <a:r>
              <a:rPr lang="pt-PT" sz="2800" b="1" dirty="0">
                <a:solidFill>
                  <a:schemeClr val="accent1">
                    <a:lumMod val="75000"/>
                  </a:schemeClr>
                </a:solidFill>
              </a:rPr>
              <a:t>para celebrar com todo o teu povo enquanto observamos e esperamos teus planos e promessas serem cumpridos.</a:t>
            </a:r>
            <a:endParaRPr lang="pt-BR" sz="2800" b="1" dirty="0">
              <a:solidFill>
                <a:schemeClr val="accent1">
                  <a:lumMod val="75000"/>
                </a:schemeClr>
              </a:solidFill>
            </a:endParaRPr>
          </a:p>
        </p:txBody>
      </p:sp>
      <p:sp>
        <p:nvSpPr>
          <p:cNvPr id="8" name="Título 1">
            <a:extLst>
              <a:ext uri="{FF2B5EF4-FFF2-40B4-BE49-F238E27FC236}">
                <a16:creationId xmlns:a16="http://schemas.microsoft.com/office/drawing/2014/main" id="{A8910E55-A96D-40EB-AFCD-966B7BD1CB97}"/>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Boas Vindas e Saudações</a:t>
            </a:r>
          </a:p>
        </p:txBody>
      </p:sp>
    </p:spTree>
    <p:extLst>
      <p:ext uri="{BB962C8B-B14F-4D97-AF65-F5344CB8AC3E}">
        <p14:creationId xmlns:p14="http://schemas.microsoft.com/office/powerpoint/2010/main" val="1577303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0AD0B99E-6CC4-4F4E-95EE-148B7F05E248}"/>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Orações de Confissão</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200" dirty="0">
                <a:latin typeface="Calibri" panose="020F0502020204030204" pitchFamily="34" charset="0"/>
                <a:cs typeface="Times New Roman" panose="02020603050405020304" pitchFamily="18" charset="0"/>
              </a:rPr>
              <a:t>- Deus disse ao povo de Judá para cuidar das pessoas e do lugar onde haviam sido exilados. Freqüentemente, deixamos de cuidar do mundo de Deus e do povo de Deus. Então, vamos trazer esses tempos a Deus e pedir o perdão de Deus.</a:t>
            </a:r>
            <a:endParaRPr lang="pt-BR" sz="2200" dirty="0">
              <a:latin typeface="Calibri" panose="020F0502020204030204" pitchFamily="34" charset="0"/>
              <a:cs typeface="Times New Roman" panose="02020603050405020304" pitchFamily="18" charset="0"/>
            </a:endParaRPr>
          </a:p>
          <a:p>
            <a:pPr marL="0" indent="0" algn="just">
              <a:buNone/>
            </a:pPr>
            <a:endParaRPr lang="pt-PT" sz="2200" dirty="0">
              <a:latin typeface="Calibri" panose="020F0502020204030204" pitchFamily="34" charset="0"/>
              <a:cs typeface="Times New Roman" panose="02020603050405020304" pitchFamily="18" charset="0"/>
            </a:endParaRPr>
          </a:p>
          <a:p>
            <a:pPr marL="0" indent="0" algn="just">
              <a:buNone/>
            </a:pPr>
            <a:r>
              <a:rPr lang="pt-BR" sz="2200" dirty="0">
                <a:latin typeface="Calibri" panose="020F0502020204030204" pitchFamily="34" charset="0"/>
                <a:cs typeface="Times New Roman" panose="02020603050405020304" pitchFamily="18" charset="0"/>
              </a:rPr>
              <a:t>- </a:t>
            </a:r>
            <a:r>
              <a:rPr lang="pt-PT" sz="2200" dirty="0">
                <a:latin typeface="Calibri" panose="020F0502020204030204" pitchFamily="34" charset="0"/>
                <a:cs typeface="Times New Roman" panose="02020603050405020304" pitchFamily="18" charset="0"/>
              </a:rPr>
              <a:t>Deus misericordioso, nós chegamos a ti em confissão.</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Estamos cientes de que muito do sofrimento que nossas irmãs e irmãos em todo o mundo enfrentam é resultado de nosso passado colonial. Reconhecemos isso e lamentamos que, como país, muitas vezes nos tenhamos colocado em primeiro lugar, às custas dos outros. Deus misericordioso, perdoa-nos!</a:t>
            </a:r>
            <a:endParaRPr lang="pt-BR" sz="2200" dirty="0">
              <a:latin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PT" sz="2400" b="1" dirty="0">
                <a:solidFill>
                  <a:schemeClr val="accent1">
                    <a:lumMod val="75000"/>
                  </a:schemeClr>
                </a:solidFill>
              </a:rPr>
              <a:t>TODOS: Deus, em tua misericórdia, perdoa-nos</a:t>
            </a:r>
            <a:r>
              <a:rPr lang="pt-BR" sz="2400" b="1" dirty="0">
                <a:solidFill>
                  <a:schemeClr val="accent1">
                    <a:lumMod val="75000"/>
                  </a:schemeClr>
                </a:solidFill>
              </a:rPr>
              <a:t>.</a:t>
            </a:r>
          </a:p>
          <a:p>
            <a:pPr marL="0" indent="0" algn="just">
              <a:buNone/>
            </a:pPr>
            <a:r>
              <a:rPr lang="pt-PT" sz="2400" b="1" dirty="0">
                <a:solidFill>
                  <a:schemeClr val="accent1">
                    <a:lumMod val="75000"/>
                  </a:schemeClr>
                </a:solidFill>
              </a:rPr>
              <a:t>Pensamos em teu belo mundo e em como não damos valor a ele e desperdiçamos seus recursos.</a:t>
            </a:r>
            <a:endParaRPr lang="pt-BR" sz="2400" b="1" dirty="0">
              <a:solidFill>
                <a:schemeClr val="accent1">
                  <a:lumMod val="75000"/>
                </a:schemeClr>
              </a:solidFill>
            </a:endParaRPr>
          </a:p>
        </p:txBody>
      </p:sp>
    </p:spTree>
    <p:extLst>
      <p:ext uri="{BB962C8B-B14F-4D97-AF65-F5344CB8AC3E}">
        <p14:creationId xmlns:p14="http://schemas.microsoft.com/office/powerpoint/2010/main" val="2039624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76C71B7-D2BD-4CD2-8B39-730F83BCF9FD}"/>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22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Deus generoso, perdoa-nos</a:t>
            </a:r>
            <a:endParaRPr lang="pt-BR" sz="2400" dirty="0">
              <a:latin typeface="Calibri" panose="020F0502020204030204" pitchFamily="34" charset="0"/>
              <a:cs typeface="Times New Roman" panose="02020603050405020304" pitchFamily="18" charset="0"/>
            </a:endParaRPr>
          </a:p>
          <a:p>
            <a:pPr marL="0" indent="0" algn="just">
              <a:buNone/>
            </a:pPr>
            <a:endParaRPr lang="pt-PT" sz="2800" b="1" dirty="0">
              <a:solidFill>
                <a:schemeClr val="accent1">
                  <a:lumMod val="75000"/>
                </a:schemeClr>
              </a:solidFill>
            </a:endParaRPr>
          </a:p>
          <a:p>
            <a:pPr marL="0" indent="0" algn="just">
              <a:buNone/>
            </a:pPr>
            <a:r>
              <a:rPr lang="pt-PT" sz="2800" b="1" dirty="0">
                <a:solidFill>
                  <a:schemeClr val="accent1">
                    <a:lumMod val="75000"/>
                  </a:schemeClr>
                </a:solidFill>
              </a:rPr>
              <a:t>TODOS: Deus, em tua misericórdia, perdoa-nos</a:t>
            </a:r>
            <a:endParaRPr lang="pt-BR" sz="2800" b="1" dirty="0">
              <a:solidFill>
                <a:schemeClr val="accent1">
                  <a:lumMod val="75000"/>
                </a:schemeClr>
              </a:solidFill>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Nossos irmãos e irmãs clamam a ti; falhamos em amá-los bem. Não amamos nossos vizinhos como Tu nos ensinaste. Às vezes, nem mesmo nos amamos. Deus compassivo, perdoa-nos!</a:t>
            </a:r>
            <a:endParaRPr lang="pt-BR" sz="2400" dirty="0">
              <a:latin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PT" sz="2800" b="1" dirty="0">
                <a:solidFill>
                  <a:schemeClr val="accent1">
                    <a:lumMod val="75000"/>
                  </a:schemeClr>
                </a:solidFill>
              </a:rPr>
              <a:t>TODOS: Deus, em tua misericórdia, ajuda-nos a atender ao teu chamado de arrependimento, perdoa-nos</a:t>
            </a:r>
            <a:endParaRPr lang="pt-BR" sz="2800" b="1" dirty="0">
              <a:solidFill>
                <a:schemeClr val="accent1">
                  <a:lumMod val="75000"/>
                </a:schemeClr>
              </a:solidFill>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Orações de Confissão</a:t>
            </a:r>
          </a:p>
        </p:txBody>
      </p:sp>
    </p:spTree>
    <p:extLst>
      <p:ext uri="{BB962C8B-B14F-4D97-AF65-F5344CB8AC3E}">
        <p14:creationId xmlns:p14="http://schemas.microsoft.com/office/powerpoint/2010/main" val="704718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3003B3A0-32E2-49BF-A8B7-9B0D484BAD09}"/>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r>
              <a:rPr lang="pt-PT" sz="2400" dirty="0">
                <a:latin typeface="Calibri" panose="020F0502020204030204" pitchFamily="34" charset="0"/>
                <a:cs typeface="Times New Roman" panose="02020603050405020304" pitchFamily="18" charset="0"/>
              </a:rPr>
              <a:t>Jesus, obrigado que através do teu sacrifício somos perdoados.</a:t>
            </a:r>
          </a:p>
          <a:p>
            <a:pPr marL="0" indent="0" algn="just">
              <a:buNone/>
            </a:pPr>
            <a:endParaRPr lang="pt-BR" sz="24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Espírito Santo, transforma nossos corações e mentes, para que possamos viver e amar como Jesus nos mostrou.</a:t>
            </a:r>
            <a:endParaRPr lang="pt-BR" sz="2400" dirty="0">
              <a:latin typeface="Calibri" panose="020F0502020204030204" pitchFamily="34" charset="0"/>
              <a:cs typeface="Times New Roman" panose="02020603050405020304" pitchFamily="18" charset="0"/>
            </a:endParaRPr>
          </a:p>
          <a:p>
            <a:pPr marL="0" indent="0" algn="just">
              <a:buNone/>
            </a:pPr>
            <a:endParaRPr lang="pt-BR" sz="1800" dirty="0">
              <a:latin typeface="Calibri" panose="020F0502020204030204" pitchFamily="34" charset="0"/>
              <a:cs typeface="Times New Roman" panose="02020603050405020304" pitchFamily="18" charset="0"/>
            </a:endParaRPr>
          </a:p>
          <a:p>
            <a:pPr marL="0" indent="0" algn="just">
              <a:buNone/>
            </a:pPr>
            <a:endParaRPr lang="pt-BR" sz="1800" dirty="0">
              <a:latin typeface="Calibri" panose="020F0502020204030204" pitchFamily="34" charset="0"/>
              <a:cs typeface="Times New Roman" panose="02020603050405020304" pitchFamily="18" charset="0"/>
            </a:endParaRPr>
          </a:p>
          <a:p>
            <a:pPr marL="0" indent="0" algn="just">
              <a:buNone/>
            </a:pPr>
            <a:r>
              <a:rPr lang="pt-PT" sz="2800" b="1" dirty="0">
                <a:solidFill>
                  <a:schemeClr val="accent1">
                    <a:lumMod val="75000"/>
                  </a:schemeClr>
                </a:solidFill>
              </a:rPr>
              <a:t>TODOS: Amém.</a:t>
            </a:r>
          </a:p>
          <a:p>
            <a:pPr marL="0" indent="0" algn="just">
              <a:buNone/>
            </a:pPr>
            <a:endParaRPr lang="pt-BR" sz="2800" b="1" dirty="0">
              <a:solidFill>
                <a:schemeClr val="accent1">
                  <a:lumMod val="75000"/>
                </a:schemeClr>
              </a:solidFill>
            </a:endParaRPr>
          </a:p>
          <a:p>
            <a:pPr marL="0" indent="0" algn="just">
              <a:buNone/>
            </a:pPr>
            <a:endParaRPr lang="pt-BR" sz="2800" b="1" dirty="0">
              <a:solidFill>
                <a:schemeClr val="accent1">
                  <a:lumMod val="75000"/>
                </a:schemeClr>
              </a:solidFill>
            </a:endParaRPr>
          </a:p>
          <a:p>
            <a:pPr marL="0" indent="0" algn="just">
              <a:buNone/>
            </a:pPr>
            <a:r>
              <a:rPr lang="pt-PT" sz="2400" i="1" dirty="0">
                <a:cs typeface="Times New Roman" panose="02020603050405020304" pitchFamily="18" charset="0"/>
              </a:rPr>
              <a:t>	</a:t>
            </a:r>
            <a:endParaRPr lang="pt-BR" sz="2800" b="1" dirty="0">
              <a:solidFill>
                <a:schemeClr val="accent1">
                  <a:lumMod val="75000"/>
                </a:schemeClr>
              </a:solidFill>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Orações de Confissão</a:t>
            </a:r>
          </a:p>
        </p:txBody>
      </p:sp>
    </p:spTree>
    <p:extLst>
      <p:ext uri="{BB962C8B-B14F-4D97-AF65-F5344CB8AC3E}">
        <p14:creationId xmlns:p14="http://schemas.microsoft.com/office/powerpoint/2010/main" val="2252832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76C71B7-D2BD-4CD2-8B39-730F83BCF9FD}"/>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400" dirty="0">
                <a:latin typeface="Calibri" panose="020F0502020204030204" pitchFamily="34" charset="0"/>
                <a:cs typeface="Times New Roman" panose="02020603050405020304" pitchFamily="18" charset="0"/>
              </a:rPr>
              <a:t>- O povo da época de Jeremias se encontrou em um lugar onde não queria estar: longe de sua terra natal e excluído de sua cultura, adoração e lares.</a:t>
            </a:r>
            <a:endParaRPr lang="pt-BR" sz="2400" dirty="0">
              <a:latin typeface="Calibri" panose="020F0502020204030204" pitchFamily="34" charset="0"/>
              <a:cs typeface="Times New Roman" panose="02020603050405020304" pitchFamily="18" charset="0"/>
            </a:endParaRPr>
          </a:p>
          <a:p>
            <a:pPr marL="0" indent="0" algn="just">
              <a:buNone/>
            </a:pPr>
            <a:endParaRPr lang="pt-PT" sz="24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Muitas pessoas se estabeleceram nas Ilhas Britânicas após terem fugido de sua terra natal e cultura. Na terra da prosperidade existem aqueles que são pobres. E no meio de cidades lotadas, muitos estão solitários. Como podemos contar todas as suas histórias? Nós não podemos. Mas podemos ouvir vozes nos dizendo para ouvir o que significa se sentir excluído na Inglaterra, País de Gales e Irlanda do Norte.</a:t>
            </a:r>
            <a:endParaRPr lang="pt-BR" sz="2400" dirty="0">
              <a:latin typeface="Calibri" panose="020F0502020204030204" pitchFamily="34" charset="0"/>
              <a:cs typeface="Times New Roman" panose="02020603050405020304" pitchFamily="18" charset="0"/>
            </a:endParaRPr>
          </a:p>
          <a:p>
            <a:pPr marL="0" indent="0" algn="just">
              <a:buNone/>
            </a:pPr>
            <a:endParaRPr lang="pt-PT" sz="24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Então, o que significa se sentir excluído na Inglaterra, País de Gales e Irlanda do Norte?</a:t>
            </a:r>
            <a:endParaRPr lang="pt-BR" sz="24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a:t>
            </a:r>
            <a:endParaRPr lang="pt-BR" sz="2400" dirty="0">
              <a:latin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Vozes de Mulheres</a:t>
            </a:r>
          </a:p>
        </p:txBody>
      </p:sp>
    </p:spTree>
    <p:extLst>
      <p:ext uri="{BB962C8B-B14F-4D97-AF65-F5344CB8AC3E}">
        <p14:creationId xmlns:p14="http://schemas.microsoft.com/office/powerpoint/2010/main" val="2036236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FE74A380-BCB0-40A1-BFC8-2C885520E2F0}"/>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3000" i="1" dirty="0">
                <a:latin typeface="Calibri" panose="020F0502020204030204" pitchFamily="34" charset="0"/>
                <a:cs typeface="Times New Roman" panose="02020603050405020304" pitchFamily="18" charset="0"/>
              </a:rPr>
              <a:t>- Viver na pobreza, não comendo regularmente uma refeição para que meus filhos não passassem fome. </a:t>
            </a:r>
            <a:r>
              <a:rPr lang="pt-PT" sz="3000" b="1" i="1" dirty="0">
                <a:solidFill>
                  <a:schemeClr val="accent1">
                    <a:lumMod val="75000"/>
                  </a:schemeClr>
                </a:solidFill>
                <a:latin typeface="Calibri" panose="020F0502020204030204" pitchFamily="34" charset="0"/>
                <a:cs typeface="Times New Roman" panose="02020603050405020304" pitchFamily="18" charset="0"/>
              </a:rPr>
              <a:t>(Lina)</a:t>
            </a:r>
            <a:endParaRPr lang="pt-BR" sz="3000" b="1" i="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endParaRPr lang="pt-BR" sz="3000" i="1" dirty="0">
              <a:latin typeface="Calibri" panose="020F0502020204030204" pitchFamily="34" charset="0"/>
              <a:cs typeface="Times New Roman" panose="02020603050405020304" pitchFamily="18" charset="0"/>
            </a:endParaRPr>
          </a:p>
          <a:p>
            <a:pPr marL="0" indent="0" algn="just">
              <a:buNone/>
            </a:pPr>
            <a:r>
              <a:rPr lang="pt-PT" sz="3000" i="1" dirty="0">
                <a:latin typeface="Calibri" panose="020F0502020204030204" pitchFamily="34" charset="0"/>
                <a:cs typeface="Times New Roman" panose="02020603050405020304" pitchFamily="18" charset="0"/>
              </a:rPr>
              <a:t>	- Viver com medo porque meu companheiro 	abusa de mim, física, emocional e 	sexualmente. </a:t>
            </a:r>
            <a:r>
              <a:rPr lang="pt-PT" sz="3000" b="1" i="1" dirty="0">
                <a:solidFill>
                  <a:schemeClr val="accent1">
                    <a:lumMod val="75000"/>
                  </a:schemeClr>
                </a:solidFill>
                <a:latin typeface="Calibri" panose="020F0502020204030204" pitchFamily="34" charset="0"/>
                <a:cs typeface="Times New Roman" panose="02020603050405020304" pitchFamily="18" charset="0"/>
              </a:rPr>
              <a:t>(Natalie)</a:t>
            </a:r>
            <a:endParaRPr lang="pt-BR" sz="3000" b="1" i="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endParaRPr lang="pt-BR" sz="3000" i="1" dirty="0">
              <a:latin typeface="Calibri" panose="020F0502020204030204" pitchFamily="34" charset="0"/>
              <a:cs typeface="Times New Roman" panose="02020603050405020304" pitchFamily="18" charset="0"/>
            </a:endParaRPr>
          </a:p>
          <a:p>
            <a:pPr marL="0" indent="0" algn="just">
              <a:buNone/>
            </a:pPr>
            <a:r>
              <a:rPr lang="pt-PT" sz="3000" i="1" dirty="0">
                <a:latin typeface="Calibri" panose="020F0502020204030204" pitchFamily="34" charset="0"/>
                <a:cs typeface="Times New Roman" panose="02020603050405020304" pitchFamily="18" charset="0"/>
              </a:rPr>
              <a:t>- Viver na solidão e isolamento por causa da minha idade, deficiência, origem étnica ou sexualidade. </a:t>
            </a:r>
            <a:r>
              <a:rPr lang="pt-PT" sz="3000" b="1" i="1" dirty="0">
                <a:solidFill>
                  <a:schemeClr val="accent1">
                    <a:lumMod val="75000"/>
                  </a:schemeClr>
                </a:solidFill>
                <a:latin typeface="Calibri" panose="020F0502020204030204" pitchFamily="34" charset="0"/>
                <a:cs typeface="Times New Roman" panose="02020603050405020304" pitchFamily="18" charset="0"/>
              </a:rPr>
              <a:t>(Emily)</a:t>
            </a:r>
            <a:endParaRPr lang="pt-BR" sz="3000" b="1" i="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Vozes de Mulheres</a:t>
            </a:r>
          </a:p>
        </p:txBody>
      </p:sp>
    </p:spTree>
    <p:extLst>
      <p:ext uri="{BB962C8B-B14F-4D97-AF65-F5344CB8AC3E}">
        <p14:creationId xmlns:p14="http://schemas.microsoft.com/office/powerpoint/2010/main" val="28314181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Saudade de Luz</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6091049"/>
            <a:ext cx="3855344" cy="338554"/>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*Letra e música de Bernadette Farrell</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2662848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andle PNG Images, Free Transparent Candle Download - KindPNG">
            <a:extLst>
              <a:ext uri="{FF2B5EF4-FFF2-40B4-BE49-F238E27FC236}">
                <a16:creationId xmlns:a16="http://schemas.microsoft.com/office/drawing/2014/main" id="{F08E419C-F227-4B7C-AEAF-5A46AA2666F9}"/>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flipH="1">
            <a:off x="254888" y="1260158"/>
            <a:ext cx="5381336" cy="5616624"/>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3000" i="1" dirty="0">
              <a:latin typeface="Calibri" panose="020F0502020204030204" pitchFamily="34" charset="0"/>
              <a:cs typeface="Times New Roman" panose="02020603050405020304" pitchFamily="18" charset="0"/>
            </a:endParaRPr>
          </a:p>
          <a:p>
            <a:pPr marL="0" indent="0" algn="just">
              <a:buNone/>
            </a:pPr>
            <a:r>
              <a:rPr lang="pt-PT" sz="3000" i="1" dirty="0">
                <a:latin typeface="Calibri" panose="020F0502020204030204" pitchFamily="34" charset="0"/>
                <a:cs typeface="Times New Roman" panose="02020603050405020304" pitchFamily="18" charset="0"/>
              </a:rPr>
              <a:t>- Deus, nossa Mãe e nosso Pai, nós acendemos uma vela de esperança</a:t>
            </a:r>
            <a:r>
              <a:rPr lang="pt-BR" sz="3000" i="1" dirty="0">
                <a:latin typeface="Calibri" panose="020F0502020204030204" pitchFamily="34" charset="0"/>
                <a:cs typeface="Times New Roman" panose="02020603050405020304" pitchFamily="18" charset="0"/>
              </a:rPr>
              <a:t> </a:t>
            </a:r>
            <a:r>
              <a:rPr lang="pt-PT" sz="3000" i="1" dirty="0">
                <a:latin typeface="Calibri" panose="020F0502020204030204" pitchFamily="34" charset="0"/>
                <a:cs typeface="Times New Roman" panose="02020603050405020304" pitchFamily="18" charset="0"/>
              </a:rPr>
              <a:t>para celebrar com todo o teu povo enquanto observamos e esperamos teus planos e promessas serem cumpridas.</a:t>
            </a:r>
            <a:endParaRPr lang="pt-BR" sz="3000" i="1"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a:t>
            </a:r>
            <a:endParaRPr lang="pt-BR" sz="2400" dirty="0">
              <a:latin typeface="Calibri" panose="020F0502020204030204" pitchFamily="34" charset="0"/>
              <a:cs typeface="Times New Roman" panose="02020603050405020304" pitchFamily="18" charset="0"/>
            </a:endParaRP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Vozes de Mulheres</a:t>
            </a:r>
          </a:p>
        </p:txBody>
      </p:sp>
    </p:spTree>
    <p:extLst>
      <p:ext uri="{BB962C8B-B14F-4D97-AF65-F5344CB8AC3E}">
        <p14:creationId xmlns:p14="http://schemas.microsoft.com/office/powerpoint/2010/main" val="3373507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FE74A380-BCB0-40A1-BFC8-2C885520E2F0}"/>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24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Há momentos em nossas vidas em que nos encontramos em situações nas quais não queremos estar. Às vezes, como os exilados na Babilônia, não podemos ver um caminho a seguir e ansiamos pela intervenção de Deus. Quando Deus o faz, geralmente é de maneiras que nunca poderíamos ter imaginado e de forma alguma como esperávamos.</a:t>
            </a:r>
          </a:p>
          <a:p>
            <a:pPr marL="0" indent="0" algn="just">
              <a:buNone/>
            </a:pPr>
            <a:endParaRPr lang="pt-PT" sz="2400" dirty="0">
              <a:latin typeface="Calibri" panose="020F0502020204030204" pitchFamily="34" charset="0"/>
              <a:cs typeface="Times New Roman" panose="02020603050405020304" pitchFamily="18" charset="0"/>
            </a:endParaRPr>
          </a:p>
          <a:p>
            <a:pPr marL="0" indent="0" algn="just">
              <a:buNone/>
            </a:pPr>
            <a:r>
              <a:rPr lang="pt-PT" sz="2400" dirty="0">
                <a:latin typeface="Calibri" panose="020F0502020204030204" pitchFamily="34" charset="0"/>
                <a:cs typeface="Times New Roman" panose="02020603050405020304" pitchFamily="18" charset="0"/>
              </a:rPr>
              <a:t>- Ouça as verdadeiras histórias de três mulheres que se encontraram vivendo em situações difíceis e de como os planos de Deus para elas as abençoaram de maneiras inesperadas.</a:t>
            </a:r>
            <a:endParaRPr lang="pt-BR" sz="24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a:t>
            </a:r>
          </a:p>
        </p:txBody>
      </p:sp>
    </p:spTree>
    <p:extLst>
      <p:ext uri="{BB962C8B-B14F-4D97-AF65-F5344CB8AC3E}">
        <p14:creationId xmlns:p14="http://schemas.microsoft.com/office/powerpoint/2010/main" val="2713729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5884C76-C1F4-4638-A194-90CACCF9C272}"/>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200" i="1" dirty="0">
                <a:latin typeface="Calibri" panose="020F0502020204030204" pitchFamily="34" charset="0"/>
                <a:cs typeface="Times New Roman" panose="02020603050405020304" pitchFamily="18" charset="0"/>
              </a:rPr>
              <a:t>- Meu nome é </a:t>
            </a:r>
            <a:r>
              <a:rPr lang="pt-PT" sz="2200" b="1" i="1" dirty="0">
                <a:solidFill>
                  <a:schemeClr val="accent1">
                    <a:lumMod val="75000"/>
                  </a:schemeClr>
                </a:solidFill>
                <a:latin typeface="Calibri" panose="020F0502020204030204" pitchFamily="34" charset="0"/>
                <a:cs typeface="Times New Roman" panose="02020603050405020304" pitchFamily="18" charset="0"/>
              </a:rPr>
              <a:t>Lina </a:t>
            </a:r>
            <a:r>
              <a:rPr lang="pt-PT" sz="2200" i="1" dirty="0">
                <a:latin typeface="Calibri" panose="020F0502020204030204" pitchFamily="34" charset="0"/>
                <a:cs typeface="Times New Roman" panose="02020603050405020304" pitchFamily="18" charset="0"/>
              </a:rPr>
              <a:t>(Lee-nah) e ajudei meu filho a criar meus quatro netos depois que sua mãe os deixou. Meu filho luta com problemas de saúde mental e não pode trabalhar, então há muito pouco dinheiro até mesmo para suas necessidades básicas. Eu costumava ficar sem comida para comprar comida para ele e para os meninos.</a:t>
            </a:r>
          </a:p>
          <a:p>
            <a:pPr marL="0" indent="0" algn="just">
              <a:buNone/>
            </a:pPr>
            <a:endParaRPr lang="pt-PT" sz="2200" i="1" dirty="0">
              <a:latin typeface="Calibri" panose="020F0502020204030204" pitchFamily="34" charset="0"/>
              <a:cs typeface="Times New Roman" panose="02020603050405020304" pitchFamily="18" charset="0"/>
            </a:endParaRPr>
          </a:p>
          <a:p>
            <a:pPr marL="0" indent="0" algn="just">
              <a:buNone/>
            </a:pPr>
            <a:r>
              <a:rPr lang="pt-PT" sz="2200" i="1" dirty="0">
                <a:latin typeface="Calibri" panose="020F0502020204030204" pitchFamily="34" charset="0"/>
                <a:cs typeface="Times New Roman" panose="02020603050405020304" pitchFamily="18" charset="0"/>
              </a:rPr>
              <a:t>Há cinco anos, meus netos participaram de um evento em minha igreja local, onde foram recebidos calorosamente. Desde então, esta igreja se tornou nossa família mais ampla. Eles nos ajudam com doações regulares de alimentos do Banco de Alimentos e nos ajudam com roupas e férias para a família. Um membro da congregação é professor aposentado e ajudou meus netos com os deveres de casa em uma quarta-feira à noite. Através do amor dessa igreja, encontramos um espaço seguro, pessoas que nos amam e não nos decepcionarão. Eu agradeço a Deus pela maneira como ele elaborou seus planos para nos abençoar, para nos dar esperança e um futuro, por meio da minha igreja local.</a:t>
            </a:r>
            <a:endParaRPr lang="pt-BR" sz="2200" i="1"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 – a história de Lina</a:t>
            </a:r>
          </a:p>
        </p:txBody>
      </p:sp>
    </p:spTree>
    <p:extLst>
      <p:ext uri="{BB962C8B-B14F-4D97-AF65-F5344CB8AC3E}">
        <p14:creationId xmlns:p14="http://schemas.microsoft.com/office/powerpoint/2010/main" val="830105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descr="21,264 Burning Candle Illustrations &amp;amp; Clip Art - iStock">
            <a:extLst>
              <a:ext uri="{FF2B5EF4-FFF2-40B4-BE49-F238E27FC236}">
                <a16:creationId xmlns:a16="http://schemas.microsoft.com/office/drawing/2014/main" id="{68CA2AE0-82C0-45F9-9420-C0B83544AE03}"/>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252536" y="3761656"/>
            <a:ext cx="3096344" cy="3096344"/>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800" b="1" dirty="0">
                <a:solidFill>
                  <a:schemeClr val="accent1">
                    <a:lumMod val="75000"/>
                  </a:schemeClr>
                </a:solidFill>
              </a:rPr>
              <a:t>TODOS: Deus, nossa Mãe e nosso Pai, nós acendemos uma vela de esperança para celebrar com todo o teu povo enquanto observamos e esperamos teus planos e promessas serem cumpridas.</a:t>
            </a:r>
            <a:endParaRPr lang="pt-BR" sz="2800" b="1" dirty="0">
              <a:solidFill>
                <a:schemeClr val="accent1">
                  <a:lumMod val="75000"/>
                </a:schemeClr>
              </a:solidFill>
            </a:endParaRPr>
          </a:p>
          <a:p>
            <a:pPr algn="just">
              <a:buFontTx/>
              <a:buChar char="-"/>
            </a:pPr>
            <a:endParaRPr lang="pt-BR" sz="24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 – a história de Lina</a:t>
            </a:r>
          </a:p>
        </p:txBody>
      </p:sp>
      <p:pic>
        <p:nvPicPr>
          <p:cNvPr id="31746" name="Picture 2" descr="Grandmother with Grandsons. Happy Childhood Concept. Multi-generation  Family. Preschool Lifestyle. Smiling Boys with Stock Photo - Image of cute,  grandson: 144707044">
            <a:extLst>
              <a:ext uri="{FF2B5EF4-FFF2-40B4-BE49-F238E27FC236}">
                <a16:creationId xmlns:a16="http://schemas.microsoft.com/office/drawing/2014/main" id="{250F23CA-AE73-45C1-BFE1-092331734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9714" y="2636912"/>
            <a:ext cx="5133778" cy="3420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447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E57640A-F77D-4BA4-9CE3-40B13D281475}"/>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548680"/>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i="1" dirty="0">
                <a:latin typeface="Calibri" panose="020F0502020204030204" pitchFamily="34" charset="0"/>
                <a:cs typeface="Times New Roman" panose="02020603050405020304" pitchFamily="18" charset="0"/>
              </a:rPr>
              <a:t>- Nem sempre parece medo quando estou com meu companheiro. Geralmente me sinto desconfortável, como se estivesse pisando em ovos, sem saber o que ele vai fazer a seguir ou o que vai me obrigar fazer a seguir. Sua indiferença em relação a mim dói. Sua crueldade me encolhe por dentro. Suas ameaças me deixam paranóica. Deus é uma arma que ele usa para me controlar. Eu sou uma sombra de quem eu costumava ser.</a:t>
            </a:r>
            <a:endParaRPr lang="pt-BR" i="1" dirty="0">
              <a:latin typeface="Calibri" panose="020F0502020204030204" pitchFamily="34" charset="0"/>
              <a:cs typeface="Times New Roman" panose="02020603050405020304" pitchFamily="18" charset="0"/>
            </a:endParaRPr>
          </a:p>
          <a:p>
            <a:pPr marL="0" indent="0" algn="just">
              <a:buNone/>
            </a:pPr>
            <a:r>
              <a:rPr lang="pt-PT" i="1" dirty="0">
                <a:latin typeface="Calibri" panose="020F0502020204030204" pitchFamily="34" charset="0"/>
                <a:cs typeface="Times New Roman" panose="02020603050405020304" pitchFamily="18" charset="0"/>
              </a:rPr>
              <a:t>Quando eu estava grávida, ele me machucou tanto que o bebê nasceu cedo. Nos dias que passei no hospital, sem saber se meu filho viveria, Deus falou comigo; “Pare de orar para seu filho viver. Em vez disso, ore para que minha vontade seja feita. ” Eu disse “sim” a Deus, que se ofereceu apenas para estar presente, sem promessas de que tudo ficaria bem. E ainda...</a:t>
            </a:r>
          </a:p>
          <a:p>
            <a:pPr marL="0" indent="0" algn="just">
              <a:buNone/>
            </a:pPr>
            <a:r>
              <a:rPr lang="pt-PT" i="1" dirty="0">
                <a:latin typeface="Calibri" panose="020F0502020204030204" pitchFamily="34" charset="0"/>
                <a:cs typeface="Times New Roman" panose="02020603050405020304" pitchFamily="18" charset="0"/>
              </a:rPr>
              <a:t>.… meu bebê está agora com 13 anos, feliz e saudável. Minha vida foi preenchida com mais alegria e beleza do que eu jamais pensei ser possível e estou livre do homem que abusou de mim tão terrivelmente. Não tenho mais medo; Deus tem bons planos para mim.</a:t>
            </a:r>
            <a:endParaRPr lang="pt-BR" i="1"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 – a história de Natalie</a:t>
            </a:r>
          </a:p>
        </p:txBody>
      </p:sp>
    </p:spTree>
    <p:extLst>
      <p:ext uri="{BB962C8B-B14F-4D97-AF65-F5344CB8AC3E}">
        <p14:creationId xmlns:p14="http://schemas.microsoft.com/office/powerpoint/2010/main" val="732014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2" name="Picture 6" descr="Led Pillar Candle M-twinkle - Flame, HD Png Download - kindpng">
            <a:extLst>
              <a:ext uri="{FF2B5EF4-FFF2-40B4-BE49-F238E27FC236}">
                <a16:creationId xmlns:a16="http://schemas.microsoft.com/office/drawing/2014/main" id="{6C99F096-ED01-4F32-8D27-84F60F9EEF35}"/>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a:stretch>
            <a:fillRect/>
          </a:stretch>
        </p:blipFill>
        <p:spPr bwMode="auto">
          <a:xfrm>
            <a:off x="5940152" y="2785374"/>
            <a:ext cx="3203848" cy="4004810"/>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800" b="1" dirty="0">
                <a:solidFill>
                  <a:schemeClr val="accent1">
                    <a:lumMod val="75000"/>
                  </a:schemeClr>
                </a:solidFill>
              </a:rPr>
              <a:t>TODOS: Deus, nossa Mãe e nosso Pai, nós acendemos uma vela de esperança para celebrar com todo o teu povo enquanto observamos e esperamos teus planos e promessas serem cumpridas.</a:t>
            </a:r>
            <a:endParaRPr lang="pt-BR" sz="2800" b="1" dirty="0">
              <a:solidFill>
                <a:schemeClr val="accent1">
                  <a:lumMod val="75000"/>
                </a:schemeClr>
              </a:solidFill>
            </a:endParaRPr>
          </a:p>
          <a:p>
            <a:pPr algn="just">
              <a:buFontTx/>
              <a:buChar char="-"/>
            </a:pPr>
            <a:endParaRPr lang="pt-BR" sz="2400" dirty="0">
              <a:latin typeface="Calibri" panose="020F0502020204030204" pitchFamily="34" charset="0"/>
              <a:cs typeface="Times New Roman" panose="02020603050405020304" pitchFamily="18" charset="0"/>
            </a:endParaRPr>
          </a:p>
        </p:txBody>
      </p:sp>
      <p:sp>
        <p:nvSpPr>
          <p:cNvPr id="8" name="Título 1">
            <a:extLst>
              <a:ext uri="{FF2B5EF4-FFF2-40B4-BE49-F238E27FC236}">
                <a16:creationId xmlns:a16="http://schemas.microsoft.com/office/drawing/2014/main" id="{339CAADF-B932-4815-8128-D47B53CB09A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 – a história de Natalie</a:t>
            </a:r>
          </a:p>
        </p:txBody>
      </p:sp>
      <p:pic>
        <p:nvPicPr>
          <p:cNvPr id="34824" name="Picture 8" descr="5,276 Mom Hugging Teen Son Stock Photos, Pictures &amp;amp; Royalty-Free Images -  iStock">
            <a:extLst>
              <a:ext uri="{FF2B5EF4-FFF2-40B4-BE49-F238E27FC236}">
                <a16:creationId xmlns:a16="http://schemas.microsoft.com/office/drawing/2014/main" id="{4D353381-9462-457E-B1D8-18918A541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00554"/>
            <a:ext cx="5015889" cy="3343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8749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5884C76-C1F4-4638-A194-90CACCF9C272}"/>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04664"/>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000" i="1" dirty="0">
                <a:latin typeface="Calibri" panose="020F0502020204030204" pitchFamily="34" charset="0"/>
                <a:cs typeface="Times New Roman" panose="02020603050405020304" pitchFamily="18" charset="0"/>
              </a:rPr>
              <a:t>- Eu tinha planos para minha vida. Eu iria para a universidade e me tornaria professora. Mas quando eu tinha 16 anos, fui diagnosticada com tumores cerebrais e precisei de muitas cirurgias. Uma operação salvou minha vida, mas me fez perder a audição. Eu estava apavorada em meu mundo de silêncio. Todos os pensamentos sobre uma carreira na educação desapareceram. Eu lutava para entender o que as pessoas me diziam enquanto observava seus lábios se moverem. Também me esforcei para entender a linguagem de sinais. Eu me senti presa entre o mundo da audição e o mundo dos surdos, não me encaixando em nenhum dos dois. Fiquei muito isolada e retraída. Eu queria acabar com a minha vida - mas Deus tinha outros planos. </a:t>
            </a:r>
          </a:p>
          <a:p>
            <a:pPr marL="0" indent="0" algn="just">
              <a:buNone/>
            </a:pPr>
            <a:r>
              <a:rPr lang="pt-PT" sz="2000" i="1" dirty="0">
                <a:latin typeface="Calibri" panose="020F0502020204030204" pitchFamily="34" charset="0"/>
                <a:cs typeface="Times New Roman" panose="02020603050405020304" pitchFamily="18" charset="0"/>
              </a:rPr>
              <a:t>À medida que gradualmente eu aceitava que meus planos não poderiam acontecer, pedi a Deus que usasse minha vida para a sua glória, e ele começou a me mostrar os seus planos. Ele queria que eu usasse minha história para ele. Ele conhece os planos que tem para mim e aprendi que não preciso conhecê-los. Eu preciso confiar nele. Agora sou melhor em leitura labial e linguagem de sinais, embora ainda tenha dificuldade em entender o que as pessoas dizem às vezes. Mas eu sei que, seja o que for que eu passe, Deus sussurra sua paz e amor em meu coração. E não preciso ser capaz de ouvir para conhecer seu sussurro.</a:t>
            </a:r>
            <a:endParaRPr lang="pt-BR" sz="2000" i="1"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 – a história de Emily</a:t>
            </a:r>
          </a:p>
        </p:txBody>
      </p:sp>
    </p:spTree>
    <p:extLst>
      <p:ext uri="{BB962C8B-B14F-4D97-AF65-F5344CB8AC3E}">
        <p14:creationId xmlns:p14="http://schemas.microsoft.com/office/powerpoint/2010/main" val="3895560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LED Pillar Candle - Biltema.dk">
            <a:extLst>
              <a:ext uri="{FF2B5EF4-FFF2-40B4-BE49-F238E27FC236}">
                <a16:creationId xmlns:a16="http://schemas.microsoft.com/office/drawing/2014/main" id="{901CBE05-638D-4717-8D9F-2A2FF8A4CF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536" y="2723238"/>
            <a:ext cx="3975838" cy="3977680"/>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800" b="1" dirty="0">
                <a:solidFill>
                  <a:schemeClr val="accent1">
                    <a:lumMod val="75000"/>
                  </a:schemeClr>
                </a:solidFill>
              </a:rPr>
              <a:t>TODOS: Deus, nossa Mãe e nosso Pai, nós acendemos uma vela de esperança para celebrar com todo o teu povo enquanto observamos e esperamos teus planos e promessas serem cumpridas.</a:t>
            </a:r>
            <a:endParaRPr lang="pt-BR" sz="2800" b="1" dirty="0">
              <a:solidFill>
                <a:schemeClr val="accent1">
                  <a:lumMod val="75000"/>
                </a:schemeClr>
              </a:solidFill>
            </a:endParaRPr>
          </a:p>
          <a:p>
            <a:pPr algn="just">
              <a:buFontTx/>
              <a:buChar char="-"/>
            </a:pPr>
            <a:endParaRPr lang="pt-BR" sz="2400" dirty="0">
              <a:latin typeface="Calibri" panose="020F0502020204030204" pitchFamily="34" charset="0"/>
              <a:cs typeface="Times New Roman" panose="02020603050405020304" pitchFamily="18" charset="0"/>
            </a:endParaRPr>
          </a:p>
        </p:txBody>
      </p:sp>
      <p:sp>
        <p:nvSpPr>
          <p:cNvPr id="8" name="Título 1">
            <a:extLst>
              <a:ext uri="{FF2B5EF4-FFF2-40B4-BE49-F238E27FC236}">
                <a16:creationId xmlns:a16="http://schemas.microsoft.com/office/drawing/2014/main" id="{339CAADF-B932-4815-8128-D47B53CB09A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 – a história de Emily</a:t>
            </a:r>
          </a:p>
        </p:txBody>
      </p:sp>
      <p:pic>
        <p:nvPicPr>
          <p:cNvPr id="36868" name="Picture 4" descr="Profoundly deaf woman appalled at treatment at Rawtenstall Covid test  station - LancsLive">
            <a:extLst>
              <a:ext uri="{FF2B5EF4-FFF2-40B4-BE49-F238E27FC236}">
                <a16:creationId xmlns:a16="http://schemas.microsoft.com/office/drawing/2014/main" id="{B4CE7202-45A5-466B-AB67-61839137F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4745" y="2564904"/>
            <a:ext cx="5329255" cy="3544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7030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FE74A380-BCB0-40A1-BFC8-2C885520E2F0}"/>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As pessoas que andavam nas trevas viram uma grande luz ...</a:t>
            </a:r>
            <a:endParaRPr lang="pt-BR" sz="2600" dirty="0">
              <a:latin typeface="Calibri" panose="020F0502020204030204" pitchFamily="34" charset="0"/>
              <a:cs typeface="Times New Roman" panose="02020603050405020304" pitchFamily="18" charset="0"/>
            </a:endParaRPr>
          </a:p>
          <a:p>
            <a:pPr marL="0" indent="0" algn="just">
              <a:buNone/>
            </a:pPr>
            <a:endParaRPr lang="pt-BR" sz="2600" dirty="0">
              <a:latin typeface="Calibri" panose="020F0502020204030204" pitchFamily="34" charset="0"/>
              <a:cs typeface="Times New Roman" panose="02020603050405020304" pitchFamily="18" charset="0"/>
            </a:endParaRPr>
          </a:p>
          <a:p>
            <a:pPr algn="just">
              <a:buFontTx/>
              <a:buChar char="-"/>
            </a:pPr>
            <a:r>
              <a:rPr lang="pt-PT" sz="2600" dirty="0">
                <a:latin typeface="Calibri" panose="020F0502020204030204" pitchFamily="34" charset="0"/>
                <a:cs typeface="Times New Roman" panose="02020603050405020304" pitchFamily="18" charset="0"/>
              </a:rPr>
              <a:t>Jesus disse: </a:t>
            </a:r>
            <a:r>
              <a:rPr lang="pt-PT" sz="2600" i="1" dirty="0">
                <a:latin typeface="Calibri" panose="020F0502020204030204" pitchFamily="34" charset="0"/>
                <a:cs typeface="Times New Roman" panose="02020603050405020304" pitchFamily="18" charset="0"/>
              </a:rPr>
              <a:t>“Eu sou a luz do mundo. Quem me segue nunca andará nas trevas, mas terá a luz da vida ” </a:t>
            </a:r>
          </a:p>
          <a:p>
            <a:pPr marL="0" indent="0" algn="just">
              <a:buNone/>
            </a:pPr>
            <a:r>
              <a:rPr lang="pt-PT" sz="2600" dirty="0">
                <a:latin typeface="Calibri" panose="020F0502020204030204" pitchFamily="34" charset="0"/>
                <a:cs typeface="Times New Roman" panose="02020603050405020304" pitchFamily="18" charset="0"/>
              </a:rPr>
              <a:t>(João 8:12)</a:t>
            </a:r>
            <a:endParaRPr lang="pt-BR" sz="2600" dirty="0">
              <a:latin typeface="Calibri" panose="020F0502020204030204" pitchFamily="34" charset="0"/>
              <a:cs typeface="Times New Roman" panose="02020603050405020304" pitchFamily="18" charset="0"/>
            </a:endParaRPr>
          </a:p>
          <a:p>
            <a:pPr algn="just"/>
            <a:endParaRPr lang="pt-BR" sz="2600" dirty="0">
              <a:latin typeface="Calibri" panose="020F0502020204030204" pitchFamily="34" charset="0"/>
              <a:cs typeface="Times New Roman" panose="02020603050405020304" pitchFamily="18" charset="0"/>
            </a:endParaRPr>
          </a:p>
          <a:p>
            <a:pPr marL="0" indent="0" algn="just">
              <a:buNone/>
            </a:pPr>
            <a:r>
              <a:rPr lang="pt-BR" sz="2600" dirty="0">
                <a:latin typeface="Calibri" panose="020F0502020204030204" pitchFamily="34" charset="0"/>
                <a:cs typeface="Times New Roman" panose="02020603050405020304" pitchFamily="18" charset="0"/>
              </a:rPr>
              <a:t>- </a:t>
            </a:r>
            <a:r>
              <a:rPr lang="pt-PT" sz="2600" dirty="0">
                <a:latin typeface="Calibri" panose="020F0502020204030204" pitchFamily="34" charset="0"/>
                <a:cs typeface="Times New Roman" panose="02020603050405020304" pitchFamily="18" charset="0"/>
              </a:rPr>
              <a:t>As promessas de Deus de liberdade, perdão, justiça e paz são cumpridas em Jesus. Ele é a luz vivificante que nem mesmo as trevas mais profundas podem extinguir. É por meio de Jesus que podemos nos aproximar de Deus e discernir os planos de Deus para nós.</a:t>
            </a:r>
            <a:endParaRPr lang="pt-BR"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Histórias de Esperança</a:t>
            </a:r>
          </a:p>
        </p:txBody>
      </p:sp>
    </p:spTree>
    <p:extLst>
      <p:ext uri="{BB962C8B-B14F-4D97-AF65-F5344CB8AC3E}">
        <p14:creationId xmlns:p14="http://schemas.microsoft.com/office/powerpoint/2010/main" val="4088764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5884C76-C1F4-4638-A194-90CACCF9C272}"/>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Oração de Ação de Graças</a:t>
            </a:r>
          </a:p>
        </p:txBody>
      </p:sp>
      <p:sp>
        <p:nvSpPr>
          <p:cNvPr id="8" name="Espaço Reservado para Conteúdo 3">
            <a:extLst>
              <a:ext uri="{FF2B5EF4-FFF2-40B4-BE49-F238E27FC236}">
                <a16:creationId xmlns:a16="http://schemas.microsoft.com/office/drawing/2014/main" id="{C6917F91-9F22-4714-AF03-AFCE6243A90A}"/>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BR" sz="2200" dirty="0">
                <a:latin typeface="Calibri" panose="020F0502020204030204" pitchFamily="34" charset="0"/>
                <a:cs typeface="Times New Roman" panose="02020603050405020304" pitchFamily="18" charset="0"/>
              </a:rPr>
              <a:t>- </a:t>
            </a:r>
            <a:r>
              <a:rPr lang="pt-PT" sz="2200" dirty="0">
                <a:latin typeface="Calibri" panose="020F0502020204030204" pitchFamily="34" charset="0"/>
                <a:cs typeface="Times New Roman" panose="02020603050405020304" pitchFamily="18" charset="0"/>
              </a:rPr>
              <a:t>Deus do passado, presente e futuro, nós te agradecemos por nos amar com fidelidade e de maneira única. Tu nos amaste antes de sabermos qualquer coisa sobre ti:</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tu te preocupaste conosco em todos os momentos de nossas 	vidas;</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tu conheces os nossos pensamentos mais profundos, nossas 	maiores esperanças e nossos maiores medos; tu conheces o 	melhor e o pior em nós, e ainda assim tu nos amas.</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Obrigado por nunca nos deixares ir. Obrigado pelos planos e promessas que fizeste para nós, que nos dão esperança para hoje e amanhã.</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Deus do nosso passado, nosso presente e nosso futuro, receba nossos agradecimentos e louvores, que oferecemos em nome de Jesus.</a:t>
            </a:r>
            <a:endParaRPr lang="pt-BR" sz="2200" dirty="0">
              <a:latin typeface="Calibri" panose="020F0502020204030204" pitchFamily="34" charset="0"/>
              <a:cs typeface="Times New Roman" panose="02020603050405020304" pitchFamily="18" charset="0"/>
            </a:endParaRPr>
          </a:p>
          <a:p>
            <a:pPr marL="0" indent="0" algn="just">
              <a:buNone/>
            </a:pPr>
            <a:r>
              <a:rPr lang="pt-PT" sz="2200" dirty="0">
                <a:latin typeface="Calibri" panose="020F0502020204030204" pitchFamily="34" charset="0"/>
                <a:cs typeface="Times New Roman" panose="02020603050405020304" pitchFamily="18" charset="0"/>
              </a:rPr>
              <a:t> </a:t>
            </a:r>
            <a:endParaRPr lang="pt-BR" sz="2200" dirty="0">
              <a:latin typeface="Calibri" panose="020F0502020204030204" pitchFamily="34" charset="0"/>
              <a:cs typeface="Times New Roman" panose="02020603050405020304" pitchFamily="18" charset="0"/>
            </a:endParaRPr>
          </a:p>
          <a:p>
            <a:pPr marL="0" indent="0" algn="just">
              <a:buNone/>
            </a:pPr>
            <a:r>
              <a:rPr lang="pt-PT" sz="2800" b="1" dirty="0">
                <a:solidFill>
                  <a:schemeClr val="accent1">
                    <a:lumMod val="75000"/>
                  </a:schemeClr>
                </a:solidFill>
              </a:rPr>
              <a:t>TODOS: Amém.</a:t>
            </a:r>
            <a:endParaRPr lang="pt-BR" sz="2800" b="1" dirty="0">
              <a:solidFill>
                <a:schemeClr val="accent1">
                  <a:lumMod val="75000"/>
                </a:schemeClr>
              </a:solidFill>
            </a:endParaRPr>
          </a:p>
        </p:txBody>
      </p:sp>
    </p:spTree>
    <p:extLst>
      <p:ext uri="{BB962C8B-B14F-4D97-AF65-F5344CB8AC3E}">
        <p14:creationId xmlns:p14="http://schemas.microsoft.com/office/powerpoint/2010/main" val="40558733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Ação de Graças</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6091049"/>
            <a:ext cx="3855344" cy="338554"/>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2136723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FE74A380-BCB0-40A1-BFC8-2C885520E2F0}"/>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PT"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Enquanto refletimos sobre a promessa de Deus ao povo de Judá, a cada pausa, sinta-se à vontade para escrever ou desenhar seus pensamentos - ou simplesmente pensar em silêncio.</a:t>
            </a: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endParaRPr lang="pt-BR" sz="2600" dirty="0">
              <a:latin typeface="Calibri" panose="020F0502020204030204" pitchFamily="34" charset="0"/>
              <a:cs typeface="Times New Roman" panose="02020603050405020304" pitchFamily="18" charset="0"/>
            </a:endParaRPr>
          </a:p>
          <a:p>
            <a:pPr marL="0" indent="0" algn="just">
              <a:buNone/>
            </a:pPr>
            <a:r>
              <a:rPr lang="pt-PT" sz="2600" i="1" dirty="0">
                <a:latin typeface="Calibri" panose="020F0502020204030204" pitchFamily="34" charset="0"/>
                <a:cs typeface="Times New Roman" panose="02020603050405020304" pitchFamily="18" charset="0"/>
              </a:rPr>
              <a:t>“Pois certamente conheço os planos que tenho para vocês, diz o Senhor, planos para o seu bem-estar e não para o mal, para dar-lhes um futuro com esperança. Então, quando você me chamar e vier e orar, eu o ouvirei.” </a:t>
            </a:r>
            <a:r>
              <a:rPr lang="pt-PT" sz="2600" dirty="0">
                <a:latin typeface="Calibri" panose="020F0502020204030204" pitchFamily="34" charset="0"/>
                <a:cs typeface="Times New Roman" panose="02020603050405020304" pitchFamily="18" charset="0"/>
              </a:rPr>
              <a:t>(Jeremias 29:11)</a:t>
            </a: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endParaRPr lang="pt-BR"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Reflexão / Ação Responsiva</a:t>
            </a:r>
          </a:p>
        </p:txBody>
      </p:sp>
    </p:spTree>
    <p:extLst>
      <p:ext uri="{BB962C8B-B14F-4D97-AF65-F5344CB8AC3E}">
        <p14:creationId xmlns:p14="http://schemas.microsoft.com/office/powerpoint/2010/main" val="4203402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BAAD9D8-59F0-4D7D-9E71-DFC20B4CFA2D}"/>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600" dirty="0">
                <a:latin typeface="Calibri" panose="020F0502020204030204" pitchFamily="34" charset="0"/>
                <a:cs typeface="Times New Roman" panose="02020603050405020304" pitchFamily="18" charset="0"/>
              </a:rPr>
              <a:t>Ao entrar, você recebeu sementes.</a:t>
            </a:r>
          </a:p>
          <a:p>
            <a:pPr marL="0" indent="0" algn="just">
              <a:buNone/>
            </a:pP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Uma semente está cheia de potencial e esperança.</a:t>
            </a: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Segure a(s) sua(s) semente(s) e pondere:</a:t>
            </a: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endParaRPr lang="pt-BR" sz="2600" dirty="0">
              <a:latin typeface="Calibri" panose="020F0502020204030204" pitchFamily="34" charset="0"/>
              <a:cs typeface="Times New Roman" panose="02020603050405020304" pitchFamily="18" charset="0"/>
            </a:endParaRPr>
          </a:p>
          <a:p>
            <a:pPr marL="0" indent="0" algn="just">
              <a:buNone/>
            </a:pPr>
            <a:r>
              <a:rPr lang="pt-PT" sz="2600" b="1" dirty="0">
                <a:solidFill>
                  <a:schemeClr val="accent1">
                    <a:lumMod val="75000"/>
                  </a:schemeClr>
                </a:solidFill>
                <a:latin typeface="Calibri" panose="020F0502020204030204" pitchFamily="34" charset="0"/>
                <a:cs typeface="Times New Roman" panose="02020603050405020304" pitchFamily="18" charset="0"/>
              </a:rPr>
              <a:t>O que Deus pode estar dizendo a você?</a:t>
            </a:r>
          </a:p>
          <a:p>
            <a:pPr marL="0" indent="0" algn="just">
              <a:buNone/>
            </a:pPr>
            <a:endParaRPr lang="pt-BR" sz="1000" b="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r>
              <a:rPr lang="pt-PT" sz="2600" b="1" dirty="0">
                <a:solidFill>
                  <a:schemeClr val="accent1">
                    <a:lumMod val="75000"/>
                  </a:schemeClr>
                </a:solidFill>
                <a:latin typeface="Calibri" panose="020F0502020204030204" pitchFamily="34" charset="0"/>
                <a:cs typeface="Times New Roman" panose="02020603050405020304" pitchFamily="18" charset="0"/>
              </a:rPr>
              <a:t>Que esperanças Deus tem para você e seu futuro?</a:t>
            </a:r>
          </a:p>
          <a:p>
            <a:pPr marL="0" indent="0" algn="just">
              <a:buNone/>
            </a:pPr>
            <a:endParaRPr lang="pt-BR" sz="1000" b="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r>
              <a:rPr lang="pt-PT" sz="2600" b="1" dirty="0">
                <a:solidFill>
                  <a:schemeClr val="accent1">
                    <a:lumMod val="75000"/>
                  </a:schemeClr>
                </a:solidFill>
                <a:latin typeface="Calibri" panose="020F0502020204030204" pitchFamily="34" charset="0"/>
                <a:cs typeface="Times New Roman" panose="02020603050405020304" pitchFamily="18" charset="0"/>
              </a:rPr>
              <a:t>O que impede você de ouvir o chamado de Deus?</a:t>
            </a:r>
            <a:endParaRPr lang="pt-BR" sz="2600" b="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endParaRPr lang="pt-BR" sz="2600" dirty="0">
              <a:latin typeface="Calibri" panose="020F0502020204030204" pitchFamily="34" charset="0"/>
              <a:cs typeface="Times New Roman" panose="02020603050405020304" pitchFamily="18" charset="0"/>
            </a:endParaRPr>
          </a:p>
          <a:p>
            <a:pPr marL="0" indent="0" algn="just">
              <a:buNone/>
            </a:pPr>
            <a:r>
              <a:rPr lang="pt-PT" sz="2600" i="1" dirty="0">
                <a:latin typeface="Calibri" panose="020F0502020204030204" pitchFamily="34" charset="0"/>
                <a:cs typeface="Times New Roman" panose="02020603050405020304" pitchFamily="18" charset="0"/>
              </a:rPr>
              <a:t>	Momento de reflexão.</a:t>
            </a:r>
            <a:endParaRPr lang="pt-BR" sz="2600" i="1"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Reflexão / Ação Responsiva</a:t>
            </a:r>
          </a:p>
        </p:txBody>
      </p:sp>
    </p:spTree>
    <p:extLst>
      <p:ext uri="{BB962C8B-B14F-4D97-AF65-F5344CB8AC3E}">
        <p14:creationId xmlns:p14="http://schemas.microsoft.com/office/powerpoint/2010/main" val="2697154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EBD1590-93C8-4B4A-8671-F6E3386C2F55}"/>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600" dirty="0">
                <a:latin typeface="Calibri" panose="020F0502020204030204" pitchFamily="34" charset="0"/>
                <a:cs typeface="Times New Roman" panose="02020603050405020304" pitchFamily="18" charset="0"/>
              </a:rPr>
              <a:t>- Nós oramos pelo que está em nossos corações e que possamos ouvir a voz de Deus...</a:t>
            </a:r>
            <a:endParaRPr lang="pt-BR" sz="2600" dirty="0">
              <a:latin typeface="Calibri" panose="020F0502020204030204" pitchFamily="34" charset="0"/>
              <a:cs typeface="Times New Roman" panose="02020603050405020304" pitchFamily="18" charset="0"/>
            </a:endParaRPr>
          </a:p>
          <a:p>
            <a:pPr marL="0" indent="0" algn="just">
              <a:buNone/>
            </a:pPr>
            <a:endParaRPr lang="pt-PT"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p>
          <a:p>
            <a:pPr marL="0" indent="0" algn="just">
              <a:buNone/>
            </a:pPr>
            <a:endParaRPr lang="pt-PT" sz="2600" dirty="0">
              <a:latin typeface="Calibri" panose="020F0502020204030204" pitchFamily="34" charset="0"/>
              <a:cs typeface="Times New Roman" panose="02020603050405020304" pitchFamily="18" charset="0"/>
            </a:endParaRPr>
          </a:p>
          <a:p>
            <a:pPr marL="0" indent="0" algn="just">
              <a:buNone/>
            </a:pP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 As sementes precisam das condições certas para 	crescer.</a:t>
            </a:r>
          </a:p>
          <a:p>
            <a:pPr marL="0" indent="0" algn="just">
              <a:buNone/>
            </a:pP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r>
              <a:rPr lang="pt-PT" sz="2600" b="1" dirty="0">
                <a:solidFill>
                  <a:schemeClr val="accent1">
                    <a:lumMod val="75000"/>
                  </a:schemeClr>
                </a:solidFill>
                <a:latin typeface="Calibri" panose="020F0502020204030204" pitchFamily="34" charset="0"/>
                <a:cs typeface="Times New Roman" panose="02020603050405020304" pitchFamily="18" charset="0"/>
              </a:rPr>
              <a:t>Onde as sementes de esperança precisam ser 	plantadas em sua vida?</a:t>
            </a:r>
            <a:r>
              <a:rPr lang="pt-PT" sz="1800" b="1" i="1" dirty="0">
                <a:solidFill>
                  <a:schemeClr val="accent1">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pt-BR" sz="1800" b="1" dirty="0">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pt-PT"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Reflexão / Ação Responsiva</a:t>
            </a:r>
          </a:p>
        </p:txBody>
      </p:sp>
    </p:spTree>
    <p:extLst>
      <p:ext uri="{BB962C8B-B14F-4D97-AF65-F5344CB8AC3E}">
        <p14:creationId xmlns:p14="http://schemas.microsoft.com/office/powerpoint/2010/main" val="3674660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70F6E1BE-1075-4716-9259-D6BF21DCC55F}"/>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600" b="1" dirty="0">
                <a:solidFill>
                  <a:schemeClr val="accent1">
                    <a:lumMod val="75000"/>
                  </a:schemeClr>
                </a:solidFill>
                <a:latin typeface="Calibri" panose="020F0502020204030204" pitchFamily="34" charset="0"/>
                <a:cs typeface="Times New Roman" panose="02020603050405020304" pitchFamily="18" charset="0"/>
              </a:rPr>
              <a:t>Onde as sementes de esperança precisam ser plantadas em sua comunidade?</a:t>
            </a:r>
            <a:endParaRPr lang="pt-BR" sz="2600" b="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p>
          <a:p>
            <a:pPr marL="0" indent="0" algn="just">
              <a:buNone/>
            </a:pP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r>
              <a:rPr lang="pt-PT" sz="2600" b="1" dirty="0">
                <a:solidFill>
                  <a:schemeClr val="accent1">
                    <a:lumMod val="75000"/>
                  </a:schemeClr>
                </a:solidFill>
                <a:latin typeface="Calibri" panose="020F0502020204030204" pitchFamily="34" charset="0"/>
                <a:cs typeface="Times New Roman" panose="02020603050405020304" pitchFamily="18" charset="0"/>
              </a:rPr>
              <a:t>Onde as sementes de esperança precisam ser 	plantadas em seu país?</a:t>
            </a:r>
            <a:endParaRPr lang="pt-BR" sz="2600" b="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a:t>
            </a:r>
          </a:p>
          <a:p>
            <a:pPr marL="0" indent="0" algn="just">
              <a:buNone/>
            </a:pPr>
            <a:endParaRPr lang="pt-PT" sz="2600" dirty="0">
              <a:latin typeface="Calibri" panose="020F0502020204030204" pitchFamily="34" charset="0"/>
              <a:cs typeface="Times New Roman" panose="02020603050405020304" pitchFamily="18" charset="0"/>
            </a:endParaRPr>
          </a:p>
          <a:p>
            <a:pPr marL="0" indent="0" algn="just">
              <a:buNone/>
            </a:pPr>
            <a:endParaRPr lang="pt-BR" sz="2600" dirty="0">
              <a:latin typeface="Calibri" panose="020F0502020204030204" pitchFamily="34" charset="0"/>
              <a:cs typeface="Times New Roman" panose="02020603050405020304" pitchFamily="18" charset="0"/>
            </a:endParaRPr>
          </a:p>
          <a:p>
            <a:pPr marL="0" indent="0" algn="just">
              <a:buNone/>
            </a:pPr>
            <a:r>
              <a:rPr lang="pt-PT" sz="2600" b="1" dirty="0">
                <a:solidFill>
                  <a:schemeClr val="accent1">
                    <a:lumMod val="75000"/>
                  </a:schemeClr>
                </a:solidFill>
                <a:latin typeface="Calibri" panose="020F0502020204030204" pitchFamily="34" charset="0"/>
                <a:cs typeface="Times New Roman" panose="02020603050405020304" pitchFamily="18" charset="0"/>
              </a:rPr>
              <a:t>Como essas sementes de esperança podem ser nutridas na sua vida; em sua comunidade; no seu país?</a:t>
            </a:r>
            <a:endParaRPr lang="pt-BR" sz="2600" b="1" dirty="0">
              <a:solidFill>
                <a:schemeClr val="accent1">
                  <a:lumMod val="75000"/>
                </a:schemeClr>
              </a:solidFill>
              <a:latin typeface="Calibri" panose="020F0502020204030204" pitchFamily="34" charset="0"/>
              <a:cs typeface="Times New Roman" panose="02020603050405020304" pitchFamily="18" charset="0"/>
            </a:endParaRPr>
          </a:p>
          <a:p>
            <a:pPr marL="0" indent="0" algn="just">
              <a:buNone/>
            </a:pPr>
            <a:endParaRPr lang="pt-PT"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Reflexão / Ação Responsiva</a:t>
            </a:r>
          </a:p>
        </p:txBody>
      </p:sp>
    </p:spTree>
    <p:extLst>
      <p:ext uri="{BB962C8B-B14F-4D97-AF65-F5344CB8AC3E}">
        <p14:creationId xmlns:p14="http://schemas.microsoft.com/office/powerpoint/2010/main" val="1778087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Download HD Scented Candles - Candles Png Transparent PNG Image -  NicePNG.com">
            <a:extLst>
              <a:ext uri="{FF2B5EF4-FFF2-40B4-BE49-F238E27FC236}">
                <a16:creationId xmlns:a16="http://schemas.microsoft.com/office/drawing/2014/main" id="{52EB661B-C962-400C-9136-D5D74AA17B8E}"/>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1764704" y="2636912"/>
            <a:ext cx="8804072" cy="4466456"/>
          </a:xfrm>
          <a:prstGeom prst="rect">
            <a:avLst/>
          </a:prstGeom>
          <a:noFill/>
          <a:extLst>
            <a:ext uri="{909E8E84-426E-40DD-AFC4-6F175D3DCCD1}">
              <a14:hiddenFill xmlns:a14="http://schemas.microsoft.com/office/drawing/2010/main">
                <a:solidFill>
                  <a:srgbClr val="FFFFFF"/>
                </a:solidFill>
              </a14:hiddenFill>
            </a:ext>
          </a:ex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PT" sz="2600" dirty="0">
                <a:latin typeface="Calibri" panose="020F0502020204030204" pitchFamily="34" charset="0"/>
                <a:cs typeface="Times New Roman" panose="02020603050405020304" pitchFamily="18" charset="0"/>
              </a:rPr>
              <a:t>Nós oramos por esses lugares e situações ...               </a:t>
            </a:r>
            <a:endParaRPr lang="pt-BR" sz="2600" dirty="0">
              <a:latin typeface="Calibri" panose="020F0502020204030204" pitchFamily="34" charset="0"/>
              <a:cs typeface="Times New Roman" panose="02020603050405020304" pitchFamily="18" charset="0"/>
            </a:endParaRPr>
          </a:p>
          <a:p>
            <a:pPr marL="0" indent="0" algn="just">
              <a:buNone/>
            </a:pPr>
            <a:r>
              <a:rPr lang="pt-PT" sz="2600" dirty="0">
                <a:latin typeface="Calibri" panose="020F0502020204030204" pitchFamily="34" charset="0"/>
                <a:cs typeface="Times New Roman" panose="02020603050405020304" pitchFamily="18" charset="0"/>
              </a:rPr>
              <a:t>- Pegue essas sementes e plante-as como um lembrete do amor constante de Deus e de suas esperanças.</a:t>
            </a:r>
            <a:endParaRPr lang="pt-BR" sz="2600" dirty="0">
              <a:latin typeface="Calibri" panose="020F0502020204030204" pitchFamily="34" charset="0"/>
              <a:cs typeface="Times New Roman" panose="02020603050405020304" pitchFamily="18" charset="0"/>
            </a:endParaRPr>
          </a:p>
          <a:p>
            <a:pPr marL="0" indent="0" algn="just">
              <a:buNone/>
            </a:pPr>
            <a:endParaRPr lang="pt-PT" sz="2800" b="1" dirty="0">
              <a:solidFill>
                <a:schemeClr val="accent1">
                  <a:lumMod val="75000"/>
                </a:schemeClr>
              </a:solidFill>
            </a:endParaRPr>
          </a:p>
          <a:p>
            <a:pPr marL="0" indent="0" algn="just">
              <a:buNone/>
            </a:pPr>
            <a:r>
              <a:rPr lang="pt-PT" sz="2800" b="1" dirty="0">
                <a:solidFill>
                  <a:schemeClr val="accent1">
                    <a:lumMod val="75000"/>
                  </a:schemeClr>
                </a:solidFill>
              </a:rPr>
              <a:t>TODOS: Deus, nossa Mãe e nosso Pai, nós acendemos uma vela de esperança e participamos  com todo o teu povo em ação de oração responsiva para dar vida aos planos e promessas que tu tens para nós.</a:t>
            </a:r>
            <a:endParaRPr lang="pt-BR" sz="2800" b="1" dirty="0">
              <a:solidFill>
                <a:schemeClr val="accent1">
                  <a:lumMod val="75000"/>
                </a:schemeClr>
              </a:solidFill>
            </a:endParaRPr>
          </a:p>
          <a:p>
            <a:pPr marL="0" indent="0" algn="just">
              <a:buNone/>
            </a:pPr>
            <a:endParaRPr lang="pt-BR" sz="2800" b="1" dirty="0">
              <a:solidFill>
                <a:schemeClr val="accent1">
                  <a:lumMod val="75000"/>
                </a:schemeClr>
              </a:solidFill>
            </a:endParaRPr>
          </a:p>
          <a:p>
            <a:pPr algn="just">
              <a:buFontTx/>
              <a:buChar char="-"/>
            </a:pPr>
            <a:endParaRPr lang="pt-BR" sz="24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7B0EAC2C-C13E-4ADA-A031-0CCBEF9F12E5}"/>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Reflexão / Ação Responsiva</a:t>
            </a:r>
          </a:p>
        </p:txBody>
      </p:sp>
    </p:spTree>
    <p:extLst>
      <p:ext uri="{BB962C8B-B14F-4D97-AF65-F5344CB8AC3E}">
        <p14:creationId xmlns:p14="http://schemas.microsoft.com/office/powerpoint/2010/main" val="331045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Com certeza eu conheço os planos (2x)</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6091049"/>
            <a:ext cx="3855344" cy="584775"/>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*Letra e música de Lucy Hole, composta especialmente para o programa 2022 DMO</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5850873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5105054" y="182176"/>
            <a:ext cx="3826345" cy="5908873"/>
          </a:xfrm>
          <a:prstGeom prst="rect">
            <a:avLst/>
          </a:prstGeom>
        </p:spPr>
        <p:txBody>
          <a:bodyPr vert="horz" lIns="91440" tIns="45720" rIns="91440" bIns="45720" rtlCol="0" anchor="b">
            <a:normAutofit fontScale="700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pt-PT" sz="3600" b="1" i="1" dirty="0">
                <a:solidFill>
                  <a:schemeClr val="accent1">
                    <a:lumMod val="75000"/>
                  </a:schemeClr>
                </a:solidFill>
              </a:rPr>
              <a:t>“Pois certamente conheço os planos que tenho para você.</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O Senhor disse:</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Certamente eu conheço os planos que tenho para você.</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Planos para o seu bem-estar, planos para não prejudicá-lo,</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E para lhes dar esperança novamente.</a:t>
            </a:r>
          </a:p>
          <a:p>
            <a:pPr algn="l" defTabSz="914400">
              <a:spcAft>
                <a:spcPts val="600"/>
              </a:spcAft>
            </a:pPr>
            <a:endParaRPr lang="pt-BR" sz="3600" b="1" i="1" dirty="0">
              <a:solidFill>
                <a:schemeClr val="accent1">
                  <a:lumMod val="75000"/>
                </a:schemeClr>
              </a:solidFill>
            </a:endParaRPr>
          </a:p>
          <a:p>
            <a:pPr algn="l" defTabSz="914400">
              <a:spcAft>
                <a:spcPts val="600"/>
              </a:spcAft>
            </a:pPr>
            <a:r>
              <a:rPr lang="pt-PT" sz="3600" b="1" i="1" dirty="0">
                <a:solidFill>
                  <a:schemeClr val="accent1">
                    <a:lumMod val="75000"/>
                  </a:schemeClr>
                </a:solidFill>
              </a:rPr>
              <a:t>Pois certamente conheço os planos que tenho para você”</a:t>
            </a:r>
            <a:endParaRPr lang="pt-BR" sz="3600" b="1" i="1" dirty="0">
              <a:solidFill>
                <a:schemeClr val="accent1">
                  <a:lumMod val="75000"/>
                </a:schemeClr>
              </a:solidFill>
            </a:endParaRPr>
          </a:p>
          <a:p>
            <a:pPr algn="l" defTabSz="914400">
              <a:spcAft>
                <a:spcPts val="600"/>
              </a:spcAft>
            </a:pP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5076056" y="6091049"/>
            <a:ext cx="3855344" cy="584775"/>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*Letra e música de Lucy Hole, composta especialmente para o programa 2022 DMO</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0" y="0"/>
            <a:ext cx="4773858" cy="6858000"/>
          </a:xfrm>
          <a:prstGeom prst="rect">
            <a:avLst/>
          </a:prstGeom>
        </p:spPr>
      </p:pic>
    </p:spTree>
    <p:extLst>
      <p:ext uri="{BB962C8B-B14F-4D97-AF65-F5344CB8AC3E}">
        <p14:creationId xmlns:p14="http://schemas.microsoft.com/office/powerpoint/2010/main" val="2250606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EBD1590-93C8-4B4A-8671-F6E3386C2F55}"/>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BR" sz="2200" dirty="0">
                <a:latin typeface="Calibri" panose="020F0502020204030204" pitchFamily="34" charset="0"/>
                <a:cs typeface="Times New Roman" panose="02020603050405020304" pitchFamily="18" charset="0"/>
              </a:rPr>
              <a:t>Oremos: </a:t>
            </a:r>
          </a:p>
          <a:p>
            <a:pPr marL="0" indent="0" algn="just">
              <a:buNone/>
            </a:pPr>
            <a:r>
              <a:rPr lang="pt-BR" sz="2200" dirty="0">
                <a:latin typeface="Calibri" panose="020F0502020204030204" pitchFamily="34" charset="0"/>
                <a:cs typeface="Times New Roman" panose="02020603050405020304" pitchFamily="18" charset="0"/>
              </a:rPr>
              <a:t>- Por todos os que têm fome, que não têm o suficiente para viver com dignidade; para que possam encontrar generosidade em suas comunidades. </a:t>
            </a:r>
          </a:p>
          <a:p>
            <a:pPr marL="0" indent="0" algn="just">
              <a:buNone/>
            </a:pPr>
            <a:r>
              <a:rPr lang="pt-BR" sz="2200" dirty="0">
                <a:latin typeface="Calibri" panose="020F0502020204030204" pitchFamily="34" charset="0"/>
                <a:cs typeface="Times New Roman" panose="02020603050405020304" pitchFamily="18" charset="0"/>
              </a:rPr>
              <a:t>Deus, em tua misericórdia!</a:t>
            </a:r>
          </a:p>
          <a:p>
            <a:pPr marL="0" indent="0" algn="just">
              <a:buNone/>
            </a:pPr>
            <a:endParaRPr lang="pt-BR" sz="1000" dirty="0">
              <a:latin typeface="Calibri" panose="020F0502020204030204" pitchFamily="34" charset="0"/>
              <a:cs typeface="Times New Roman" panose="02020603050405020304" pitchFamily="18" charset="0"/>
            </a:endParaRPr>
          </a:p>
          <a:p>
            <a:pPr marL="0" indent="0" algn="just">
              <a:buNone/>
            </a:pPr>
            <a:r>
              <a:rPr lang="pt-BR" sz="2800" b="1" dirty="0">
                <a:solidFill>
                  <a:schemeClr val="accent1">
                    <a:lumMod val="75000"/>
                  </a:schemeClr>
                </a:solidFill>
              </a:rPr>
              <a:t>TODOS: Ouve a nossa oração.</a:t>
            </a:r>
          </a:p>
          <a:p>
            <a:pPr marL="0" indent="0" algn="just">
              <a:buNone/>
            </a:pPr>
            <a:endParaRPr lang="pt-BR" sz="1000" dirty="0">
              <a:latin typeface="Calibri" panose="020F0502020204030204" pitchFamily="34" charset="0"/>
              <a:cs typeface="Times New Roman" panose="02020603050405020304" pitchFamily="18" charset="0"/>
            </a:endParaRPr>
          </a:p>
          <a:p>
            <a:pPr marL="0" indent="0" algn="just">
              <a:buNone/>
            </a:pPr>
            <a:r>
              <a:rPr lang="pt-BR" sz="2200" dirty="0">
                <a:latin typeface="Calibri" panose="020F0502020204030204" pitchFamily="34" charset="0"/>
                <a:cs typeface="Times New Roman" panose="02020603050405020304" pitchFamily="18" charset="0"/>
              </a:rPr>
              <a:t>- Por todos os que são abusados ​​de alguma forma, cujas casas ou locais de estudo ou trabalho são locais não de segurança, mas de medo; para que possam ser fortalecidos e libertados dos abusadores e do medo.</a:t>
            </a:r>
          </a:p>
          <a:p>
            <a:pPr marL="0" indent="0" algn="just">
              <a:buNone/>
            </a:pPr>
            <a:r>
              <a:rPr lang="pt-BR" sz="2200" dirty="0">
                <a:latin typeface="Calibri" panose="020F0502020204030204" pitchFamily="34" charset="0"/>
                <a:cs typeface="Times New Roman" panose="02020603050405020304" pitchFamily="18" charset="0"/>
              </a:rPr>
              <a:t>Deus, em tua misericórdia!</a:t>
            </a:r>
          </a:p>
          <a:p>
            <a:pPr marL="0" indent="0" algn="just">
              <a:buNone/>
            </a:pPr>
            <a:r>
              <a:rPr lang="pt-BR" sz="1000" dirty="0">
                <a:latin typeface="Calibri" panose="020F0502020204030204" pitchFamily="34" charset="0"/>
                <a:cs typeface="Times New Roman" panose="02020603050405020304" pitchFamily="18" charset="0"/>
              </a:rPr>
              <a:t> </a:t>
            </a:r>
          </a:p>
          <a:p>
            <a:pPr marL="0" indent="0" algn="just">
              <a:buNone/>
            </a:pPr>
            <a:r>
              <a:rPr lang="pt-BR" sz="2800" b="1" dirty="0">
                <a:solidFill>
                  <a:schemeClr val="accent1">
                    <a:lumMod val="75000"/>
                  </a:schemeClr>
                </a:solidFill>
              </a:rPr>
              <a:t>TODOS: Ouve a nossa oração.</a:t>
            </a:r>
            <a:endParaRPr lang="pt-PT"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Orações de Intercessão</a:t>
            </a:r>
          </a:p>
        </p:txBody>
      </p:sp>
    </p:spTree>
    <p:extLst>
      <p:ext uri="{BB962C8B-B14F-4D97-AF65-F5344CB8AC3E}">
        <p14:creationId xmlns:p14="http://schemas.microsoft.com/office/powerpoint/2010/main" val="1381915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26701C8-4D36-4A8A-9C5C-F20835CCACDA}"/>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BR" sz="2200" dirty="0">
              <a:latin typeface="Calibri" panose="020F0502020204030204" pitchFamily="34" charset="0"/>
              <a:cs typeface="Times New Roman" panose="02020603050405020304" pitchFamily="18" charset="0"/>
            </a:endParaRPr>
          </a:p>
          <a:p>
            <a:pPr marL="0" indent="0" algn="just">
              <a:buNone/>
            </a:pPr>
            <a:r>
              <a:rPr lang="pt-BR" sz="2200" dirty="0">
                <a:latin typeface="Calibri" panose="020F0502020204030204" pitchFamily="34" charset="0"/>
                <a:cs typeface="Times New Roman" panose="02020603050405020304" pitchFamily="18" charset="0"/>
              </a:rPr>
              <a:t>- Por todos os que vivem na solidão ou isolamento; para que possam conhecer amizade e comunidade.</a:t>
            </a:r>
          </a:p>
          <a:p>
            <a:pPr marL="0" indent="0" algn="just">
              <a:buNone/>
            </a:pPr>
            <a:r>
              <a:rPr lang="pt-BR" sz="2200" dirty="0">
                <a:latin typeface="Calibri" panose="020F0502020204030204" pitchFamily="34" charset="0"/>
                <a:cs typeface="Times New Roman" panose="02020603050405020304" pitchFamily="18" charset="0"/>
              </a:rPr>
              <a:t>Deus, em tua misericórdia!</a:t>
            </a:r>
          </a:p>
          <a:p>
            <a:pPr marL="0" indent="0" algn="just">
              <a:buNone/>
            </a:pPr>
            <a:r>
              <a:rPr lang="pt-BR" sz="2600" dirty="0">
                <a:latin typeface="Calibri" panose="020F0502020204030204" pitchFamily="34" charset="0"/>
                <a:cs typeface="Times New Roman" panose="02020603050405020304" pitchFamily="18" charset="0"/>
              </a:rPr>
              <a:t> </a:t>
            </a:r>
          </a:p>
          <a:p>
            <a:pPr marL="0" indent="0" algn="just">
              <a:buNone/>
            </a:pPr>
            <a:r>
              <a:rPr lang="pt-BR" sz="2800" b="1" dirty="0">
                <a:solidFill>
                  <a:schemeClr val="accent1">
                    <a:lumMod val="75000"/>
                  </a:schemeClr>
                </a:solidFill>
              </a:rPr>
              <a:t>TODOS: Ouve a nossa oração.</a:t>
            </a:r>
          </a:p>
          <a:p>
            <a:pPr marL="0" indent="0" algn="just">
              <a:buNone/>
            </a:pPr>
            <a:r>
              <a:rPr lang="pt-BR" sz="2600" dirty="0">
                <a:latin typeface="Calibri" panose="020F0502020204030204" pitchFamily="34" charset="0"/>
                <a:cs typeface="Times New Roman" panose="02020603050405020304" pitchFamily="18" charset="0"/>
              </a:rPr>
              <a:t> </a:t>
            </a:r>
          </a:p>
          <a:p>
            <a:pPr marL="0" indent="0" algn="just">
              <a:buNone/>
            </a:pPr>
            <a:r>
              <a:rPr lang="pt-BR" sz="2200" dirty="0">
                <a:latin typeface="Calibri" panose="020F0502020204030204" pitchFamily="34" charset="0"/>
                <a:cs typeface="Times New Roman" panose="02020603050405020304" pitchFamily="18" charset="0"/>
              </a:rPr>
              <a:t>- Por todos os que são evitados, de quem as pessoas se afastam; para que sejam incluídos e se saibam amados como filhos de Deus.</a:t>
            </a:r>
          </a:p>
          <a:p>
            <a:pPr marL="0" indent="0" algn="just">
              <a:buNone/>
            </a:pPr>
            <a:r>
              <a:rPr lang="pt-BR" sz="2200" dirty="0">
                <a:latin typeface="Calibri" panose="020F0502020204030204" pitchFamily="34" charset="0"/>
                <a:cs typeface="Times New Roman" panose="02020603050405020304" pitchFamily="18" charset="0"/>
              </a:rPr>
              <a:t>Deus, em tua misericórdia!</a:t>
            </a:r>
          </a:p>
          <a:p>
            <a:pPr marL="0" indent="0" algn="just">
              <a:buNone/>
            </a:pPr>
            <a:r>
              <a:rPr lang="pt-BR" sz="2600" dirty="0">
                <a:latin typeface="Calibri" panose="020F0502020204030204" pitchFamily="34" charset="0"/>
                <a:cs typeface="Times New Roman" panose="02020603050405020304" pitchFamily="18" charset="0"/>
              </a:rPr>
              <a:t> </a:t>
            </a:r>
          </a:p>
          <a:p>
            <a:pPr marL="0" indent="0" algn="just">
              <a:buNone/>
            </a:pPr>
            <a:r>
              <a:rPr lang="pt-BR" sz="2800" b="1" dirty="0">
                <a:solidFill>
                  <a:schemeClr val="accent1">
                    <a:lumMod val="75000"/>
                  </a:schemeClr>
                </a:solidFill>
              </a:rPr>
              <a:t>TODOS: Ouve a nossa oração.</a:t>
            </a:r>
          </a:p>
          <a:p>
            <a:pPr marL="0" indent="0" algn="just">
              <a:buNone/>
            </a:pPr>
            <a:r>
              <a:rPr lang="pt-BR" sz="2600" dirty="0">
                <a:latin typeface="Calibri" panose="020F0502020204030204" pitchFamily="34" charset="0"/>
                <a:cs typeface="Times New Roman" panose="02020603050405020304" pitchFamily="18" charset="0"/>
              </a:rPr>
              <a:t> </a:t>
            </a: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Orações de Intercessão</a:t>
            </a:r>
          </a:p>
        </p:txBody>
      </p:sp>
    </p:spTree>
    <p:extLst>
      <p:ext uri="{BB962C8B-B14F-4D97-AF65-F5344CB8AC3E}">
        <p14:creationId xmlns:p14="http://schemas.microsoft.com/office/powerpoint/2010/main" val="25791633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EBD1590-93C8-4B4A-8671-F6E3386C2F55}"/>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BR" sz="2600" dirty="0">
                <a:latin typeface="Calibri" panose="020F0502020204030204" pitchFamily="34" charset="0"/>
                <a:cs typeface="Times New Roman" panose="02020603050405020304" pitchFamily="18" charset="0"/>
              </a:rPr>
              <a:t> </a:t>
            </a:r>
          </a:p>
          <a:p>
            <a:pPr marL="0" indent="0" algn="just">
              <a:buNone/>
            </a:pPr>
            <a:r>
              <a:rPr lang="pt-BR" sz="2200" dirty="0">
                <a:latin typeface="Calibri" panose="020F0502020204030204" pitchFamily="34" charset="0"/>
                <a:cs typeface="Times New Roman" panose="02020603050405020304" pitchFamily="18" charset="0"/>
              </a:rPr>
              <a:t>- Por todos os que foram deslocados, que vivem no exílio e com medo de perder tudo o que conheceram; para que possam conhecer a paz e a força de Deus em suas vidas.</a:t>
            </a:r>
          </a:p>
          <a:p>
            <a:pPr marL="0" indent="0" algn="just">
              <a:buNone/>
            </a:pPr>
            <a:r>
              <a:rPr lang="pt-BR" sz="2200" dirty="0">
                <a:latin typeface="Calibri" panose="020F0502020204030204" pitchFamily="34" charset="0"/>
                <a:cs typeface="Times New Roman" panose="02020603050405020304" pitchFamily="18" charset="0"/>
              </a:rPr>
              <a:t>Deus, em tua misericórdia!</a:t>
            </a:r>
          </a:p>
          <a:p>
            <a:pPr marL="0" indent="0" algn="just">
              <a:buNone/>
            </a:pPr>
            <a:r>
              <a:rPr lang="pt-BR" sz="2600" dirty="0">
                <a:latin typeface="Calibri" panose="020F0502020204030204" pitchFamily="34" charset="0"/>
                <a:cs typeface="Times New Roman" panose="02020603050405020304" pitchFamily="18" charset="0"/>
              </a:rPr>
              <a:t> </a:t>
            </a:r>
          </a:p>
          <a:p>
            <a:pPr marL="0" indent="0" algn="just">
              <a:buNone/>
            </a:pPr>
            <a:r>
              <a:rPr lang="pt-BR" sz="2800" b="1" dirty="0">
                <a:solidFill>
                  <a:schemeClr val="accent1">
                    <a:lumMod val="75000"/>
                  </a:schemeClr>
                </a:solidFill>
              </a:rPr>
              <a:t>TODOS: Ouve a nossa oração.</a:t>
            </a:r>
          </a:p>
          <a:p>
            <a:pPr marL="0" indent="0" algn="just">
              <a:buNone/>
            </a:pPr>
            <a:r>
              <a:rPr lang="pt-BR" sz="2600" dirty="0">
                <a:latin typeface="Calibri" panose="020F0502020204030204" pitchFamily="34" charset="0"/>
                <a:cs typeface="Times New Roman" panose="02020603050405020304" pitchFamily="18" charset="0"/>
              </a:rPr>
              <a:t> </a:t>
            </a:r>
          </a:p>
          <a:p>
            <a:pPr algn="just">
              <a:buFontTx/>
              <a:buChar char="-"/>
            </a:pPr>
            <a:r>
              <a:rPr lang="pt-BR" sz="2600" dirty="0">
                <a:latin typeface="Calibri" panose="020F0502020204030204" pitchFamily="34" charset="0"/>
                <a:cs typeface="Times New Roman" panose="02020603050405020304" pitchFamily="18" charset="0"/>
              </a:rPr>
              <a:t>Vamos nos recomendar a nós mesmos e a todos por quem oramos, à misericórdia e proteção de Deus. Em nome de nosso Salvador Jesus Cristo.</a:t>
            </a:r>
          </a:p>
          <a:p>
            <a:pPr algn="just">
              <a:buFontTx/>
              <a:buChar char="-"/>
            </a:pPr>
            <a:endParaRPr lang="pt-BR" sz="2600" dirty="0">
              <a:latin typeface="Calibri" panose="020F0502020204030204" pitchFamily="34" charset="0"/>
              <a:cs typeface="Times New Roman" panose="02020603050405020304" pitchFamily="18" charset="0"/>
            </a:endParaRPr>
          </a:p>
          <a:p>
            <a:pPr algn="just">
              <a:buFontTx/>
              <a:buChar char="-"/>
            </a:pPr>
            <a:r>
              <a:rPr lang="pt-BR" sz="2600" dirty="0">
                <a:latin typeface="Calibri" panose="020F0502020204030204" pitchFamily="34" charset="0"/>
                <a:cs typeface="Times New Roman" panose="02020603050405020304" pitchFamily="18" charset="0"/>
              </a:rPr>
              <a:t>Vamos orar como nosso Salvador nos ensinou.</a:t>
            </a:r>
          </a:p>
          <a:p>
            <a:pPr algn="just">
              <a:buFontTx/>
              <a:buChar char="-"/>
            </a:pPr>
            <a:endParaRPr lang="pt-BR" sz="2600" dirty="0">
              <a:latin typeface="Calibri" panose="020F0502020204030204" pitchFamily="34" charset="0"/>
              <a:cs typeface="Times New Roman" panose="02020603050405020304" pitchFamily="18" charset="0"/>
            </a:endParaRPr>
          </a:p>
          <a:p>
            <a:pPr algn="just">
              <a:buFontTx/>
              <a:buChar char="-"/>
            </a:pPr>
            <a:endParaRPr lang="pt-BR" sz="2600" dirty="0">
              <a:latin typeface="Calibri" panose="020F0502020204030204" pitchFamily="34" charset="0"/>
              <a:cs typeface="Times New Roman" panose="02020603050405020304" pitchFamily="18" charset="0"/>
            </a:endParaRPr>
          </a:p>
          <a:p>
            <a:pPr marL="0" indent="0" algn="just">
              <a:buNone/>
            </a:pPr>
            <a:endParaRPr lang="pt-PT"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1763689" y="6165304"/>
            <a:ext cx="7128792"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Orações de Intercessão / Oração do Senhor</a:t>
            </a:r>
          </a:p>
        </p:txBody>
      </p:sp>
    </p:spTree>
    <p:extLst>
      <p:ext uri="{BB962C8B-B14F-4D97-AF65-F5344CB8AC3E}">
        <p14:creationId xmlns:p14="http://schemas.microsoft.com/office/powerpoint/2010/main" val="17623495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7A5D5FAE-F16F-41BD-A219-49403992B2BB}"/>
              </a:ext>
            </a:extLst>
          </p:cNvPr>
          <p:cNvPicPr>
            <a:picLocks noChangeAspect="1"/>
          </p:cNvPicPr>
          <p:nvPr/>
        </p:nvPicPr>
        <p:blipFill>
          <a:blip r:embed="rId2">
            <a:alphaModFix amt="20000"/>
          </a:blip>
          <a:stretch>
            <a:fillRect/>
          </a:stretch>
        </p:blipFill>
        <p:spPr>
          <a:xfrm>
            <a:off x="2339752" y="0"/>
            <a:ext cx="4773858" cy="6858000"/>
          </a:xfrm>
          <a:prstGeom prst="rect">
            <a:avLst/>
          </a:prstGeom>
        </p:spPr>
      </p:pic>
      <p:pic>
        <p:nvPicPr>
          <p:cNvPr id="3" name="Imagem 2">
            <a:extLst>
              <a:ext uri="{FF2B5EF4-FFF2-40B4-BE49-F238E27FC236}">
                <a16:creationId xmlns:a16="http://schemas.microsoft.com/office/drawing/2014/main" id="{4B1FDC73-6F27-4664-BE13-04AA610B723F}"/>
              </a:ext>
            </a:extLst>
          </p:cNvPr>
          <p:cNvPicPr>
            <a:picLocks noChangeAspect="1"/>
          </p:cNvPicPr>
          <p:nvPr/>
        </p:nvPicPr>
        <p:blipFill rotWithShape="1">
          <a:blip r:embed="rId3"/>
          <a:srcRect t="5400"/>
          <a:stretch/>
        </p:blipFill>
        <p:spPr>
          <a:xfrm>
            <a:off x="179512" y="221570"/>
            <a:ext cx="3078178" cy="6414859"/>
          </a:xfrm>
          <a:prstGeom prst="rect">
            <a:avLst/>
          </a:prstGeom>
        </p:spPr>
      </p:pic>
      <p:pic>
        <p:nvPicPr>
          <p:cNvPr id="6" name="Imagem 5">
            <a:extLst>
              <a:ext uri="{FF2B5EF4-FFF2-40B4-BE49-F238E27FC236}">
                <a16:creationId xmlns:a16="http://schemas.microsoft.com/office/drawing/2014/main" id="{072C2F76-0295-4CCD-ABFD-A5F55E4BEEFF}"/>
              </a:ext>
            </a:extLst>
          </p:cNvPr>
          <p:cNvPicPr>
            <a:picLocks noChangeAspect="1"/>
          </p:cNvPicPr>
          <p:nvPr/>
        </p:nvPicPr>
        <p:blipFill>
          <a:blip r:embed="rId4"/>
          <a:stretch>
            <a:fillRect/>
          </a:stretch>
        </p:blipFill>
        <p:spPr>
          <a:xfrm>
            <a:off x="5886730" y="210083"/>
            <a:ext cx="3005750" cy="6056768"/>
          </a:xfrm>
          <a:prstGeom prst="rect">
            <a:avLst/>
          </a:prstGeom>
        </p:spPr>
      </p:pic>
      <p:sp>
        <p:nvSpPr>
          <p:cNvPr id="4" name="Título 1">
            <a:extLst>
              <a:ext uri="{FF2B5EF4-FFF2-40B4-BE49-F238E27FC236}">
                <a16:creationId xmlns:a16="http://schemas.microsoft.com/office/drawing/2014/main" id="{9C4D37E9-4493-4DEF-A8BE-F763DCECD44C}"/>
              </a:ext>
            </a:extLst>
          </p:cNvPr>
          <p:cNvSpPr txBox="1">
            <a:spLocks/>
          </p:cNvSpPr>
          <p:nvPr/>
        </p:nvSpPr>
        <p:spPr>
          <a:xfrm>
            <a:off x="3059832" y="586441"/>
            <a:ext cx="3017520" cy="572287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defTabSz="914400">
              <a:spcAft>
                <a:spcPts val="600"/>
              </a:spcAft>
            </a:pPr>
            <a:r>
              <a:rPr lang="en-US" sz="3600" b="1" dirty="0">
                <a:solidFill>
                  <a:schemeClr val="accent1">
                    <a:lumMod val="75000"/>
                  </a:schemeClr>
                </a:solidFill>
              </a:rPr>
              <a:t>A </a:t>
            </a:r>
            <a:r>
              <a:rPr lang="en-US" sz="3600" b="1" dirty="0" err="1">
                <a:solidFill>
                  <a:schemeClr val="accent1">
                    <a:lumMod val="75000"/>
                  </a:schemeClr>
                </a:solidFill>
              </a:rPr>
              <a:t>Oração</a:t>
            </a:r>
            <a:r>
              <a:rPr lang="en-US" sz="3600" b="1" dirty="0">
                <a:solidFill>
                  <a:schemeClr val="accent1">
                    <a:lumMod val="75000"/>
                  </a:schemeClr>
                </a:solidFill>
              </a:rPr>
              <a:t> do senhor: </a:t>
            </a:r>
          </a:p>
          <a:p>
            <a:pPr defTabSz="914400">
              <a:spcAft>
                <a:spcPts val="600"/>
              </a:spcAft>
            </a:pPr>
            <a:endParaRPr lang="en-US" sz="3600" b="1" dirty="0">
              <a:solidFill>
                <a:schemeClr val="accent1">
                  <a:lumMod val="75000"/>
                </a:schemeClr>
              </a:solidFill>
            </a:endParaRPr>
          </a:p>
          <a:p>
            <a:pPr defTabSz="914400">
              <a:spcAft>
                <a:spcPts val="600"/>
              </a:spcAft>
            </a:pPr>
            <a:endParaRPr lang="en-US" sz="3600" b="1" dirty="0">
              <a:solidFill>
                <a:schemeClr val="accent1">
                  <a:lumMod val="75000"/>
                </a:schemeClr>
              </a:solidFill>
            </a:endParaRPr>
          </a:p>
          <a:p>
            <a:pPr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Pai Nosso</a:t>
            </a:r>
          </a:p>
          <a:p>
            <a:pPr defTabSz="914400">
              <a:spcAft>
                <a:spcPts val="600"/>
              </a:spcAft>
            </a:pPr>
            <a:endParaRPr lang="pt-PT" sz="3600" b="1" i="1" dirty="0">
              <a:solidFill>
                <a:schemeClr val="accent1">
                  <a:lumMod val="75000"/>
                </a:schemeClr>
              </a:solidFill>
              <a:effectLst>
                <a:outerShdw blurRad="38100" dist="38100" dir="2700000" algn="tl">
                  <a:srgbClr val="000000">
                    <a:alpha val="43137"/>
                  </a:srgbClr>
                </a:outerShdw>
              </a:effectLst>
            </a:endParaRPr>
          </a:p>
          <a:p>
            <a:pPr defTabSz="914400">
              <a:spcAft>
                <a:spcPts val="600"/>
              </a:spcAft>
            </a:pPr>
            <a:endParaRPr lang="pt-PT" sz="3600" b="1" i="1" dirty="0">
              <a:solidFill>
                <a:schemeClr val="accent1">
                  <a:lumMod val="75000"/>
                </a:schemeClr>
              </a:solidFill>
              <a:effectLst>
                <a:outerShdw blurRad="38100" dist="38100" dir="2700000" algn="tl">
                  <a:srgbClr val="000000">
                    <a:alpha val="43137"/>
                  </a:srgbClr>
                </a:outerShdw>
              </a:effectLst>
            </a:endParaRPr>
          </a:p>
          <a:p>
            <a:pPr defTabSz="914400">
              <a:spcAft>
                <a:spcPts val="600"/>
              </a:spcAft>
            </a:pPr>
            <a:endParaRPr lang="pt-PT" sz="3600" b="1" i="1" dirty="0">
              <a:solidFill>
                <a:schemeClr val="accent1">
                  <a:lumMod val="75000"/>
                </a:schemeClr>
              </a:solidFill>
              <a:effectLst>
                <a:outerShdw blurRad="38100" dist="38100" dir="2700000" algn="tl">
                  <a:srgbClr val="000000">
                    <a:alpha val="43137"/>
                  </a:srgbClr>
                </a:outerShdw>
              </a:effectLst>
            </a:endParaRPr>
          </a:p>
          <a:p>
            <a:pPr defTabSz="914400">
              <a:spcAft>
                <a:spcPts val="600"/>
              </a:spcAft>
            </a:pPr>
            <a:r>
              <a:rPr lang="pt-PT" sz="2500" b="1" i="1" dirty="0">
                <a:solidFill>
                  <a:schemeClr val="accent1">
                    <a:lumMod val="75000"/>
                  </a:schemeClr>
                </a:solidFill>
                <a:effectLst>
                  <a:outerShdw blurRad="38100" dist="38100" dir="2700000" algn="tl">
                    <a:srgbClr val="000000">
                      <a:alpha val="43137"/>
                    </a:srgbClr>
                  </a:outerShdw>
                </a:effectLst>
              </a:rPr>
              <a:t>(português e galês)</a:t>
            </a:r>
          </a:p>
          <a:p>
            <a:pPr defTabSz="914400">
              <a:spcAft>
                <a:spcPts val="600"/>
              </a:spcAft>
            </a:pPr>
            <a:endParaRPr lang="en-US" sz="3600" b="1" i="1" dirty="0">
              <a:solidFill>
                <a:schemeClr val="accent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58665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26701C8-4D36-4A8A-9C5C-F20835CCACDA}"/>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endParaRPr lang="pt-BR" sz="2200" dirty="0">
              <a:latin typeface="Calibri" panose="020F0502020204030204" pitchFamily="34" charset="0"/>
              <a:cs typeface="Times New Roman" panose="02020603050405020304" pitchFamily="18" charset="0"/>
            </a:endParaRPr>
          </a:p>
          <a:p>
            <a:pPr marL="0" indent="0" algn="just">
              <a:buNone/>
            </a:pPr>
            <a:endParaRPr lang="pt-BR" sz="2200" dirty="0">
              <a:latin typeface="Calibri" panose="020F0502020204030204" pitchFamily="34" charset="0"/>
              <a:cs typeface="Times New Roman" panose="02020603050405020304" pitchFamily="18" charset="0"/>
            </a:endParaRPr>
          </a:p>
          <a:p>
            <a:pPr marL="0" indent="0" algn="just">
              <a:buNone/>
            </a:pPr>
            <a:endParaRPr lang="pt-BR" sz="2200" dirty="0">
              <a:latin typeface="Calibri" panose="020F0502020204030204" pitchFamily="34" charset="0"/>
              <a:cs typeface="Times New Roman" panose="02020603050405020304" pitchFamily="18" charset="0"/>
            </a:endParaRPr>
          </a:p>
          <a:p>
            <a:pPr marL="0" indent="0" algn="just">
              <a:buNone/>
            </a:pPr>
            <a:endParaRPr lang="pt-BR" sz="2200" dirty="0">
              <a:latin typeface="Calibri" panose="020F0502020204030204" pitchFamily="34" charset="0"/>
              <a:cs typeface="Times New Roman" panose="02020603050405020304" pitchFamily="18" charset="0"/>
            </a:endParaRPr>
          </a:p>
          <a:p>
            <a:pPr marL="0" indent="0" algn="just">
              <a:buNone/>
            </a:pPr>
            <a:r>
              <a:rPr lang="pt-BR" sz="3000" dirty="0">
                <a:latin typeface="Calibri" panose="020F0502020204030204" pitchFamily="34" charset="0"/>
                <a:cs typeface="Times New Roman" panose="02020603050405020304" pitchFamily="18" charset="0"/>
              </a:rPr>
              <a:t>- Deus fiel, sabendo que teus planos para nossas vidas são bons e que tuas promessas são confiáveis, oferecemos essas ofertas em louvor e ação de graças. Que elas sejam usadas de acordo com tua vontade para o benefício de todo o teu povo.</a:t>
            </a:r>
          </a:p>
          <a:p>
            <a:pPr marL="0" indent="0" algn="just">
              <a:buNone/>
            </a:pPr>
            <a:r>
              <a:rPr lang="pt-BR" sz="2600" dirty="0">
                <a:latin typeface="Calibri" panose="020F0502020204030204" pitchFamily="34" charset="0"/>
                <a:cs typeface="Times New Roman" panose="02020603050405020304" pitchFamily="18" charset="0"/>
              </a:rPr>
              <a:t> </a:t>
            </a: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Oração de Consagração da Oferta</a:t>
            </a:r>
          </a:p>
        </p:txBody>
      </p:sp>
    </p:spTree>
    <p:extLst>
      <p:ext uri="{BB962C8B-B14F-4D97-AF65-F5344CB8AC3E}">
        <p14:creationId xmlns:p14="http://schemas.microsoft.com/office/powerpoint/2010/main" val="900607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5" y="1122363"/>
            <a:ext cx="3017520" cy="3204134"/>
          </a:xfrm>
          <a:prstGeom prst="rect">
            <a:avLst/>
          </a:prstGeom>
        </p:spPr>
        <p:txBody>
          <a:bodyPr vert="horz" lIns="91440" tIns="45720" rIns="91440" bIns="45720" rtlCol="0" anchor="b">
            <a:normAutofit fontScale="925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err="1">
                <a:solidFill>
                  <a:schemeClr val="accent1">
                    <a:lumMod val="75000"/>
                  </a:schemeClr>
                </a:solidFill>
              </a:rPr>
              <a:t>Oferta</a:t>
            </a:r>
            <a:endParaRPr lang="en-US" sz="3600" b="1" dirty="0">
              <a:solidFill>
                <a:schemeClr val="accent1">
                  <a:lumMod val="75000"/>
                </a:schemeClr>
              </a:solidFill>
            </a:endParaRPr>
          </a:p>
          <a:p>
            <a:pPr algn="l" defTabSz="914400">
              <a:spcAft>
                <a:spcPts val="600"/>
              </a:spcAft>
            </a:pPr>
            <a:endParaRPr lang="en-US" sz="3600" b="1" dirty="0">
              <a:solidFill>
                <a:schemeClr val="accent1">
                  <a:lumMod val="75000"/>
                </a:schemeClr>
              </a:solidFill>
            </a:endParaRPr>
          </a:p>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Faze de mim um canal da Tua paz</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5949280"/>
            <a:ext cx="3855344" cy="830997"/>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*Palavras atribuídas a São Francisco de Assis. Hino de Martin </a:t>
            </a:r>
            <a:r>
              <a:rPr lang="pt-BR" sz="1600" i="1" dirty="0" err="1">
                <a:effectLst/>
                <a:latin typeface="Times New Roman" panose="02020603050405020304" pitchFamily="18" charset="0"/>
                <a:ea typeface="Calibri" panose="020F0502020204030204" pitchFamily="34" charset="0"/>
              </a:rPr>
              <a:t>Neary</a:t>
            </a:r>
            <a:r>
              <a:rPr lang="pt-BR" sz="1600" i="1" dirty="0">
                <a:effectLst/>
                <a:latin typeface="Times New Roman" panose="02020603050405020304" pitchFamily="18" charset="0"/>
                <a:ea typeface="Calibri" panose="020F0502020204030204" pitchFamily="34" charset="0"/>
              </a:rPr>
              <a:t>, Sebastian </a:t>
            </a:r>
            <a:r>
              <a:rPr lang="pt-BR" sz="1600" i="1" dirty="0" err="1">
                <a:effectLst/>
                <a:latin typeface="Times New Roman" panose="02020603050405020304" pitchFamily="18" charset="0"/>
                <a:ea typeface="Calibri" panose="020F0502020204030204" pitchFamily="34" charset="0"/>
              </a:rPr>
              <a:t>Temple</a:t>
            </a:r>
            <a:r>
              <a:rPr lang="pt-BR" sz="1600" i="1" dirty="0">
                <a:effectLst/>
                <a:latin typeface="Times New Roman" panose="02020603050405020304" pitchFamily="18" charset="0"/>
                <a:ea typeface="Calibri" panose="020F0502020204030204" pitchFamily="34" charset="0"/>
              </a:rPr>
              <a:t>.</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13417593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1EBD1590-93C8-4B4A-8671-F6E3386C2F55}"/>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476672"/>
            <a:ext cx="8064896"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BR" sz="2200" dirty="0">
                <a:latin typeface="Calibri" panose="020F0502020204030204" pitchFamily="34" charset="0"/>
                <a:cs typeface="Times New Roman" panose="02020603050405020304" pitchFamily="18" charset="0"/>
              </a:rPr>
              <a:t>- Agradecemos a ti, amado Deus, por termos estado reunidos em tua presença e compartilhado em adoração. Que possamos agora ir para o mundo, confiantes de que somos teus filhos e tuas filhas, sabendo que tu nos chamaste pelo nome.</a:t>
            </a:r>
          </a:p>
          <a:p>
            <a:pPr marL="0" indent="0" algn="just">
              <a:buNone/>
            </a:pPr>
            <a:r>
              <a:rPr lang="pt-BR" sz="2200" dirty="0">
                <a:latin typeface="Calibri" panose="020F0502020204030204" pitchFamily="34" charset="0"/>
                <a:cs typeface="Times New Roman" panose="02020603050405020304" pitchFamily="18" charset="0"/>
              </a:rPr>
              <a:t>- Em nosso dia a dia que nos alinhemos à tua vontade, buscando direcionamento para seguir o teu plano e paciência na espera.</a:t>
            </a:r>
          </a:p>
          <a:p>
            <a:pPr algn="just">
              <a:buFontTx/>
              <a:buChar char="-"/>
            </a:pPr>
            <a:r>
              <a:rPr lang="pt-BR" sz="2200" dirty="0">
                <a:latin typeface="Calibri" panose="020F0502020204030204" pitchFamily="34" charset="0"/>
                <a:cs typeface="Times New Roman" panose="02020603050405020304" pitchFamily="18" charset="0"/>
              </a:rPr>
              <a:t>Nos desafios e alegrias que enfrentamos, podemos ter a certeza de que não os enfrentaremos sozinhos.</a:t>
            </a:r>
          </a:p>
          <a:p>
            <a:pPr algn="just">
              <a:buFontTx/>
              <a:buChar char="-"/>
            </a:pPr>
            <a:endParaRPr lang="pt-BR" sz="2200" dirty="0">
              <a:latin typeface="Calibri" panose="020F0502020204030204" pitchFamily="34" charset="0"/>
              <a:cs typeface="Times New Roman" panose="02020603050405020304" pitchFamily="18" charset="0"/>
            </a:endParaRPr>
          </a:p>
          <a:p>
            <a:pPr marL="0" indent="0" algn="just">
              <a:buNone/>
            </a:pPr>
            <a:r>
              <a:rPr lang="pt-BR" sz="2400" dirty="0">
                <a:latin typeface="Calibri" panose="020F0502020204030204" pitchFamily="34" charset="0"/>
                <a:cs typeface="Times New Roman" panose="02020603050405020304" pitchFamily="18" charset="0"/>
              </a:rPr>
              <a:t>- Vamos em paz, esperança e amor,</a:t>
            </a:r>
          </a:p>
          <a:p>
            <a:pPr marL="0" indent="0" algn="just">
              <a:buNone/>
            </a:pPr>
            <a:r>
              <a:rPr lang="pt-BR" sz="2400" dirty="0">
                <a:latin typeface="Calibri" panose="020F0502020204030204" pitchFamily="34" charset="0"/>
                <a:cs typeface="Times New Roman" panose="02020603050405020304" pitchFamily="18" charset="0"/>
              </a:rPr>
              <a:t>em nome de Deus, nossa Mãe e nosso Pai,</a:t>
            </a:r>
          </a:p>
          <a:p>
            <a:pPr marL="0" indent="0" algn="just">
              <a:buNone/>
            </a:pPr>
            <a:r>
              <a:rPr lang="pt-BR" sz="2400" dirty="0">
                <a:latin typeface="Calibri" panose="020F0502020204030204" pitchFamily="34" charset="0"/>
                <a:cs typeface="Times New Roman" panose="02020603050405020304" pitchFamily="18" charset="0"/>
              </a:rPr>
              <a:t>em nome do Filho e</a:t>
            </a:r>
          </a:p>
          <a:p>
            <a:pPr marL="0" indent="0" algn="just">
              <a:buNone/>
            </a:pPr>
            <a:r>
              <a:rPr lang="pt-BR" sz="2400" dirty="0">
                <a:latin typeface="Calibri" panose="020F0502020204030204" pitchFamily="34" charset="0"/>
                <a:cs typeface="Times New Roman" panose="02020603050405020304" pitchFamily="18" charset="0"/>
              </a:rPr>
              <a:t>em nome do Espírito Santo.</a:t>
            </a:r>
          </a:p>
          <a:p>
            <a:pPr marL="0" indent="0" algn="just">
              <a:buNone/>
            </a:pP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r>
              <a:rPr lang="pt-BR" sz="2800" b="1" dirty="0">
                <a:solidFill>
                  <a:schemeClr val="accent1">
                    <a:lumMod val="75000"/>
                  </a:schemeClr>
                </a:solidFill>
              </a:rPr>
              <a:t>Todos: Amém</a:t>
            </a:r>
          </a:p>
          <a:p>
            <a:pPr algn="just">
              <a:buFontTx/>
              <a:buChar char="-"/>
            </a:pPr>
            <a:endParaRPr lang="pt-BR" sz="2600" dirty="0">
              <a:latin typeface="Calibri" panose="020F0502020204030204" pitchFamily="34" charset="0"/>
              <a:cs typeface="Times New Roman" panose="02020603050405020304" pitchFamily="18" charset="0"/>
            </a:endParaRPr>
          </a:p>
          <a:p>
            <a:pPr algn="just">
              <a:buFontTx/>
              <a:buChar char="-"/>
            </a:pPr>
            <a:endParaRPr lang="pt-BR" sz="2600" dirty="0">
              <a:latin typeface="Calibri" panose="020F0502020204030204" pitchFamily="34" charset="0"/>
              <a:cs typeface="Times New Roman" panose="02020603050405020304" pitchFamily="18" charset="0"/>
            </a:endParaRPr>
          </a:p>
          <a:p>
            <a:pPr algn="just">
              <a:buFontTx/>
              <a:buChar char="-"/>
            </a:pPr>
            <a:endParaRPr lang="pt-BR" sz="2600" dirty="0">
              <a:latin typeface="Calibri" panose="020F0502020204030204" pitchFamily="34" charset="0"/>
              <a:cs typeface="Times New Roman" panose="02020603050405020304" pitchFamily="18" charset="0"/>
            </a:endParaRPr>
          </a:p>
          <a:p>
            <a:pPr marL="0" indent="0" algn="just">
              <a:buNone/>
            </a:pPr>
            <a:endParaRPr lang="pt-PT" sz="2600" dirty="0">
              <a:latin typeface="Calibri" panose="020F0502020204030204" pitchFamily="34" charset="0"/>
              <a:cs typeface="Times New Roman" panose="02020603050405020304" pitchFamily="18" charset="0"/>
            </a:endParaRPr>
          </a:p>
        </p:txBody>
      </p:sp>
      <p:sp>
        <p:nvSpPr>
          <p:cNvPr id="6" name="Título 1">
            <a:extLst>
              <a:ext uri="{FF2B5EF4-FFF2-40B4-BE49-F238E27FC236}">
                <a16:creationId xmlns:a16="http://schemas.microsoft.com/office/drawing/2014/main" id="{F5506562-E8D9-48B6-B354-35D07B4C8553}"/>
              </a:ext>
            </a:extLst>
          </p:cNvPr>
          <p:cNvSpPr txBox="1">
            <a:spLocks/>
          </p:cNvSpPr>
          <p:nvPr/>
        </p:nvSpPr>
        <p:spPr>
          <a:xfrm>
            <a:off x="1763689" y="6165304"/>
            <a:ext cx="7128792"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Bênção e Envio</a:t>
            </a:r>
          </a:p>
        </p:txBody>
      </p:sp>
    </p:spTree>
    <p:extLst>
      <p:ext uri="{BB962C8B-B14F-4D97-AF65-F5344CB8AC3E}">
        <p14:creationId xmlns:p14="http://schemas.microsoft.com/office/powerpoint/2010/main" val="2887753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C4D37E9-4493-4DEF-A8BE-F763DCECD44C}"/>
              </a:ext>
            </a:extLst>
          </p:cNvPr>
          <p:cNvSpPr txBox="1">
            <a:spLocks/>
          </p:cNvSpPr>
          <p:nvPr/>
        </p:nvSpPr>
        <p:spPr>
          <a:xfrm>
            <a:off x="358484" y="1122363"/>
            <a:ext cx="3133395" cy="3204134"/>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defTabSz="914400">
              <a:spcAft>
                <a:spcPts val="600"/>
              </a:spcAft>
            </a:pPr>
            <a:r>
              <a:rPr lang="en-US" sz="3600" b="1" dirty="0">
                <a:solidFill>
                  <a:schemeClr val="accent1">
                    <a:lumMod val="75000"/>
                  </a:schemeClr>
                </a:solidFill>
              </a:rPr>
              <a:t>Hino: </a:t>
            </a:r>
          </a:p>
          <a:p>
            <a:pPr algn="l" defTabSz="914400">
              <a:spcAft>
                <a:spcPts val="600"/>
              </a:spcAft>
            </a:pPr>
            <a:endParaRPr lang="en-US" sz="3600" b="1" dirty="0">
              <a:solidFill>
                <a:schemeClr val="accent1">
                  <a:lumMod val="75000"/>
                </a:schemeClr>
              </a:solidFill>
            </a:endParaRPr>
          </a:p>
          <a:p>
            <a:pPr algn="l" defTabSz="914400">
              <a:spcAft>
                <a:spcPts val="600"/>
              </a:spcAft>
            </a:pPr>
            <a:r>
              <a:rPr lang="pt-PT" sz="3600" b="1" i="1" dirty="0">
                <a:solidFill>
                  <a:schemeClr val="accent1">
                    <a:lumMod val="75000"/>
                  </a:schemeClr>
                </a:solidFill>
                <a:effectLst>
                  <a:outerShdw blurRad="38100" dist="38100" dir="2700000" algn="tl">
                    <a:srgbClr val="000000">
                      <a:alpha val="43137"/>
                    </a:srgbClr>
                  </a:outerShdw>
                </a:effectLst>
              </a:rPr>
              <a:t>O dia que Tu nos deste, Senhor, acabou.</a:t>
            </a:r>
            <a:endParaRPr lang="en-US" sz="3600" b="1" i="1" dirty="0">
              <a:solidFill>
                <a:schemeClr val="accent1">
                  <a:lumMod val="75000"/>
                </a:schemeClr>
              </a:solidFill>
              <a:effectLst>
                <a:outerShdw blurRad="38100" dist="38100" dir="2700000" algn="tl">
                  <a:srgbClr val="000000">
                    <a:alpha val="43137"/>
                  </a:srgbClr>
                </a:outerShdw>
              </a:effectLst>
            </a:endParaRPr>
          </a:p>
        </p:txBody>
      </p:sp>
      <p:sp>
        <p:nvSpPr>
          <p:cNvPr id="10" name="CaixaDeTexto 9">
            <a:extLst>
              <a:ext uri="{FF2B5EF4-FFF2-40B4-BE49-F238E27FC236}">
                <a16:creationId xmlns:a16="http://schemas.microsoft.com/office/drawing/2014/main" id="{DE890751-E3A9-4CCE-95E3-A18C3B5F12FF}"/>
              </a:ext>
            </a:extLst>
          </p:cNvPr>
          <p:cNvSpPr txBox="1"/>
          <p:nvPr/>
        </p:nvSpPr>
        <p:spPr>
          <a:xfrm>
            <a:off x="329486" y="6012577"/>
            <a:ext cx="3855344" cy="584775"/>
          </a:xfrm>
          <a:prstGeom prst="rect">
            <a:avLst/>
          </a:prstGeom>
          <a:noFill/>
        </p:spPr>
        <p:txBody>
          <a:bodyPr wrap="square">
            <a:spAutoFit/>
          </a:bodyPr>
          <a:lstStyle/>
          <a:p>
            <a:r>
              <a:rPr lang="pt-BR" sz="1600" i="1" dirty="0">
                <a:effectLst/>
                <a:latin typeface="Times New Roman" panose="02020603050405020304" pitchFamily="18" charset="0"/>
                <a:ea typeface="Calibri" panose="020F0502020204030204" pitchFamily="34" charset="0"/>
              </a:rPr>
              <a:t>*De John </a:t>
            </a:r>
            <a:r>
              <a:rPr lang="pt-BR" sz="1600" i="1" dirty="0" err="1">
                <a:effectLst/>
                <a:latin typeface="Times New Roman" panose="02020603050405020304" pitchFamily="18" charset="0"/>
                <a:ea typeface="Calibri" panose="020F0502020204030204" pitchFamily="34" charset="0"/>
              </a:rPr>
              <a:t>Ellerton</a:t>
            </a:r>
            <a:r>
              <a:rPr lang="pt-BR" sz="1600" i="1" dirty="0">
                <a:effectLst/>
                <a:latin typeface="Times New Roman" panose="02020603050405020304" pitchFamily="18" charset="0"/>
                <a:ea typeface="Calibri" panose="020F0502020204030204" pitchFamily="34" charset="0"/>
              </a:rPr>
              <a:t>, 1870, melodia do </a:t>
            </a:r>
            <a:r>
              <a:rPr lang="pt-BR" sz="1600" i="1" dirty="0">
                <a:latin typeface="Times New Roman" panose="02020603050405020304" pitchFamily="18" charset="0"/>
                <a:ea typeface="Calibri" panose="020F0502020204030204" pitchFamily="34" charset="0"/>
              </a:rPr>
              <a:t>Rev. Clement C. </a:t>
            </a:r>
            <a:r>
              <a:rPr lang="pt-BR" sz="1600" i="1" dirty="0" err="1">
                <a:latin typeface="Times New Roman" panose="02020603050405020304" pitchFamily="18" charset="0"/>
                <a:ea typeface="Calibri" panose="020F0502020204030204" pitchFamily="34" charset="0"/>
              </a:rPr>
              <a:t>Scholefield</a:t>
            </a:r>
            <a:r>
              <a:rPr lang="pt-BR" sz="1600" i="1" dirty="0">
                <a:effectLst/>
                <a:latin typeface="Times New Roman" panose="02020603050405020304" pitchFamily="18" charset="0"/>
                <a:ea typeface="Calibri" panose="020F0502020204030204" pitchFamily="34" charset="0"/>
              </a:rPr>
              <a:t>.</a:t>
            </a:r>
            <a:endParaRPr lang="pt-BR" sz="1600" dirty="0"/>
          </a:p>
        </p:txBody>
      </p:sp>
      <p:pic>
        <p:nvPicPr>
          <p:cNvPr id="11" name="Imagem 10">
            <a:extLst>
              <a:ext uri="{FF2B5EF4-FFF2-40B4-BE49-F238E27FC236}">
                <a16:creationId xmlns:a16="http://schemas.microsoft.com/office/drawing/2014/main" id="{55DC4488-7B5B-4223-A319-C58844F9FC7D}"/>
              </a:ext>
            </a:extLst>
          </p:cNvPr>
          <p:cNvPicPr>
            <a:picLocks noChangeAspect="1"/>
          </p:cNvPicPr>
          <p:nvPr/>
        </p:nvPicPr>
        <p:blipFill>
          <a:blip r:embed="rId2"/>
          <a:stretch>
            <a:fillRect/>
          </a:stretch>
        </p:blipFill>
        <p:spPr>
          <a:xfrm>
            <a:off x="4514315" y="0"/>
            <a:ext cx="4773858" cy="6858000"/>
          </a:xfrm>
          <a:prstGeom prst="rect">
            <a:avLst/>
          </a:prstGeom>
        </p:spPr>
      </p:pic>
    </p:spTree>
    <p:extLst>
      <p:ext uri="{BB962C8B-B14F-4D97-AF65-F5344CB8AC3E}">
        <p14:creationId xmlns:p14="http://schemas.microsoft.com/office/powerpoint/2010/main" val="27425156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3EC6312-6571-4202-9C80-1433DDB0CADD}"/>
              </a:ext>
            </a:extLst>
          </p:cNvPr>
          <p:cNvPicPr>
            <a:picLocks noChangeAspect="1"/>
          </p:cNvPicPr>
          <p:nvPr/>
        </p:nvPicPr>
        <p:blipFill>
          <a:blip r:embed="rId2"/>
          <a:stretch>
            <a:fillRect/>
          </a:stretch>
        </p:blipFill>
        <p:spPr>
          <a:xfrm>
            <a:off x="75193" y="2348880"/>
            <a:ext cx="8993614" cy="2392532"/>
          </a:xfrm>
          <a:prstGeom prst="rect">
            <a:avLst/>
          </a:prstGeom>
        </p:spPr>
      </p:pic>
    </p:spTree>
    <p:extLst>
      <p:ext uri="{BB962C8B-B14F-4D97-AF65-F5344CB8AC3E}">
        <p14:creationId xmlns:p14="http://schemas.microsoft.com/office/powerpoint/2010/main" val="143398631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55BFF518-C907-49D2-84C8-1310B8993665}"/>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Projetos Dia Mundial de Oração 2022</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395536" y="476672"/>
            <a:ext cx="8352928" cy="561662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None/>
            </a:pPr>
            <a:r>
              <a:rPr lang="pt-BR" b="1" dirty="0">
                <a:solidFill>
                  <a:schemeClr val="accent1">
                    <a:lumMod val="75000"/>
                  </a:schemeClr>
                </a:solidFill>
              </a:rPr>
              <a:t>Somos agradecidas pelas ofertas levantadas nos cultos do DMO 2021:</a:t>
            </a:r>
          </a:p>
          <a:p>
            <a:pPr marL="342900" lvl="0" indent="-342900" algn="just">
              <a:buFont typeface="+mj-lt"/>
              <a:buAutoNum type="arabicParenR"/>
            </a:pPr>
            <a:r>
              <a:rPr lang="pt-BR" sz="2000" dirty="0"/>
              <a:t>Projeto Missão Vida: Porto dos Gaúchos – MT – R$15.000,00</a:t>
            </a:r>
          </a:p>
          <a:p>
            <a:pPr marL="342900" lvl="0" indent="-342900" algn="just">
              <a:buFont typeface="+mj-lt"/>
              <a:buAutoNum type="arabicParenR"/>
            </a:pPr>
            <a:r>
              <a:rPr lang="pt-BR" sz="2000" dirty="0"/>
              <a:t>Projeto Criança Feliz: Avaré – SP – R$15.000,00</a:t>
            </a:r>
          </a:p>
          <a:p>
            <a:pPr marL="342900" lvl="0" indent="-342900" algn="just">
              <a:buFont typeface="+mj-lt"/>
              <a:buAutoNum type="arabicParenR"/>
            </a:pPr>
            <a:r>
              <a:rPr lang="pt-BR" sz="2000" dirty="0"/>
              <a:t>Diaconia: prática solidária e acolhedora – Alta Floresta – MT – 15.000,00</a:t>
            </a:r>
          </a:p>
          <a:p>
            <a:pPr marL="45720" indent="0">
              <a:spcAft>
                <a:spcPts val="1000"/>
              </a:spcAft>
              <a:buNone/>
            </a:pPr>
            <a:endParaRPr lang="pt-BR" sz="2400" b="1" dirty="0">
              <a:solidFill>
                <a:schemeClr val="accent1">
                  <a:lumMod val="75000"/>
                </a:schemeClr>
              </a:solidFill>
            </a:endParaRPr>
          </a:p>
          <a:p>
            <a:pPr marL="45720" indent="0">
              <a:spcAft>
                <a:spcPts val="1000"/>
              </a:spcAft>
              <a:buNone/>
            </a:pPr>
            <a:r>
              <a:rPr lang="pt-BR" sz="2400" b="1" dirty="0">
                <a:solidFill>
                  <a:schemeClr val="accent1">
                    <a:lumMod val="75000"/>
                  </a:schemeClr>
                </a:solidFill>
              </a:rPr>
              <a:t>Projetos DMO 2022:</a:t>
            </a:r>
          </a:p>
          <a:p>
            <a:pPr marL="45720" indent="0">
              <a:spcAft>
                <a:spcPts val="1000"/>
              </a:spcAft>
              <a:buNone/>
            </a:pPr>
            <a:r>
              <a:rPr lang="pt-BR" sz="2400" b="1" dirty="0">
                <a:solidFill>
                  <a:schemeClr val="accent1">
                    <a:lumMod val="75000"/>
                  </a:schemeClr>
                </a:solidFill>
              </a:rPr>
              <a:t>Projeto Casa da criança e do adolescente Padre Marcello </a:t>
            </a:r>
            <a:r>
              <a:rPr lang="pt-BR" sz="2400" b="1" dirty="0" err="1">
                <a:solidFill>
                  <a:schemeClr val="accent1">
                    <a:lumMod val="75000"/>
                  </a:schemeClr>
                </a:solidFill>
              </a:rPr>
              <a:t>Quilici</a:t>
            </a:r>
            <a:r>
              <a:rPr lang="pt-BR" sz="2400" b="1" dirty="0">
                <a:solidFill>
                  <a:schemeClr val="accent1">
                    <a:lumMod val="75000"/>
                  </a:schemeClr>
                </a:solidFill>
              </a:rPr>
              <a:t>: </a:t>
            </a:r>
            <a:br>
              <a:rPr lang="pt-BR" sz="2400" b="1" dirty="0">
                <a:solidFill>
                  <a:schemeClr val="accent1">
                    <a:lumMod val="75000"/>
                  </a:schemeClr>
                </a:solidFill>
              </a:rPr>
            </a:br>
            <a:r>
              <a:rPr lang="pt-BR" sz="2400" dirty="0">
                <a:solidFill>
                  <a:schemeClr val="accent1">
                    <a:lumMod val="75000"/>
                  </a:schemeClr>
                </a:solidFill>
              </a:rPr>
              <a:t>Castro - Paraná  </a:t>
            </a:r>
          </a:p>
          <a:p>
            <a:pPr marL="388620" indent="-342900" algn="just">
              <a:spcAft>
                <a:spcPts val="1000"/>
              </a:spcAft>
              <a:buFontTx/>
              <a:buChar char="-"/>
            </a:pPr>
            <a:r>
              <a:rPr lang="pt-BR" sz="1600" dirty="0"/>
              <a:t>A Casa da Criança atende 300 crianças, adolescentes e jovens em situação de risco e vulnerabilidade social, de segunda a sexta-feira. Realizam diversas atividades socioeducativas, esportivas, artísticas e lúdicas. Através de grupos de convivência, os quais visam fortalecer as relações familiares e comunitárias, além de promover a integração e a troca de experiências entre os participantes, valorizando o sentido da vida coletiva. Durante as atividades, a instituição oferta 4 refeições diárias aos participantes.</a:t>
            </a:r>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6360921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B458D4F2-83F9-452C-8E23-F8F07F2F1F0C}"/>
              </a:ext>
            </a:extLst>
          </p:cNvPr>
          <p:cNvPicPr>
            <a:picLocks noChangeAspect="1"/>
          </p:cNvPicPr>
          <p:nvPr/>
        </p:nvPicPr>
        <p:blipFill rotWithShape="1">
          <a:blip r:embed="rId2">
            <a:alphaModFix amt="20000"/>
          </a:blip>
          <a:srcRect t="47792"/>
          <a:stretch/>
        </p:blipFill>
        <p:spPr>
          <a:xfrm>
            <a:off x="0" y="1"/>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Projetos Dia Mundial de Oração 2022</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332656"/>
            <a:ext cx="8064896" cy="2952328"/>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7000"/>
              </a:lnSpc>
              <a:spcAft>
                <a:spcPts val="800"/>
              </a:spcAft>
              <a:buNone/>
            </a:pPr>
            <a:r>
              <a:rPr lang="pt-BR" sz="2400" b="1" dirty="0">
                <a:solidFill>
                  <a:schemeClr val="accent1">
                    <a:lumMod val="75000"/>
                  </a:schemeClr>
                </a:solidFill>
              </a:rPr>
              <a:t>Associação Caminhar Juntos: </a:t>
            </a:r>
            <a:br>
              <a:rPr lang="pt-BR" sz="3600" b="1" dirty="0">
                <a:solidFill>
                  <a:schemeClr val="accent1">
                    <a:lumMod val="75000"/>
                  </a:schemeClr>
                </a:solidFill>
              </a:rPr>
            </a:br>
            <a:r>
              <a:rPr lang="pt-BR" sz="2400" dirty="0">
                <a:solidFill>
                  <a:schemeClr val="accent1">
                    <a:lumMod val="75000"/>
                  </a:schemeClr>
                </a:solidFill>
              </a:rPr>
              <a:t>Balneário Piçarras – Santa Catarina</a:t>
            </a:r>
          </a:p>
          <a:p>
            <a:pPr marL="388620" indent="-342900" algn="just">
              <a:spcAft>
                <a:spcPts val="1000"/>
              </a:spcAft>
              <a:buFontTx/>
              <a:buChar char="-"/>
            </a:pPr>
            <a:r>
              <a:rPr lang="pt-BR" sz="1600" dirty="0"/>
              <a:t>Atende em torno de 60 crianças e adolescentes das famílias em sua maioria vindas de outros estados com costumes e religiões diferentes, com pouca ou nenhuma capacitação para trabalho. Vivem de empregos em construções civis e de catação de lixo. O objetivo é oportunizar as crianças e adolescentes, conhecimentos e visões diferentes das do seu cotidiano, melhorar a qualidade de vida, promovendo o desenvolvimento integral, espiritual, físico e mental.</a:t>
            </a:r>
          </a:p>
          <a:p>
            <a:pPr marL="45720" indent="0" algn="just">
              <a:spcAft>
                <a:spcPts val="1000"/>
              </a:spcAft>
              <a:buNone/>
            </a:pPr>
            <a:endParaRPr lang="pt-BR" sz="1600" dirty="0"/>
          </a:p>
          <a:p>
            <a:pPr marL="0" lvl="0" indent="0">
              <a:lnSpc>
                <a:spcPct val="107000"/>
              </a:lnSpc>
              <a:spcAft>
                <a:spcPts val="800"/>
              </a:spcAft>
              <a:buNone/>
            </a:pPr>
            <a:r>
              <a:rPr lang="pt-BR" sz="2400" b="1" dirty="0">
                <a:solidFill>
                  <a:schemeClr val="accent1">
                    <a:lumMod val="75000"/>
                  </a:schemeClr>
                </a:solidFill>
              </a:rPr>
              <a:t>Instituição Projeto Construir Educar para vida:  </a:t>
            </a:r>
            <a:br>
              <a:rPr lang="pt-BR" sz="2400" b="1" dirty="0">
                <a:solidFill>
                  <a:schemeClr val="accent1">
                    <a:lumMod val="75000"/>
                  </a:schemeClr>
                </a:solidFill>
              </a:rPr>
            </a:br>
            <a:r>
              <a:rPr lang="pt-BR" sz="2400" dirty="0">
                <a:solidFill>
                  <a:schemeClr val="accent1">
                    <a:lumMod val="75000"/>
                  </a:schemeClr>
                </a:solidFill>
              </a:rPr>
              <a:t>Canoas – Rio Grande do Sul</a:t>
            </a:r>
          </a:p>
          <a:p>
            <a:pPr marL="388620" indent="-342900" algn="just">
              <a:spcAft>
                <a:spcPts val="1000"/>
              </a:spcAft>
              <a:buFontTx/>
              <a:buChar char="-"/>
            </a:pPr>
            <a:r>
              <a:rPr lang="pt-BR" sz="1600" dirty="0"/>
              <a:t>O projeto Construir é um programa educacional, profissionalizante com valores e princípios cristãos para o resgate de adolescentes vulneráveis. O objetivo é atingir adolescentes fora da escola e reabilitá-los e socializá-los, proporcionando uma estrutura que os capacite encontrar um direcionamento para a vida, e os integre na sociedade.</a:t>
            </a:r>
          </a:p>
          <a:p>
            <a:pPr marL="388620" indent="-342900">
              <a:spcAft>
                <a:spcPts val="1000"/>
              </a:spcAft>
              <a:buFontTx/>
              <a:buChar char="-"/>
            </a:pPr>
            <a:endParaRPr lang="pt-BR" sz="16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888668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A413FD94-7024-42E3-8E83-287063015819}"/>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sp>
        <p:nvSpPr>
          <p:cNvPr id="6" name="Título 1">
            <a:extLst>
              <a:ext uri="{FF2B5EF4-FFF2-40B4-BE49-F238E27FC236}">
                <a16:creationId xmlns:a16="http://schemas.microsoft.com/office/drawing/2014/main" id="{325499D9-8EEA-4D6E-8263-228C90BD75FD}"/>
              </a:ext>
            </a:extLst>
          </p:cNvPr>
          <p:cNvSpPr txBox="1">
            <a:spLocks/>
          </p:cNvSpPr>
          <p:nvPr/>
        </p:nvSpPr>
        <p:spPr>
          <a:xfrm>
            <a:off x="2379969" y="6165304"/>
            <a:ext cx="6512511" cy="504056"/>
          </a:xfrm>
          <a:prstGeom prst="rect">
            <a:avLst/>
          </a:prstGeom>
          <a:noFill/>
          <a:ln>
            <a:noFill/>
          </a:ln>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r"/>
            <a:r>
              <a:rPr lang="pt-BR" sz="2800" b="1" dirty="0">
                <a:solidFill>
                  <a:schemeClr val="accent1">
                    <a:lumMod val="75000"/>
                  </a:schemeClr>
                </a:solidFill>
                <a:effectLst>
                  <a:outerShdw blurRad="38100" dist="38100" dir="2700000" algn="tl">
                    <a:srgbClr val="000000">
                      <a:alpha val="43137"/>
                    </a:srgbClr>
                  </a:outerShdw>
                </a:effectLst>
              </a:rPr>
              <a:t>Projetos Dia Mundial de Oração 2022</a:t>
            </a:r>
          </a:p>
        </p:txBody>
      </p:sp>
      <p:sp>
        <p:nvSpPr>
          <p:cNvPr id="7" name="Espaço Reservado para Conteúdo 3">
            <a:extLst>
              <a:ext uri="{FF2B5EF4-FFF2-40B4-BE49-F238E27FC236}">
                <a16:creationId xmlns:a16="http://schemas.microsoft.com/office/drawing/2014/main" id="{44C537A7-4969-4D9F-9ECC-0E716C8C63DD}"/>
              </a:ext>
            </a:extLst>
          </p:cNvPr>
          <p:cNvSpPr txBox="1">
            <a:spLocks/>
          </p:cNvSpPr>
          <p:nvPr/>
        </p:nvSpPr>
        <p:spPr>
          <a:xfrm>
            <a:off x="539552" y="332656"/>
            <a:ext cx="8064896" cy="2952328"/>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pt-BR" sz="2400" b="1" dirty="0">
                <a:solidFill>
                  <a:schemeClr val="accent1">
                    <a:lumMod val="75000"/>
                  </a:schemeClr>
                </a:solidFill>
              </a:rPr>
              <a:t>Envio de Ofertas do DMO-2022:</a:t>
            </a:r>
          </a:p>
          <a:p>
            <a:pPr marL="0" indent="0">
              <a:buNone/>
            </a:pPr>
            <a:endParaRPr lang="pt-BR" sz="1000" b="1" dirty="0">
              <a:solidFill>
                <a:schemeClr val="accent1">
                  <a:lumMod val="75000"/>
                </a:schemeClr>
              </a:solidFill>
            </a:endParaRPr>
          </a:p>
          <a:p>
            <a:pPr marL="0" indent="0">
              <a:buNone/>
            </a:pPr>
            <a:r>
              <a:rPr lang="pt-BR" sz="2400" dirty="0"/>
              <a:t>Banco </a:t>
            </a:r>
            <a:r>
              <a:rPr lang="pt-BR" sz="2400" b="1" dirty="0">
                <a:solidFill>
                  <a:schemeClr val="accent1">
                    <a:lumMod val="75000"/>
                  </a:schemeClr>
                </a:solidFill>
              </a:rPr>
              <a:t>Bradesco</a:t>
            </a:r>
            <a:br>
              <a:rPr lang="pt-BR" sz="2400" dirty="0"/>
            </a:br>
            <a:r>
              <a:rPr lang="pt-BR" sz="2400" dirty="0"/>
              <a:t>Agência: </a:t>
            </a:r>
            <a:r>
              <a:rPr lang="pt-BR" sz="2400" b="1" dirty="0">
                <a:solidFill>
                  <a:schemeClr val="accent1">
                    <a:lumMod val="75000"/>
                  </a:schemeClr>
                </a:solidFill>
              </a:rPr>
              <a:t>1553</a:t>
            </a:r>
            <a:br>
              <a:rPr lang="pt-BR" sz="2400" dirty="0"/>
            </a:br>
            <a:r>
              <a:rPr lang="pt-BR" sz="2400" dirty="0"/>
              <a:t>Conta Corrente: </a:t>
            </a:r>
            <a:r>
              <a:rPr lang="pt-BR" sz="2400" b="1" dirty="0">
                <a:solidFill>
                  <a:schemeClr val="accent1">
                    <a:lumMod val="75000"/>
                  </a:schemeClr>
                </a:solidFill>
              </a:rPr>
              <a:t>22378-6</a:t>
            </a:r>
            <a:br>
              <a:rPr lang="pt-BR" sz="2400" dirty="0"/>
            </a:br>
            <a:r>
              <a:rPr lang="pt-BR" sz="2400" dirty="0"/>
              <a:t>Favorecido: </a:t>
            </a:r>
            <a:r>
              <a:rPr lang="pt-BR" sz="2400" dirty="0">
                <a:solidFill>
                  <a:schemeClr val="accent1">
                    <a:lumMod val="75000"/>
                  </a:schemeClr>
                </a:solidFill>
              </a:rPr>
              <a:t>Dia Mundial de Oração</a:t>
            </a:r>
            <a:br>
              <a:rPr lang="pt-BR" sz="2400" dirty="0"/>
            </a:br>
            <a:r>
              <a:rPr lang="pt-BR" sz="2400" dirty="0"/>
              <a:t>CNPJ: </a:t>
            </a:r>
            <a:r>
              <a:rPr lang="pt-BR" sz="2400" dirty="0">
                <a:solidFill>
                  <a:schemeClr val="accent1">
                    <a:lumMod val="75000"/>
                  </a:schemeClr>
                </a:solidFill>
              </a:rPr>
              <a:t>68.009.562/0001-30</a:t>
            </a:r>
          </a:p>
          <a:p>
            <a:pPr marL="0" indent="0">
              <a:buNone/>
            </a:pPr>
            <a:endParaRPr lang="pt-BR" sz="1000" dirty="0"/>
          </a:p>
          <a:p>
            <a:pPr marL="0" indent="0">
              <a:buNone/>
            </a:pPr>
            <a:r>
              <a:rPr lang="pt-BR" sz="2400" dirty="0"/>
              <a:t>Ao remeter ou depositar a oferta DMO-2022 favor informar a tesoureira por e-mail: </a:t>
            </a:r>
            <a:r>
              <a:rPr lang="pt-BR" sz="2400" b="1" dirty="0">
                <a:solidFill>
                  <a:schemeClr val="accent1">
                    <a:lumMod val="75000"/>
                  </a:schemeClr>
                </a:solidFill>
              </a:rPr>
              <a:t>dirce.schitkoski@gmail.com </a:t>
            </a:r>
            <a:r>
              <a:rPr lang="pt-BR" sz="2400" dirty="0"/>
              <a:t>ou pelo fone </a:t>
            </a:r>
            <a:r>
              <a:rPr lang="pt-BR" sz="2400" dirty="0">
                <a:solidFill>
                  <a:schemeClr val="accent1">
                    <a:lumMod val="75000"/>
                  </a:schemeClr>
                </a:solidFill>
              </a:rPr>
              <a:t>(42) 3233-3742</a:t>
            </a:r>
            <a:r>
              <a:rPr lang="pt-BR" sz="2400" dirty="0"/>
              <a:t>.</a:t>
            </a:r>
          </a:p>
          <a:p>
            <a:pPr marL="0" indent="0">
              <a:buNone/>
            </a:pPr>
            <a:endParaRPr lang="pt-BR" sz="1000" dirty="0"/>
          </a:p>
          <a:p>
            <a:pPr marL="0" indent="0">
              <a:buNone/>
            </a:pPr>
            <a:r>
              <a:rPr lang="pt-BR" sz="2400" dirty="0"/>
              <a:t>Prazo para envio das ofertas: até </a:t>
            </a:r>
            <a:r>
              <a:rPr lang="pt-BR" sz="2400" b="1" dirty="0">
                <a:solidFill>
                  <a:schemeClr val="accent1">
                    <a:lumMod val="75000"/>
                  </a:schemeClr>
                </a:solidFill>
              </a:rPr>
              <a:t>30 de junho de 2022</a:t>
            </a:r>
          </a:p>
          <a:p>
            <a:pPr marL="388620" indent="-342900">
              <a:spcAft>
                <a:spcPts val="1000"/>
              </a:spcAft>
              <a:buFontTx/>
              <a:buChar char="-"/>
            </a:pPr>
            <a:endParaRPr lang="pt-BR" sz="1600" dirty="0"/>
          </a:p>
        </p:txBody>
      </p:sp>
      <p:sp>
        <p:nvSpPr>
          <p:cNvPr id="4" name="Rectangle 3">
            <a:extLst>
              <a:ext uri="{FF2B5EF4-FFF2-40B4-BE49-F238E27FC236}">
                <a16:creationId xmlns:a16="http://schemas.microsoft.com/office/drawing/2014/main" id="{9DABCA4A-6D19-45E2-AD2D-F4F9E29DAC5B}"/>
              </a:ext>
            </a:extLst>
          </p:cNvPr>
          <p:cNvSpPr>
            <a:spLocks noChangeArrowheads="1"/>
          </p:cNvSpPr>
          <p:nvPr/>
        </p:nvSpPr>
        <p:spPr bwMode="auto">
          <a:xfrm>
            <a:off x="4479634" y="67017"/>
            <a:ext cx="184731" cy="3231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5" name="Imagem 4">
            <a:extLst>
              <a:ext uri="{FF2B5EF4-FFF2-40B4-BE49-F238E27FC236}">
                <a16:creationId xmlns:a16="http://schemas.microsoft.com/office/drawing/2014/main" id="{787AE81C-6182-4CB7-84EB-8550B6287F31}"/>
              </a:ext>
            </a:extLst>
          </p:cNvPr>
          <p:cNvPicPr>
            <a:picLocks noChangeAspect="1"/>
          </p:cNvPicPr>
          <p:nvPr/>
        </p:nvPicPr>
        <p:blipFill>
          <a:blip r:embed="rId3"/>
          <a:stretch>
            <a:fillRect/>
          </a:stretch>
        </p:blipFill>
        <p:spPr>
          <a:xfrm>
            <a:off x="539551" y="4941168"/>
            <a:ext cx="2791321" cy="1800200"/>
          </a:xfrm>
          <a:prstGeom prst="rect">
            <a:avLst/>
          </a:prstGeom>
        </p:spPr>
      </p:pic>
    </p:spTree>
    <p:extLst>
      <p:ext uri="{BB962C8B-B14F-4D97-AF65-F5344CB8AC3E}">
        <p14:creationId xmlns:p14="http://schemas.microsoft.com/office/powerpoint/2010/main" val="27620660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8464B6F1-D4F8-4E39-9F97-BEC61CBFC55F}"/>
              </a:ext>
            </a:extLst>
          </p:cNvPr>
          <p:cNvPicPr>
            <a:picLocks noChangeAspect="1"/>
          </p:cNvPicPr>
          <p:nvPr/>
        </p:nvPicPr>
        <p:blipFill rotWithShape="1">
          <a:blip r:embed="rId2">
            <a:alphaModFix amt="20000"/>
          </a:blip>
          <a:srcRect b="47793"/>
          <a:stretch/>
        </p:blipFill>
        <p:spPr>
          <a:xfrm>
            <a:off x="0" y="0"/>
            <a:ext cx="9144000" cy="6858000"/>
          </a:xfrm>
          <a:prstGeom prst="rect">
            <a:avLst/>
          </a:prstGeom>
          <a:ln>
            <a:noFill/>
          </a:ln>
          <a:effectLst>
            <a:softEdge rad="112500"/>
          </a:effectLst>
        </p:spPr>
      </p:pic>
      <p:pic>
        <p:nvPicPr>
          <p:cNvPr id="2" name="Imagem 1">
            <a:extLst>
              <a:ext uri="{FF2B5EF4-FFF2-40B4-BE49-F238E27FC236}">
                <a16:creationId xmlns:a16="http://schemas.microsoft.com/office/drawing/2014/main" id="{CF5DA926-ADB4-44B5-A383-F4E9F93B41C0}"/>
              </a:ext>
            </a:extLst>
          </p:cNvPr>
          <p:cNvPicPr>
            <a:picLocks noChangeAspect="1"/>
          </p:cNvPicPr>
          <p:nvPr/>
        </p:nvPicPr>
        <p:blipFill>
          <a:blip r:embed="rId3"/>
          <a:stretch>
            <a:fillRect/>
          </a:stretch>
        </p:blipFill>
        <p:spPr>
          <a:xfrm>
            <a:off x="2623867" y="5693039"/>
            <a:ext cx="3921197" cy="1106885"/>
          </a:xfrm>
          <a:prstGeom prst="rect">
            <a:avLst/>
          </a:prstGeom>
        </p:spPr>
      </p:pic>
      <p:sp>
        <p:nvSpPr>
          <p:cNvPr id="6" name="CaixaDeTexto 5">
            <a:extLst>
              <a:ext uri="{FF2B5EF4-FFF2-40B4-BE49-F238E27FC236}">
                <a16:creationId xmlns:a16="http://schemas.microsoft.com/office/drawing/2014/main" id="{D3BCA9C2-4602-4E84-B58E-3B83E2E68338}"/>
              </a:ext>
            </a:extLst>
          </p:cNvPr>
          <p:cNvSpPr txBox="1"/>
          <p:nvPr/>
        </p:nvSpPr>
        <p:spPr>
          <a:xfrm>
            <a:off x="-18256" y="4840478"/>
            <a:ext cx="9144000" cy="830997"/>
          </a:xfrm>
          <a:prstGeom prst="rect">
            <a:avLst/>
          </a:prstGeom>
          <a:noFill/>
        </p:spPr>
        <p:txBody>
          <a:bodyPr wrap="square">
            <a:spAutoFit/>
          </a:bodyPr>
          <a:lstStyle/>
          <a:p>
            <a:pPr algn="ctr"/>
            <a:r>
              <a:rPr lang="pt-BR" sz="1600" i="1" dirty="0">
                <a:effectLst/>
                <a:latin typeface="Times New Roman" panose="02020603050405020304" pitchFamily="18" charset="0"/>
                <a:ea typeface="Calibri" panose="020F0502020204030204" pitchFamily="34" charset="0"/>
                <a:cs typeface="Times New Roman" panose="02020603050405020304" pitchFamily="18" charset="0"/>
              </a:rPr>
              <a:t>Este material faz parte do culto e recurso educacional para a celebração anual do DMO de 2022.</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600" i="1" dirty="0">
                <a:effectLst/>
                <a:latin typeface="Times New Roman" panose="02020603050405020304" pitchFamily="18" charset="0"/>
                <a:ea typeface="Calibri" panose="020F0502020204030204" pitchFamily="34" charset="0"/>
                <a:cs typeface="Times New Roman" panose="02020603050405020304" pitchFamily="18" charset="0"/>
              </a:rPr>
              <a:t>Para mais informações, por favor, contate: Comitê do Dia Mundial de Oração Brasil</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1600" i="1"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www.dmoracao.comunidades.net</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Imagem 7" descr="Placa branca com letras pretas em fundo branco&#10;&#10;Descrição gerada automaticamente com confiança baixa">
            <a:extLst>
              <a:ext uri="{FF2B5EF4-FFF2-40B4-BE49-F238E27FC236}">
                <a16:creationId xmlns:a16="http://schemas.microsoft.com/office/drawing/2014/main" id="{E604EEC6-63C5-4D40-BC16-A562BE4395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60463" y="344227"/>
            <a:ext cx="3048006" cy="4309881"/>
          </a:xfrm>
          <a:prstGeom prst="rect">
            <a:avLst/>
          </a:prstGeom>
        </p:spPr>
      </p:pic>
    </p:spTree>
    <p:extLst>
      <p:ext uri="{BB962C8B-B14F-4D97-AF65-F5344CB8AC3E}">
        <p14:creationId xmlns:p14="http://schemas.microsoft.com/office/powerpoint/2010/main" val="1655404162"/>
      </p:ext>
    </p:extLst>
  </p:cSld>
  <p:clrMapOvr>
    <a:masterClrMapping/>
  </p:clrMapOvr>
</p:sld>
</file>

<file path=ppt/theme/theme1.xml><?xml version="1.0" encoding="utf-8"?>
<a:theme xmlns:a="http://schemas.openxmlformats.org/drawingml/2006/main" name="Tema do Office">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834</TotalTime>
  <Words>4845</Words>
  <Application>Microsoft Office PowerPoint</Application>
  <PresentationFormat>Apresentação na tela (4:3)</PresentationFormat>
  <Paragraphs>371</Paragraphs>
  <Slides>57</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57</vt:i4>
      </vt:variant>
    </vt:vector>
  </HeadingPairs>
  <TitlesOfParts>
    <vt:vector size="63" baseType="lpstr">
      <vt:lpstr>Arial</vt:lpstr>
      <vt:lpstr>Calibri</vt:lpstr>
      <vt:lpstr>Calibri Light</vt:lpstr>
      <vt:lpstr>Georgia</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DMO</dc:creator>
  <cp:lastModifiedBy>Paul Gerhard Beyer Ehrat</cp:lastModifiedBy>
  <cp:revision>72</cp:revision>
  <dcterms:created xsi:type="dcterms:W3CDTF">2018-01-25T11:28:55Z</dcterms:created>
  <dcterms:modified xsi:type="dcterms:W3CDTF">2022-01-11T18:46:07Z</dcterms:modified>
</cp:coreProperties>
</file>