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336735-4E25-42E3-97AC-8CF815F90335}" type="datetimeFigureOut">
              <a:rPr lang="pt-BR" smtClean="0"/>
              <a:t>30/03/2021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C09CF9-38D9-4F92-AA94-14676F1FCB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1058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cadd85e67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cadd85e67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cadd85e67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cadd85e67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cadd85e67e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cadd85e67e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231892-6CB9-4D2F-8EFE-0ED783D4C6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FD6DC2B-4D4F-45EA-9343-A4F61BD123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45D024E-D3C5-49A8-9A41-0E553B1E0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0DF3A-C4B0-4884-AC05-B7804AF0D467}" type="datetimeFigureOut">
              <a:rPr lang="pt-BR" smtClean="0"/>
              <a:t>30/03/2021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5A3BDC4-BB74-457D-B7F5-9CE9D65BB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3F77F3-A7E8-472C-BF51-57D871CB5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6B1B-5477-4AE4-B6EB-8E399E306F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3246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AF84A6-39BB-4C7A-8F81-E31542FAF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BAE8544-7900-440F-AFB3-132A76369C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1A0655C-3F88-422F-8216-F5A26109F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0DF3A-C4B0-4884-AC05-B7804AF0D467}" type="datetimeFigureOut">
              <a:rPr lang="pt-BR" smtClean="0"/>
              <a:t>30/03/2021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D0EF696-3EBB-4509-942A-D8BB690E6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111E301-B8A2-445D-BA79-BA20E7F24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6B1B-5477-4AE4-B6EB-8E399E306F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3657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4DDDA86-C11E-419D-A629-CB59E7A1CA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745B59A-4A92-4957-882F-FE4867F47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94D6FBB-44CB-4CEE-BBBF-50D5D6E1C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0DF3A-C4B0-4884-AC05-B7804AF0D467}" type="datetimeFigureOut">
              <a:rPr lang="pt-BR" smtClean="0"/>
              <a:t>30/03/2021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7B8A630-90C2-40E2-8069-B3B9CDE50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B7390F6-AF07-4AFE-A30A-835C8375B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6B1B-5477-4AE4-B6EB-8E399E306F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38087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3581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8AF8DA-258C-451E-B331-A532B1CD4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2AC3722-B7B9-4D6E-AF94-ECE3DBC9A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A316066-7FD8-4BC1-B56F-6D41ED575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0DF3A-C4B0-4884-AC05-B7804AF0D467}" type="datetimeFigureOut">
              <a:rPr lang="pt-BR" smtClean="0"/>
              <a:t>30/03/2021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5E46EAA-B27E-4ECF-B9F6-06D224A57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9EA3991-F635-4C4E-91A6-217F17AED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6B1B-5477-4AE4-B6EB-8E399E306F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8497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392249-03E2-4F78-A881-42BBF65C0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6322B24-7F75-4179-A6CA-110A38A71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B5D67C5-CB9C-41A8-BF1F-E8600E4B1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0DF3A-C4B0-4884-AC05-B7804AF0D467}" type="datetimeFigureOut">
              <a:rPr lang="pt-BR" smtClean="0"/>
              <a:t>30/03/2021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6E3C0C-6EE1-4260-8D71-FDD9440EE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27EEAE9-7922-40F2-B547-8A53A813D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6B1B-5477-4AE4-B6EB-8E399E306F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5206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1DBFB7-F06F-450B-B4EB-4B2834613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9A2302C-3221-4AEE-84B7-7698C2EF3B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F53EB09-D934-4BA4-8AC4-B82A3FE65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D5AFDE0-5537-4F32-8BE6-AEDB73D56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0DF3A-C4B0-4884-AC05-B7804AF0D467}" type="datetimeFigureOut">
              <a:rPr lang="pt-BR" smtClean="0"/>
              <a:t>30/03/2021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BAB1806-4582-4879-9EC9-D17800EC7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4EDE0F0-A306-4C32-911A-0DB8012F6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6B1B-5477-4AE4-B6EB-8E399E306F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1784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5808BC-2A26-4955-BAFD-47FA044DB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F87F509-C440-4B92-8881-756B36C50F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CD8E717-59D6-4615-9072-C1C6210628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3008B76-D2EE-4AAC-B4E0-2E129A9AC5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AE4E437-C9EC-42ED-AADB-E54442E760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464E925-8E16-42B5-98D5-0ACD72784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0DF3A-C4B0-4884-AC05-B7804AF0D467}" type="datetimeFigureOut">
              <a:rPr lang="pt-BR" smtClean="0"/>
              <a:t>30/03/2021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0DB0FDA-5AF8-4CC1-BE59-B58F0E858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C5A27FB-C549-4D5F-810A-236A192D0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6B1B-5477-4AE4-B6EB-8E399E306F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2371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FC5F9F-7207-4F96-94A1-DFE5A82C4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E32BA6F-790D-4113-8C79-14C7F45F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0DF3A-C4B0-4884-AC05-B7804AF0D467}" type="datetimeFigureOut">
              <a:rPr lang="pt-BR" smtClean="0"/>
              <a:t>30/03/2021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E4709BB-D1D1-43A7-8663-38F928EF4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11D9466-756D-4CD6-A2E4-0716D3CF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6B1B-5477-4AE4-B6EB-8E399E306F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5874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877112E-9465-4611-9A06-C624DE574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0DF3A-C4B0-4884-AC05-B7804AF0D467}" type="datetimeFigureOut">
              <a:rPr lang="pt-BR" smtClean="0"/>
              <a:t>30/03/2021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796B26C-70AD-489E-9445-AFFFBFF6C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2E2475A-535B-4860-9BC5-FA3D83EBC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6B1B-5477-4AE4-B6EB-8E399E306F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0180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2FF620-333C-4ABB-8BA3-D7D640AC4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58E485B-89C3-468F-81E7-4A5F8DFE8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EA06B80-1953-458F-94E9-59EEDAF20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F976CD9-C74A-4A55-903B-27E884DC6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0DF3A-C4B0-4884-AC05-B7804AF0D467}" type="datetimeFigureOut">
              <a:rPr lang="pt-BR" smtClean="0"/>
              <a:t>30/03/2021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A51CAED-A247-494B-A27B-F986066A7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628F34D-5FE7-4C36-BE36-1E61CE171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6B1B-5477-4AE4-B6EB-8E399E306F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1401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0F1EFD-3A7F-4DB2-8523-1B9907B29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2E67AF8-58CF-4092-AED5-837FB1AB32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4FCBCAB-EA61-4C81-9A05-89DAE59E41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B5DE512-CDCE-4C2B-AC42-C4F9AB35E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0DF3A-C4B0-4884-AC05-B7804AF0D467}" type="datetimeFigureOut">
              <a:rPr lang="pt-BR" smtClean="0"/>
              <a:t>30/03/2021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B2C7F6-59F7-4C18-BA6A-901088D65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796C9BA-F0CD-4F75-9E04-850CC7A5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6B1B-5477-4AE4-B6EB-8E399E306F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9002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EF9E0A6-5623-48CF-A06B-B90722A1F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2C0C96-92EC-4ACC-95FB-DEC45438B2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F1A8685-2599-4EBF-85C6-0726C7ECC3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0DF3A-C4B0-4884-AC05-B7804AF0D467}" type="datetimeFigureOut">
              <a:rPr lang="pt-BR" smtClean="0"/>
              <a:t>30/03/2021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E40EAD5-2074-4FA1-BE06-B0C93F208C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DFB8927-804E-43E6-A30E-4B1EE3C9C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B6B1B-5477-4AE4-B6EB-8E399E306F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8412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pPr algn="ctr"/>
            <a:r>
              <a:rPr lang="pt-BR"/>
              <a:t>Lideranças para Transformar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121900" tIns="121900" rIns="121900" bIns="121900" rtlCol="0" anchor="t" anchorCtr="0">
            <a:normAutofit fontScale="92500" lnSpcReduction="10000"/>
          </a:bodyPr>
          <a:lstStyle/>
          <a:p>
            <a:pPr marL="0" indent="0">
              <a:buNone/>
            </a:pPr>
            <a:r>
              <a:rPr lang="pt-BR">
                <a:solidFill>
                  <a:srgbClr val="000000"/>
                </a:solidFill>
              </a:rPr>
              <a:t>O que precisamos para transformar lideranças?</a:t>
            </a:r>
            <a:endParaRPr>
              <a:solidFill>
                <a:srgbClr val="000000"/>
              </a:solidFill>
            </a:endParaRPr>
          </a:p>
          <a:p>
            <a:pPr marL="0" indent="0">
              <a:spcBef>
                <a:spcPts val="1600"/>
              </a:spcBef>
              <a:buNone/>
            </a:pPr>
            <a:r>
              <a:rPr lang="pt-BR">
                <a:solidFill>
                  <a:srgbClr val="000000"/>
                </a:solidFill>
              </a:rPr>
              <a:t>-Flexibilidade</a:t>
            </a:r>
            <a:endParaRPr>
              <a:solidFill>
                <a:srgbClr val="000000"/>
              </a:solidFill>
            </a:endParaRPr>
          </a:p>
          <a:p>
            <a:pPr marL="0" indent="0">
              <a:spcBef>
                <a:spcPts val="1600"/>
              </a:spcBef>
              <a:buNone/>
            </a:pPr>
            <a:r>
              <a:rPr lang="pt-BR">
                <a:solidFill>
                  <a:srgbClr val="000000"/>
                </a:solidFill>
              </a:rPr>
              <a:t>-Sabedoria Prática</a:t>
            </a:r>
            <a:endParaRPr>
              <a:solidFill>
                <a:srgbClr val="000000"/>
              </a:solidFill>
            </a:endParaRPr>
          </a:p>
          <a:p>
            <a:pPr marL="0" indent="0">
              <a:spcBef>
                <a:spcPts val="1600"/>
              </a:spcBef>
              <a:buNone/>
            </a:pPr>
            <a:r>
              <a:rPr lang="pt-BR">
                <a:solidFill>
                  <a:srgbClr val="000000"/>
                </a:solidFill>
              </a:rPr>
              <a:t>-Motivação</a:t>
            </a:r>
            <a:endParaRPr>
              <a:solidFill>
                <a:srgbClr val="000000"/>
              </a:solidFill>
            </a:endParaRPr>
          </a:p>
          <a:p>
            <a:pPr marL="0" indent="0">
              <a:spcBef>
                <a:spcPts val="1600"/>
              </a:spcBef>
              <a:buNone/>
            </a:pPr>
            <a:r>
              <a:rPr lang="pt-BR">
                <a:solidFill>
                  <a:srgbClr val="000000"/>
                </a:solidFill>
              </a:rPr>
              <a:t>-Engajamento</a:t>
            </a:r>
            <a:endParaRPr>
              <a:solidFill>
                <a:srgbClr val="000000"/>
              </a:solidFill>
            </a:endParaRPr>
          </a:p>
          <a:p>
            <a:pPr marL="0" indent="0">
              <a:spcBef>
                <a:spcPts val="1600"/>
              </a:spcBef>
              <a:buNone/>
            </a:pPr>
            <a:r>
              <a:rPr lang="pt-BR">
                <a:solidFill>
                  <a:srgbClr val="000000"/>
                </a:solidFill>
              </a:rPr>
              <a:t>-Esperança</a:t>
            </a:r>
            <a:endParaRPr>
              <a:solidFill>
                <a:srgbClr val="000000"/>
              </a:solidFill>
            </a:endParaRPr>
          </a:p>
          <a:p>
            <a:pPr marL="0" indent="0">
              <a:spcBef>
                <a:spcPts val="1600"/>
              </a:spcBef>
              <a:buNone/>
            </a:pPr>
            <a:r>
              <a:rPr lang="pt-BR">
                <a:solidFill>
                  <a:srgbClr val="000000"/>
                </a:solidFill>
              </a:rPr>
              <a:t>-Ética</a:t>
            </a:r>
            <a:endParaRPr>
              <a:solidFill>
                <a:srgbClr val="000000"/>
              </a:solidFill>
            </a:endParaRPr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pt-BR">
                <a:solidFill>
                  <a:srgbClr val="000000"/>
                </a:solidFill>
              </a:rPr>
              <a:t>-Partilha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6911600" y="2233433"/>
            <a:ext cx="4864800" cy="3856721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/>
            <a:r>
              <a:rPr lang="pt-BR" sz="2133"/>
              <a:t>Virtudes/Qualidades que precisamos ter para atingirmos as pessoas ao nosso redor!</a:t>
            </a:r>
            <a:endParaRPr sz="2133"/>
          </a:p>
          <a:p>
            <a:pPr marL="609585" indent="-440256">
              <a:buSzPts val="1600"/>
              <a:buChar char="-"/>
            </a:pPr>
            <a:r>
              <a:rPr lang="pt-BR" sz="2133"/>
              <a:t>Paciência</a:t>
            </a:r>
            <a:endParaRPr sz="2133"/>
          </a:p>
          <a:p>
            <a:pPr marL="609585" indent="-440256">
              <a:buSzPts val="1600"/>
              <a:buChar char="-"/>
            </a:pPr>
            <a:r>
              <a:rPr lang="pt-BR" sz="2133"/>
              <a:t>Persistência</a:t>
            </a:r>
            <a:endParaRPr sz="2133"/>
          </a:p>
          <a:p>
            <a:pPr marL="609585" indent="-440256">
              <a:buSzPts val="1600"/>
              <a:buChar char="-"/>
            </a:pPr>
            <a:r>
              <a:rPr lang="pt-BR" sz="2133"/>
              <a:t>Ousadia</a:t>
            </a:r>
            <a:endParaRPr sz="2133"/>
          </a:p>
          <a:p>
            <a:pPr marL="609585" indent="-440256">
              <a:buSzPts val="1600"/>
              <a:buChar char="-"/>
            </a:pPr>
            <a:r>
              <a:rPr lang="pt-BR" sz="2133"/>
              <a:t>Inovação</a:t>
            </a:r>
            <a:endParaRPr sz="2133"/>
          </a:p>
          <a:p>
            <a:pPr marL="609585" indent="-440256">
              <a:buSzPts val="1600"/>
              <a:buChar char="-"/>
            </a:pPr>
            <a:r>
              <a:rPr lang="pt-BR" sz="2133"/>
              <a:t>Comunicação</a:t>
            </a:r>
            <a:endParaRPr sz="2133"/>
          </a:p>
          <a:p>
            <a:pPr marL="609585" indent="-440256">
              <a:buSzPts val="1600"/>
              <a:buChar char="-"/>
            </a:pPr>
            <a:r>
              <a:rPr lang="pt-BR" sz="2133"/>
              <a:t>Quebra de padrões</a:t>
            </a:r>
            <a:endParaRPr sz="2133"/>
          </a:p>
          <a:p>
            <a:pPr marL="609585" indent="-440256">
              <a:buSzPts val="1600"/>
              <a:buChar char="-"/>
            </a:pPr>
            <a:r>
              <a:rPr lang="pt-BR" sz="2133"/>
              <a:t>Capacidade Relacional</a:t>
            </a:r>
            <a:endParaRPr sz="2133"/>
          </a:p>
          <a:p>
            <a:pPr marL="609585" indent="-440256">
              <a:buSzPts val="1600"/>
              <a:buChar char="-"/>
            </a:pPr>
            <a:r>
              <a:rPr lang="pt-BR" sz="2133"/>
              <a:t>Lidar com conflitos</a:t>
            </a:r>
            <a:endParaRPr sz="2133"/>
          </a:p>
        </p:txBody>
      </p:sp>
      <p:cxnSp>
        <p:nvCxnSpPr>
          <p:cNvPr id="63" name="Google Shape;63;p14"/>
          <p:cNvCxnSpPr/>
          <p:nvPr/>
        </p:nvCxnSpPr>
        <p:spPr>
          <a:xfrm>
            <a:off x="2789767" y="2517000"/>
            <a:ext cx="3942800" cy="26040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4" name="Google Shape;64;p14"/>
          <p:cNvCxnSpPr/>
          <p:nvPr/>
        </p:nvCxnSpPr>
        <p:spPr>
          <a:xfrm>
            <a:off x="2366267" y="4886800"/>
            <a:ext cx="4438000" cy="824800"/>
          </a:xfrm>
          <a:prstGeom prst="curvedConnector3">
            <a:avLst>
              <a:gd name="adj1" fmla="val 36187"/>
            </a:avLst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5" name="Google Shape;65;p14"/>
          <p:cNvCxnSpPr/>
          <p:nvPr/>
        </p:nvCxnSpPr>
        <p:spPr>
          <a:xfrm rot="10800000" flipH="1">
            <a:off x="2211467" y="4136167"/>
            <a:ext cx="4592800" cy="14552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6" name="Google Shape;66;p14"/>
          <p:cNvCxnSpPr/>
          <p:nvPr/>
        </p:nvCxnSpPr>
        <p:spPr>
          <a:xfrm>
            <a:off x="2366267" y="3750233"/>
            <a:ext cx="4438000" cy="824800"/>
          </a:xfrm>
          <a:prstGeom prst="curvedConnector3">
            <a:avLst>
              <a:gd name="adj1" fmla="val 36187"/>
            </a:avLst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7" name="Google Shape;67;p14"/>
          <p:cNvCxnSpPr/>
          <p:nvPr/>
        </p:nvCxnSpPr>
        <p:spPr>
          <a:xfrm>
            <a:off x="2473600" y="2434500"/>
            <a:ext cx="4312800" cy="1290000"/>
          </a:xfrm>
          <a:prstGeom prst="curvedConnector3">
            <a:avLst>
              <a:gd name="adj1" fmla="val 61803"/>
            </a:avLst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8" name="Google Shape;68;p14"/>
          <p:cNvCxnSpPr/>
          <p:nvPr/>
        </p:nvCxnSpPr>
        <p:spPr>
          <a:xfrm rot="10800000" flipH="1">
            <a:off x="2471033" y="3223133"/>
            <a:ext cx="4315200" cy="13608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pPr algn="ctr"/>
            <a:r>
              <a:rPr lang="pt-BR"/>
              <a:t>O que é ser líder?</a:t>
            </a:r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pt-BR"/>
              <a:t>criar habilidades</a:t>
            </a:r>
            <a:endParaRPr/>
          </a:p>
          <a:p>
            <a:pPr indent="0">
              <a:spcBef>
                <a:spcPts val="1600"/>
              </a:spcBef>
              <a:buNone/>
            </a:pPr>
            <a:endParaRPr/>
          </a:p>
          <a:p>
            <a:pPr indent="0">
              <a:spcBef>
                <a:spcPts val="1600"/>
              </a:spcBef>
              <a:buNone/>
            </a:pPr>
            <a:r>
              <a:rPr lang="pt-BR"/>
              <a:t>                             valores para liderança</a:t>
            </a:r>
            <a:endParaRPr/>
          </a:p>
          <a:p>
            <a:pPr indent="0">
              <a:spcBef>
                <a:spcPts val="1600"/>
              </a:spcBef>
              <a:buNone/>
            </a:pPr>
            <a:endParaRPr/>
          </a:p>
          <a:p>
            <a:pPr indent="0">
              <a:spcBef>
                <a:spcPts val="1600"/>
              </a:spcBef>
              <a:buNone/>
            </a:pPr>
            <a:r>
              <a:rPr lang="pt-BR"/>
              <a:t>                                                                    liderança compartilhada</a:t>
            </a:r>
            <a:endParaRPr/>
          </a:p>
          <a:p>
            <a:pPr indent="0">
              <a:spcBef>
                <a:spcPts val="1600"/>
              </a:spcBef>
              <a:buNone/>
            </a:pP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pt-BR"/>
              <a:t>                                                                                          lideranças que envolvem  </a:t>
            </a:r>
            <a:endParaRPr/>
          </a:p>
        </p:txBody>
      </p:sp>
      <p:pic>
        <p:nvPicPr>
          <p:cNvPr id="75" name="Google Shape;75;p15"/>
          <p:cNvPicPr preferRelativeResize="0"/>
          <p:nvPr/>
        </p:nvPicPr>
        <p:blipFill rotWithShape="1">
          <a:blip r:embed="rId3">
            <a:alphaModFix amt="10000"/>
          </a:blip>
          <a:srcRect t="-2420" b="2419"/>
          <a:stretch/>
        </p:blipFill>
        <p:spPr>
          <a:xfrm>
            <a:off x="1818590" y="1029384"/>
            <a:ext cx="8010220" cy="5002433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5"/>
          <p:cNvSpPr/>
          <p:nvPr/>
        </p:nvSpPr>
        <p:spPr>
          <a:xfrm rot="2700000">
            <a:off x="2939134" y="2108028"/>
            <a:ext cx="741613" cy="647144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>
              <a:highlight>
                <a:srgbClr val="FF0000"/>
              </a:highlight>
            </a:endParaRPr>
          </a:p>
        </p:txBody>
      </p:sp>
      <p:sp>
        <p:nvSpPr>
          <p:cNvPr id="77" name="Google Shape;77;p15"/>
          <p:cNvSpPr/>
          <p:nvPr/>
        </p:nvSpPr>
        <p:spPr>
          <a:xfrm rot="2697402">
            <a:off x="6419629" y="3362048"/>
            <a:ext cx="748403" cy="68957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78" name="Google Shape;78;p15"/>
          <p:cNvSpPr/>
          <p:nvPr/>
        </p:nvSpPr>
        <p:spPr>
          <a:xfrm rot="2700000">
            <a:off x="8069222" y="4566721"/>
            <a:ext cx="809496" cy="652235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16"/>
          <p:cNvPicPr preferRelativeResize="0"/>
          <p:nvPr/>
        </p:nvPicPr>
        <p:blipFill rotWithShape="1">
          <a:blip r:embed="rId3">
            <a:alphaModFix amt="10000"/>
          </a:blip>
          <a:srcRect/>
          <a:stretch/>
        </p:blipFill>
        <p:spPr>
          <a:xfrm>
            <a:off x="2090890" y="806717"/>
            <a:ext cx="8010220" cy="5002433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6"/>
          <p:cNvSpPr txBox="1"/>
          <p:nvPr/>
        </p:nvSpPr>
        <p:spPr>
          <a:xfrm>
            <a:off x="195333" y="1827534"/>
            <a:ext cx="11762800" cy="467816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pt-BR" sz="2400" dirty="0"/>
              <a:t>Liderança compartilhada</a:t>
            </a:r>
            <a:endParaRPr sz="2400" dirty="0"/>
          </a:p>
          <a:p>
            <a:pPr marL="609585"/>
            <a:endParaRPr sz="2400" dirty="0"/>
          </a:p>
          <a:p>
            <a:pPr marL="609585"/>
            <a:endParaRPr sz="2400" dirty="0"/>
          </a:p>
          <a:p>
            <a:r>
              <a:rPr lang="pt-BR" sz="2400" dirty="0"/>
              <a:t>                                                                                                 Transformar o que, no que e para que?</a:t>
            </a:r>
            <a:endParaRPr sz="2400" dirty="0"/>
          </a:p>
          <a:p>
            <a:pPr marL="609585"/>
            <a:endParaRPr sz="2400" dirty="0"/>
          </a:p>
          <a:p>
            <a:pPr marL="609585"/>
            <a:endParaRPr sz="2400" dirty="0"/>
          </a:p>
          <a:p>
            <a:r>
              <a:rPr lang="pt-BR" sz="2400" dirty="0"/>
              <a:t>Reconhecer e considerar o erro e a imperfeição</a:t>
            </a:r>
            <a:endParaRPr sz="2400" dirty="0"/>
          </a:p>
          <a:p>
            <a:pPr marL="609585"/>
            <a:endParaRPr sz="2400" dirty="0"/>
          </a:p>
          <a:p>
            <a:pPr marL="609585"/>
            <a:endParaRPr sz="2400" dirty="0"/>
          </a:p>
          <a:p>
            <a:r>
              <a:rPr lang="pt-BR" sz="2400" dirty="0"/>
              <a:t>                                                                                                    Atividades internas de liderança</a:t>
            </a:r>
            <a:endParaRPr sz="2400" dirty="0"/>
          </a:p>
          <a:p>
            <a:r>
              <a:rPr lang="pt-BR" sz="2400" dirty="0"/>
              <a:t>Liderar não é impor, liderar é despertar nos</a:t>
            </a:r>
            <a:endParaRPr sz="2400" dirty="0"/>
          </a:p>
          <a:p>
            <a:r>
              <a:rPr lang="pt-BR" sz="2400" dirty="0"/>
              <a:t>outros a vontade de fazer.</a:t>
            </a:r>
            <a:endParaRPr sz="2400" dirty="0"/>
          </a:p>
        </p:txBody>
      </p:sp>
      <p:sp>
        <p:nvSpPr>
          <p:cNvPr id="85" name="Google Shape;85;p16"/>
          <p:cNvSpPr txBox="1"/>
          <p:nvPr/>
        </p:nvSpPr>
        <p:spPr>
          <a:xfrm>
            <a:off x="195333" y="488300"/>
            <a:ext cx="11762800" cy="63596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pt-BR" sz="2533" b="1"/>
              <a:t>Que motivações levamos conosco?</a:t>
            </a:r>
            <a:endParaRPr sz="2533" b="1"/>
          </a:p>
        </p:txBody>
      </p:sp>
      <p:cxnSp>
        <p:nvCxnSpPr>
          <p:cNvPr id="86" name="Google Shape;86;p16"/>
          <p:cNvCxnSpPr/>
          <p:nvPr/>
        </p:nvCxnSpPr>
        <p:spPr>
          <a:xfrm rot="10800000" flipH="1">
            <a:off x="5490733" y="2984133"/>
            <a:ext cx="1812000" cy="857200"/>
          </a:xfrm>
          <a:prstGeom prst="curvedConnector3">
            <a:avLst>
              <a:gd name="adj1" fmla="val 50000"/>
            </a:avLst>
          </a:prstGeom>
          <a:noFill/>
          <a:ln w="19050" cap="flat" cmpd="sng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7150" dist="19050" dir="5400000" algn="bl" rotWithShape="0">
              <a:srgbClr val="CC0000">
                <a:alpha val="50000"/>
              </a:srgbClr>
            </a:outerShdw>
          </a:effectLst>
        </p:spPr>
      </p:cxnSp>
      <p:cxnSp>
        <p:nvCxnSpPr>
          <p:cNvPr id="87" name="Google Shape;87;p16"/>
          <p:cNvCxnSpPr/>
          <p:nvPr/>
        </p:nvCxnSpPr>
        <p:spPr>
          <a:xfrm>
            <a:off x="5490733" y="3841333"/>
            <a:ext cx="2788800" cy="824800"/>
          </a:xfrm>
          <a:prstGeom prst="curvedConnector3">
            <a:avLst>
              <a:gd name="adj1" fmla="val 50000"/>
            </a:avLst>
          </a:prstGeom>
          <a:noFill/>
          <a:ln w="19050" cap="flat" cmpd="sng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7150" dist="19050" dir="5400000" algn="bl" rotWithShape="0">
              <a:srgbClr val="CC0000">
                <a:alpha val="50000"/>
              </a:srgbClr>
            </a:outerShdw>
          </a:effectLst>
        </p:spPr>
      </p:cxnSp>
      <p:cxnSp>
        <p:nvCxnSpPr>
          <p:cNvPr id="88" name="Google Shape;88;p16"/>
          <p:cNvCxnSpPr/>
          <p:nvPr/>
        </p:nvCxnSpPr>
        <p:spPr>
          <a:xfrm rot="10800000" flipH="1">
            <a:off x="5078400" y="4687900"/>
            <a:ext cx="3201200" cy="965600"/>
          </a:xfrm>
          <a:prstGeom prst="curvedConnector3">
            <a:avLst>
              <a:gd name="adj1" fmla="val 50000"/>
            </a:avLst>
          </a:prstGeom>
          <a:noFill/>
          <a:ln w="19050" cap="flat" cmpd="sng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7150" dist="19050" dir="4800000" algn="bl" rotWithShape="0">
              <a:srgbClr val="CC0000">
                <a:alpha val="50000"/>
              </a:srgbClr>
            </a:outerShdw>
          </a:effectLst>
        </p:spPr>
      </p:cxnSp>
      <p:cxnSp>
        <p:nvCxnSpPr>
          <p:cNvPr id="89" name="Google Shape;89;p16"/>
          <p:cNvCxnSpPr/>
          <p:nvPr/>
        </p:nvCxnSpPr>
        <p:spPr>
          <a:xfrm>
            <a:off x="3013667" y="2123867"/>
            <a:ext cx="4278400" cy="849200"/>
          </a:xfrm>
          <a:prstGeom prst="curvedConnector3">
            <a:avLst>
              <a:gd name="adj1" fmla="val 50000"/>
            </a:avLst>
          </a:prstGeom>
          <a:noFill/>
          <a:ln w="19050" cap="flat" cmpd="sng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7150" dist="19050" dir="5400000" algn="bl" rotWithShape="0">
              <a:srgbClr val="CC0000">
                <a:alpha val="50000"/>
              </a:srgbClr>
            </a:outerShdw>
          </a:effectLst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117</Words>
  <Application>Microsoft Office PowerPoint</Application>
  <PresentationFormat>Widescreen</PresentationFormat>
  <Paragraphs>39</Paragraphs>
  <Slides>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Lideranças para Transformar</vt:lpstr>
      <vt:lpstr>O que é ser líder?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Lideranças para Transformar</dc:title>
  <dc:creator>Joni Roloff</dc:creator>
  <cp:lastModifiedBy>Joni Roloff</cp:lastModifiedBy>
  <cp:revision>1</cp:revision>
  <dcterms:created xsi:type="dcterms:W3CDTF">2021-03-30T11:34:09Z</dcterms:created>
  <dcterms:modified xsi:type="dcterms:W3CDTF">2021-03-30T11:36:04Z</dcterms:modified>
</cp:coreProperties>
</file>