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306" r:id="rId3"/>
    <p:sldId id="375" r:id="rId4"/>
    <p:sldId id="308" r:id="rId5"/>
    <p:sldId id="376" r:id="rId6"/>
    <p:sldId id="379" r:id="rId7"/>
    <p:sldId id="380" r:id="rId8"/>
    <p:sldId id="383" r:id="rId9"/>
    <p:sldId id="347" r:id="rId10"/>
    <p:sldId id="384" r:id="rId11"/>
    <p:sldId id="387" r:id="rId12"/>
    <p:sldId id="388" r:id="rId13"/>
    <p:sldId id="389" r:id="rId14"/>
    <p:sldId id="390" r:id="rId15"/>
    <p:sldId id="391" r:id="rId16"/>
    <p:sldId id="392" r:id="rId17"/>
    <p:sldId id="394" r:id="rId18"/>
    <p:sldId id="393" r:id="rId19"/>
    <p:sldId id="395" r:id="rId20"/>
    <p:sldId id="396" r:id="rId21"/>
    <p:sldId id="397" r:id="rId22"/>
    <p:sldId id="398" r:id="rId23"/>
    <p:sldId id="399" r:id="rId24"/>
    <p:sldId id="400" r:id="rId25"/>
    <p:sldId id="378" r:id="rId26"/>
    <p:sldId id="401" r:id="rId27"/>
    <p:sldId id="403" r:id="rId28"/>
    <p:sldId id="404" r:id="rId29"/>
    <p:sldId id="405" r:id="rId30"/>
    <p:sldId id="402" r:id="rId31"/>
    <p:sldId id="408" r:id="rId32"/>
    <p:sldId id="409" r:id="rId33"/>
    <p:sldId id="410" r:id="rId34"/>
    <p:sldId id="411" r:id="rId35"/>
    <p:sldId id="412" r:id="rId36"/>
    <p:sldId id="413" r:id="rId37"/>
    <p:sldId id="414" r:id="rId38"/>
    <p:sldId id="415" r:id="rId39"/>
    <p:sldId id="416" r:id="rId40"/>
    <p:sldId id="374" r:id="rId41"/>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8DBF"/>
    <a:srgbClr val="FFFFFF"/>
    <a:srgbClr val="5E8ABB"/>
    <a:srgbClr val="80B1E9"/>
    <a:srgbClr val="729FD6"/>
    <a:srgbClr val="B7E3E4"/>
    <a:srgbClr val="B31F24"/>
    <a:srgbClr val="89FFAE"/>
    <a:srgbClr val="BCB7FB"/>
    <a:srgbClr val="D8C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410"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163706-54B2-4F72-8AA9-46997CB16AC3}"/>
              </a:ext>
            </a:extLst>
          </p:cNvPr>
          <p:cNvSpPr>
            <a:spLocks noGrp="1"/>
          </p:cNvSpPr>
          <p:nvPr>
            <p:ph type="ctrTitle"/>
          </p:nvPr>
        </p:nvSpPr>
        <p:spPr>
          <a:xfrm>
            <a:off x="1143000" y="1122363"/>
            <a:ext cx="6858000" cy="2387600"/>
          </a:xfrm>
        </p:spPr>
        <p:txBody>
          <a:bodyPr anchor="b"/>
          <a:lstStyle>
            <a:lvl1pPr algn="ctr">
              <a:defRPr sz="4500"/>
            </a:lvl1pPr>
          </a:lstStyle>
          <a:p>
            <a:r>
              <a:rPr lang="pt-BR"/>
              <a:t>Clique para editar o título Mestre</a:t>
            </a:r>
          </a:p>
        </p:txBody>
      </p:sp>
      <p:sp>
        <p:nvSpPr>
          <p:cNvPr id="3" name="Subtítulo 2">
            <a:extLst>
              <a:ext uri="{FF2B5EF4-FFF2-40B4-BE49-F238E27FC236}">
                <a16:creationId xmlns:a16="http://schemas.microsoft.com/office/drawing/2014/main" id="{23DCAC3C-F447-402E-9C8F-1FABEBA6682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62BCEA1C-572D-4941-8E26-473BE65F53CB}"/>
              </a:ext>
            </a:extLst>
          </p:cNvPr>
          <p:cNvSpPr>
            <a:spLocks noGrp="1"/>
          </p:cNvSpPr>
          <p:nvPr>
            <p:ph type="dt" sz="half" idx="10"/>
          </p:nvPr>
        </p:nvSpPr>
        <p:spPr/>
        <p:txBody>
          <a:bodyPr/>
          <a:lstStyle/>
          <a:p>
            <a:fld id="{58A2DCBB-56EA-4B89-AA96-FFC96E6B1BFA}" type="datetimeFigureOut">
              <a:rPr lang="pt-BR" smtClean="0"/>
              <a:t>08/12/2020</a:t>
            </a:fld>
            <a:endParaRPr lang="pt-BR"/>
          </a:p>
        </p:txBody>
      </p:sp>
      <p:sp>
        <p:nvSpPr>
          <p:cNvPr id="5" name="Espaço Reservado para Rodapé 4">
            <a:extLst>
              <a:ext uri="{FF2B5EF4-FFF2-40B4-BE49-F238E27FC236}">
                <a16:creationId xmlns:a16="http://schemas.microsoft.com/office/drawing/2014/main" id="{12D7001D-2983-44CA-8A8C-36C51A11F4C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D3717B4-4610-4BCC-9A36-9D22B26CEBCD}"/>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1711544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D6D4E2-DA02-4352-91CE-08E22B29E1E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0DFA4591-FA40-4C3F-A906-7F71180A50C9}"/>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9B5C315-833D-48FC-AFAB-7A50CE13B9BA}"/>
              </a:ext>
            </a:extLst>
          </p:cNvPr>
          <p:cNvSpPr>
            <a:spLocks noGrp="1"/>
          </p:cNvSpPr>
          <p:nvPr>
            <p:ph type="dt" sz="half" idx="10"/>
          </p:nvPr>
        </p:nvSpPr>
        <p:spPr/>
        <p:txBody>
          <a:bodyPr/>
          <a:lstStyle/>
          <a:p>
            <a:fld id="{58A2DCBB-56EA-4B89-AA96-FFC96E6B1BFA}" type="datetimeFigureOut">
              <a:rPr lang="pt-BR" smtClean="0"/>
              <a:t>08/12/2020</a:t>
            </a:fld>
            <a:endParaRPr lang="pt-BR"/>
          </a:p>
        </p:txBody>
      </p:sp>
      <p:sp>
        <p:nvSpPr>
          <p:cNvPr id="5" name="Espaço Reservado para Rodapé 4">
            <a:extLst>
              <a:ext uri="{FF2B5EF4-FFF2-40B4-BE49-F238E27FC236}">
                <a16:creationId xmlns:a16="http://schemas.microsoft.com/office/drawing/2014/main" id="{A7C024E6-E2F8-4F15-B523-74CAB6EEB80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BCC584C-155B-4880-8DD9-1B2A748740C4}"/>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160110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CBB9C9-A007-41CC-B944-3829A323692D}"/>
              </a:ext>
            </a:extLst>
          </p:cNvPr>
          <p:cNvSpPr>
            <a:spLocks noGrp="1"/>
          </p:cNvSpPr>
          <p:nvPr>
            <p:ph type="title"/>
          </p:nvPr>
        </p:nvSpPr>
        <p:spPr>
          <a:xfrm>
            <a:off x="623888" y="1709739"/>
            <a:ext cx="7886700" cy="2852737"/>
          </a:xfrm>
        </p:spPr>
        <p:txBody>
          <a:bodyPr anchor="b"/>
          <a:lstStyle>
            <a:lvl1pPr>
              <a:defRPr sz="4500"/>
            </a:lvl1pPr>
          </a:lstStyle>
          <a:p>
            <a:r>
              <a:rPr lang="pt-BR"/>
              <a:t>Clique para editar o título Mestre</a:t>
            </a:r>
          </a:p>
        </p:txBody>
      </p:sp>
      <p:sp>
        <p:nvSpPr>
          <p:cNvPr id="3" name="Espaço Reservado para Texto 2">
            <a:extLst>
              <a:ext uri="{FF2B5EF4-FFF2-40B4-BE49-F238E27FC236}">
                <a16:creationId xmlns:a16="http://schemas.microsoft.com/office/drawing/2014/main" id="{A57B92F6-05B4-451C-918F-66DDD62D443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DF08F2C3-A6F5-48B4-AD77-A0C465B53500}"/>
              </a:ext>
            </a:extLst>
          </p:cNvPr>
          <p:cNvSpPr>
            <a:spLocks noGrp="1"/>
          </p:cNvSpPr>
          <p:nvPr>
            <p:ph type="dt" sz="half" idx="10"/>
          </p:nvPr>
        </p:nvSpPr>
        <p:spPr/>
        <p:txBody>
          <a:bodyPr/>
          <a:lstStyle/>
          <a:p>
            <a:fld id="{58A2DCBB-56EA-4B89-AA96-FFC96E6B1BFA}" type="datetimeFigureOut">
              <a:rPr lang="pt-BR" smtClean="0"/>
              <a:t>08/12/2020</a:t>
            </a:fld>
            <a:endParaRPr lang="pt-BR"/>
          </a:p>
        </p:txBody>
      </p:sp>
      <p:sp>
        <p:nvSpPr>
          <p:cNvPr id="5" name="Espaço Reservado para Rodapé 4">
            <a:extLst>
              <a:ext uri="{FF2B5EF4-FFF2-40B4-BE49-F238E27FC236}">
                <a16:creationId xmlns:a16="http://schemas.microsoft.com/office/drawing/2014/main" id="{6C5C2039-0F1D-4A2C-8FF1-819920D8E45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4441A66-1587-4BDA-93C0-E18D66CB79E5}"/>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212850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848338-30E3-49B0-808B-584C031E775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F81BEC75-BE9A-4351-A99D-BF09EC1E21C0}"/>
              </a:ext>
            </a:extLst>
          </p:cNvPr>
          <p:cNvSpPr>
            <a:spLocks noGrp="1"/>
          </p:cNvSpPr>
          <p:nvPr>
            <p:ph sz="half" idx="1"/>
          </p:nvPr>
        </p:nvSpPr>
        <p:spPr>
          <a:xfrm>
            <a:off x="628650" y="1825625"/>
            <a:ext cx="38862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55672371-1D36-4898-9D67-FABFFA3E1BE1}"/>
              </a:ext>
            </a:extLst>
          </p:cNvPr>
          <p:cNvSpPr>
            <a:spLocks noGrp="1"/>
          </p:cNvSpPr>
          <p:nvPr>
            <p:ph sz="half" idx="2"/>
          </p:nvPr>
        </p:nvSpPr>
        <p:spPr>
          <a:xfrm>
            <a:off x="4629150" y="1825625"/>
            <a:ext cx="38862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77C02DD1-63F8-496B-8E70-F6D9E8A0E02A}"/>
              </a:ext>
            </a:extLst>
          </p:cNvPr>
          <p:cNvSpPr>
            <a:spLocks noGrp="1"/>
          </p:cNvSpPr>
          <p:nvPr>
            <p:ph type="dt" sz="half" idx="10"/>
          </p:nvPr>
        </p:nvSpPr>
        <p:spPr/>
        <p:txBody>
          <a:bodyPr/>
          <a:lstStyle/>
          <a:p>
            <a:fld id="{58A2DCBB-56EA-4B89-AA96-FFC96E6B1BFA}" type="datetimeFigureOut">
              <a:rPr lang="pt-BR" smtClean="0"/>
              <a:t>08/12/2020</a:t>
            </a:fld>
            <a:endParaRPr lang="pt-BR"/>
          </a:p>
        </p:txBody>
      </p:sp>
      <p:sp>
        <p:nvSpPr>
          <p:cNvPr id="6" name="Espaço Reservado para Rodapé 5">
            <a:extLst>
              <a:ext uri="{FF2B5EF4-FFF2-40B4-BE49-F238E27FC236}">
                <a16:creationId xmlns:a16="http://schemas.microsoft.com/office/drawing/2014/main" id="{AB3433FC-4159-4157-8D94-11BC4BF454F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BB4BB56-0394-414C-BEBD-9B6B4A46A674}"/>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259858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14A2B8-4526-4E8B-A337-4D04BC4DD11D}"/>
              </a:ext>
            </a:extLst>
          </p:cNvPr>
          <p:cNvSpPr>
            <a:spLocks noGrp="1"/>
          </p:cNvSpPr>
          <p:nvPr>
            <p:ph type="title"/>
          </p:nvPr>
        </p:nvSpPr>
        <p:spPr>
          <a:xfrm>
            <a:off x="629841" y="365126"/>
            <a:ext cx="78867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436F7191-5E6D-4B75-AC60-056D9B0781F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E857E5A8-6EFD-457F-99F7-2708A9CA98D4}"/>
              </a:ext>
            </a:extLst>
          </p:cNvPr>
          <p:cNvSpPr>
            <a:spLocks noGrp="1"/>
          </p:cNvSpPr>
          <p:nvPr>
            <p:ph sz="half" idx="2"/>
          </p:nvPr>
        </p:nvSpPr>
        <p:spPr>
          <a:xfrm>
            <a:off x="629842" y="2505075"/>
            <a:ext cx="3868340"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916001B9-4622-4F96-B704-16460CBC5D4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5783B46-26BC-4B35-8CA9-F634D802E219}"/>
              </a:ext>
            </a:extLst>
          </p:cNvPr>
          <p:cNvSpPr>
            <a:spLocks noGrp="1"/>
          </p:cNvSpPr>
          <p:nvPr>
            <p:ph sz="quarter" idx="4"/>
          </p:nvPr>
        </p:nvSpPr>
        <p:spPr>
          <a:xfrm>
            <a:off x="4629150" y="2505075"/>
            <a:ext cx="3887391"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2DF6D941-D989-4F5F-97AA-5B0FAF617C30}"/>
              </a:ext>
            </a:extLst>
          </p:cNvPr>
          <p:cNvSpPr>
            <a:spLocks noGrp="1"/>
          </p:cNvSpPr>
          <p:nvPr>
            <p:ph type="dt" sz="half" idx="10"/>
          </p:nvPr>
        </p:nvSpPr>
        <p:spPr/>
        <p:txBody>
          <a:bodyPr/>
          <a:lstStyle/>
          <a:p>
            <a:fld id="{58A2DCBB-56EA-4B89-AA96-FFC96E6B1BFA}" type="datetimeFigureOut">
              <a:rPr lang="pt-BR" smtClean="0"/>
              <a:t>08/12/2020</a:t>
            </a:fld>
            <a:endParaRPr lang="pt-BR"/>
          </a:p>
        </p:txBody>
      </p:sp>
      <p:sp>
        <p:nvSpPr>
          <p:cNvPr id="8" name="Espaço Reservado para Rodapé 7">
            <a:extLst>
              <a:ext uri="{FF2B5EF4-FFF2-40B4-BE49-F238E27FC236}">
                <a16:creationId xmlns:a16="http://schemas.microsoft.com/office/drawing/2014/main" id="{E7280F4E-DE75-4B2E-B136-715DF4D19DF0}"/>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883AD6EB-D085-41CD-AD3C-12024AAC3FEE}"/>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4094811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C189ED-EF41-4346-9B48-405C8695573C}"/>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1A51A15E-0526-4004-B19F-C6704CECAED4}"/>
              </a:ext>
            </a:extLst>
          </p:cNvPr>
          <p:cNvSpPr>
            <a:spLocks noGrp="1"/>
          </p:cNvSpPr>
          <p:nvPr>
            <p:ph type="dt" sz="half" idx="10"/>
          </p:nvPr>
        </p:nvSpPr>
        <p:spPr/>
        <p:txBody>
          <a:bodyPr/>
          <a:lstStyle/>
          <a:p>
            <a:fld id="{58A2DCBB-56EA-4B89-AA96-FFC96E6B1BFA}" type="datetimeFigureOut">
              <a:rPr lang="pt-BR" smtClean="0"/>
              <a:t>08/12/2020</a:t>
            </a:fld>
            <a:endParaRPr lang="pt-BR"/>
          </a:p>
        </p:txBody>
      </p:sp>
      <p:sp>
        <p:nvSpPr>
          <p:cNvPr id="4" name="Espaço Reservado para Rodapé 3">
            <a:extLst>
              <a:ext uri="{FF2B5EF4-FFF2-40B4-BE49-F238E27FC236}">
                <a16:creationId xmlns:a16="http://schemas.microsoft.com/office/drawing/2014/main" id="{EC26F578-D4DA-4FEC-9411-FA9762E71171}"/>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01419B48-03C8-4FCA-8A65-86F9AB44E5D2}"/>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959929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15BD4091-C2F7-45ED-B7AA-4C8086072471}"/>
              </a:ext>
            </a:extLst>
          </p:cNvPr>
          <p:cNvSpPr>
            <a:spLocks noGrp="1"/>
          </p:cNvSpPr>
          <p:nvPr>
            <p:ph type="dt" sz="half" idx="10"/>
          </p:nvPr>
        </p:nvSpPr>
        <p:spPr/>
        <p:txBody>
          <a:bodyPr/>
          <a:lstStyle/>
          <a:p>
            <a:fld id="{58A2DCBB-56EA-4B89-AA96-FFC96E6B1BFA}" type="datetimeFigureOut">
              <a:rPr lang="pt-BR" smtClean="0"/>
              <a:t>08/12/2020</a:t>
            </a:fld>
            <a:endParaRPr lang="pt-BR"/>
          </a:p>
        </p:txBody>
      </p:sp>
      <p:sp>
        <p:nvSpPr>
          <p:cNvPr id="3" name="Espaço Reservado para Rodapé 2">
            <a:extLst>
              <a:ext uri="{FF2B5EF4-FFF2-40B4-BE49-F238E27FC236}">
                <a16:creationId xmlns:a16="http://schemas.microsoft.com/office/drawing/2014/main" id="{81612684-044C-47E1-81E7-6D2D95EBB546}"/>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9D54B7C3-234B-42DD-A1A0-6935A760A219}"/>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2501932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FAED21-A094-4470-AB78-EC161D0D888A}"/>
              </a:ext>
            </a:extLst>
          </p:cNvPr>
          <p:cNvSpPr>
            <a:spLocks noGrp="1"/>
          </p:cNvSpPr>
          <p:nvPr>
            <p:ph type="title"/>
          </p:nvPr>
        </p:nvSpPr>
        <p:spPr>
          <a:xfrm>
            <a:off x="629841" y="457200"/>
            <a:ext cx="2949178" cy="1600200"/>
          </a:xfrm>
        </p:spPr>
        <p:txBody>
          <a:bodyPr anchor="b"/>
          <a:lstStyle>
            <a:lvl1pPr>
              <a:defRPr sz="24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F9482B24-A535-43A4-8DA5-F77A4A0397D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25976264-A7D9-42F5-AAD1-F397A6426B0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D963E2C-B731-4BAD-879B-7B26CAE35A8E}"/>
              </a:ext>
            </a:extLst>
          </p:cNvPr>
          <p:cNvSpPr>
            <a:spLocks noGrp="1"/>
          </p:cNvSpPr>
          <p:nvPr>
            <p:ph type="dt" sz="half" idx="10"/>
          </p:nvPr>
        </p:nvSpPr>
        <p:spPr/>
        <p:txBody>
          <a:bodyPr/>
          <a:lstStyle/>
          <a:p>
            <a:fld id="{58A2DCBB-56EA-4B89-AA96-FFC96E6B1BFA}" type="datetimeFigureOut">
              <a:rPr lang="pt-BR" smtClean="0"/>
              <a:t>08/12/2020</a:t>
            </a:fld>
            <a:endParaRPr lang="pt-BR"/>
          </a:p>
        </p:txBody>
      </p:sp>
      <p:sp>
        <p:nvSpPr>
          <p:cNvPr id="6" name="Espaço Reservado para Rodapé 5">
            <a:extLst>
              <a:ext uri="{FF2B5EF4-FFF2-40B4-BE49-F238E27FC236}">
                <a16:creationId xmlns:a16="http://schemas.microsoft.com/office/drawing/2014/main" id="{81203693-448C-4549-BB47-81E072076A0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2306252-1931-40A0-960F-6AE83A351917}"/>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448540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755435-F1D0-499A-953F-D99184F4361B}"/>
              </a:ext>
            </a:extLst>
          </p:cNvPr>
          <p:cNvSpPr>
            <a:spLocks noGrp="1"/>
          </p:cNvSpPr>
          <p:nvPr>
            <p:ph type="title"/>
          </p:nvPr>
        </p:nvSpPr>
        <p:spPr>
          <a:xfrm>
            <a:off x="629841" y="457200"/>
            <a:ext cx="2949178" cy="1600200"/>
          </a:xfrm>
        </p:spPr>
        <p:txBody>
          <a:bodyPr anchor="b"/>
          <a:lstStyle>
            <a:lvl1pPr>
              <a:defRPr sz="2400"/>
            </a:lvl1pPr>
          </a:lstStyle>
          <a:p>
            <a:r>
              <a:rPr lang="pt-BR"/>
              <a:t>Clique para editar o título Mestre</a:t>
            </a:r>
          </a:p>
        </p:txBody>
      </p:sp>
      <p:sp>
        <p:nvSpPr>
          <p:cNvPr id="3" name="Espaço Reservado para Imagem 2">
            <a:extLst>
              <a:ext uri="{FF2B5EF4-FFF2-40B4-BE49-F238E27FC236}">
                <a16:creationId xmlns:a16="http://schemas.microsoft.com/office/drawing/2014/main" id="{1C6B313B-AD41-4C0F-96F9-5A3050639B2B}"/>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pt-BR"/>
          </a:p>
        </p:txBody>
      </p:sp>
      <p:sp>
        <p:nvSpPr>
          <p:cNvPr id="4" name="Espaço Reservado para Texto 3">
            <a:extLst>
              <a:ext uri="{FF2B5EF4-FFF2-40B4-BE49-F238E27FC236}">
                <a16:creationId xmlns:a16="http://schemas.microsoft.com/office/drawing/2014/main" id="{4F56CD91-0DDD-43E1-90DF-1BBCE2FF9EA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DE4E97F3-5999-4D29-B8DC-C0EDFE9C8284}"/>
              </a:ext>
            </a:extLst>
          </p:cNvPr>
          <p:cNvSpPr>
            <a:spLocks noGrp="1"/>
          </p:cNvSpPr>
          <p:nvPr>
            <p:ph type="dt" sz="half" idx="10"/>
          </p:nvPr>
        </p:nvSpPr>
        <p:spPr/>
        <p:txBody>
          <a:bodyPr/>
          <a:lstStyle/>
          <a:p>
            <a:fld id="{58A2DCBB-56EA-4B89-AA96-FFC96E6B1BFA}" type="datetimeFigureOut">
              <a:rPr lang="pt-BR" smtClean="0"/>
              <a:t>08/12/2020</a:t>
            </a:fld>
            <a:endParaRPr lang="pt-BR"/>
          </a:p>
        </p:txBody>
      </p:sp>
      <p:sp>
        <p:nvSpPr>
          <p:cNvPr id="6" name="Espaço Reservado para Rodapé 5">
            <a:extLst>
              <a:ext uri="{FF2B5EF4-FFF2-40B4-BE49-F238E27FC236}">
                <a16:creationId xmlns:a16="http://schemas.microsoft.com/office/drawing/2014/main" id="{3D83D789-5885-45FF-A4F9-9101DE78A12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8A36C02-4311-4199-A6B0-60CDAC26857D}"/>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1235091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F6678B-EFBF-493E-925C-E84C6AC321BA}"/>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281B633B-4415-40FC-B4AB-9262D4F60A13}"/>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DAE1543-1E5B-4BD8-AD28-A9E854E11D0C}"/>
              </a:ext>
            </a:extLst>
          </p:cNvPr>
          <p:cNvSpPr>
            <a:spLocks noGrp="1"/>
          </p:cNvSpPr>
          <p:nvPr>
            <p:ph type="dt" sz="half" idx="10"/>
          </p:nvPr>
        </p:nvSpPr>
        <p:spPr/>
        <p:txBody>
          <a:bodyPr/>
          <a:lstStyle/>
          <a:p>
            <a:fld id="{58A2DCBB-56EA-4B89-AA96-FFC96E6B1BFA}" type="datetimeFigureOut">
              <a:rPr lang="pt-BR" smtClean="0"/>
              <a:t>08/12/2020</a:t>
            </a:fld>
            <a:endParaRPr lang="pt-BR"/>
          </a:p>
        </p:txBody>
      </p:sp>
      <p:sp>
        <p:nvSpPr>
          <p:cNvPr id="5" name="Espaço Reservado para Rodapé 4">
            <a:extLst>
              <a:ext uri="{FF2B5EF4-FFF2-40B4-BE49-F238E27FC236}">
                <a16:creationId xmlns:a16="http://schemas.microsoft.com/office/drawing/2014/main" id="{F0B14652-5003-4CF6-A499-B5A42C50A45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0877C9D-9B98-4EFC-BC23-2396C286F8E5}"/>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3468061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340629B-B758-47B6-B6C7-5AA510040982}"/>
              </a:ext>
            </a:extLst>
          </p:cNvPr>
          <p:cNvSpPr>
            <a:spLocks noGrp="1"/>
          </p:cNvSpPr>
          <p:nvPr>
            <p:ph type="title" orient="vert"/>
          </p:nvPr>
        </p:nvSpPr>
        <p:spPr>
          <a:xfrm>
            <a:off x="6543675" y="365125"/>
            <a:ext cx="1971675"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03D563CA-8479-43B3-AECD-881FAA57D394}"/>
              </a:ext>
            </a:extLst>
          </p:cNvPr>
          <p:cNvSpPr>
            <a:spLocks noGrp="1"/>
          </p:cNvSpPr>
          <p:nvPr>
            <p:ph type="body" orient="vert" idx="1"/>
          </p:nvPr>
        </p:nvSpPr>
        <p:spPr>
          <a:xfrm>
            <a:off x="628650" y="365125"/>
            <a:ext cx="5800725"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A37947E-FE4C-488A-BC87-0DA91ED31A13}"/>
              </a:ext>
            </a:extLst>
          </p:cNvPr>
          <p:cNvSpPr>
            <a:spLocks noGrp="1"/>
          </p:cNvSpPr>
          <p:nvPr>
            <p:ph type="dt" sz="half" idx="10"/>
          </p:nvPr>
        </p:nvSpPr>
        <p:spPr/>
        <p:txBody>
          <a:bodyPr/>
          <a:lstStyle/>
          <a:p>
            <a:fld id="{58A2DCBB-56EA-4B89-AA96-FFC96E6B1BFA}" type="datetimeFigureOut">
              <a:rPr lang="pt-BR" smtClean="0"/>
              <a:t>08/12/2020</a:t>
            </a:fld>
            <a:endParaRPr lang="pt-BR"/>
          </a:p>
        </p:txBody>
      </p:sp>
      <p:sp>
        <p:nvSpPr>
          <p:cNvPr id="5" name="Espaço Reservado para Rodapé 4">
            <a:extLst>
              <a:ext uri="{FF2B5EF4-FFF2-40B4-BE49-F238E27FC236}">
                <a16:creationId xmlns:a16="http://schemas.microsoft.com/office/drawing/2014/main" id="{4F66B138-EBE0-4755-9C65-8C6BBEFB0FF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5AD9F72-A255-41B6-87B0-110F0ADD39A9}"/>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3176254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FFCD78F5-C1E8-487E-A65F-0F76C7ECB9A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BFF7CADE-7EAE-4FFD-8968-1BF64F355BE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476C9EC-EF85-4506-A987-C68660C685B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8A2DCBB-56EA-4B89-AA96-FFC96E6B1BFA}" type="datetimeFigureOut">
              <a:rPr lang="pt-BR" smtClean="0"/>
              <a:t>08/12/2020</a:t>
            </a:fld>
            <a:endParaRPr lang="pt-BR"/>
          </a:p>
        </p:txBody>
      </p:sp>
      <p:sp>
        <p:nvSpPr>
          <p:cNvPr id="5" name="Espaço Reservado para Rodapé 4">
            <a:extLst>
              <a:ext uri="{FF2B5EF4-FFF2-40B4-BE49-F238E27FC236}">
                <a16:creationId xmlns:a16="http://schemas.microsoft.com/office/drawing/2014/main" id="{BDC9DD37-D2BF-4A7A-A5DB-B4BCCC03139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C65674BC-820A-479D-B9F2-D24BE48E5BE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171879-265D-40FD-911F-587213C5B9D1}" type="slidenum">
              <a:rPr lang="pt-BR" smtClean="0"/>
              <a:t>‹nº›</a:t>
            </a:fld>
            <a:endParaRPr lang="pt-BR"/>
          </a:p>
        </p:txBody>
      </p:sp>
    </p:spTree>
    <p:extLst>
      <p:ext uri="{BB962C8B-B14F-4D97-AF65-F5344CB8AC3E}">
        <p14:creationId xmlns:p14="http://schemas.microsoft.com/office/powerpoint/2010/main" val="257400509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pt-B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4.png"/><Relationship Id="rId7" Type="http://schemas.openxmlformats.org/officeDocument/2006/relationships/image" Target="../media/image11.jpe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3" Type="http://schemas.openxmlformats.org/officeDocument/2006/relationships/hyperlink" Target="http://www.dmoracao.comunidades.net/" TargetMode="External"/><Relationship Id="rId2" Type="http://schemas.openxmlformats.org/officeDocument/2006/relationships/image" Target="../media/image30.png"/><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hyperlink" Target="mailto:dmobrasil@yaho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ângulo 10">
            <a:extLst>
              <a:ext uri="{FF2B5EF4-FFF2-40B4-BE49-F238E27FC236}">
                <a16:creationId xmlns:a16="http://schemas.microsoft.com/office/drawing/2014/main" id="{99FBEB09-29C4-41AB-BE86-48209705025F}"/>
              </a:ext>
            </a:extLst>
          </p:cNvPr>
          <p:cNvSpPr/>
          <p:nvPr/>
        </p:nvSpPr>
        <p:spPr>
          <a:xfrm>
            <a:off x="-18256" y="18256"/>
            <a:ext cx="9180512" cy="6876256"/>
          </a:xfrm>
          <a:prstGeom prst="rect">
            <a:avLst/>
          </a:prstGeom>
          <a:gradFill flip="none" rotWithShape="1">
            <a:gsLst>
              <a:gs pos="7000">
                <a:srgbClr val="FFFFFF"/>
              </a:gs>
              <a:gs pos="50000">
                <a:schemeClr val="accent1">
                  <a:lumMod val="45000"/>
                  <a:lumOff val="55000"/>
                </a:schemeClr>
              </a:gs>
              <a:gs pos="100000">
                <a:srgbClr val="5E8ABB"/>
              </a:gs>
              <a:gs pos="29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28" name="Picture 4" descr="Vanuatu Flag | Buy Flag of Vanuatu| The Flag Shop">
            <a:extLst>
              <a:ext uri="{FF2B5EF4-FFF2-40B4-BE49-F238E27FC236}">
                <a16:creationId xmlns:a16="http://schemas.microsoft.com/office/drawing/2014/main" id="{72A72355-052A-41F1-BC01-26E61D2EE3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8680" y="0"/>
            <a:ext cx="6876256" cy="6876256"/>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m 3" descr="Uma imagem contendo Código QR&#10;&#10;Descrição gerada automaticamente">
            <a:extLst>
              <a:ext uri="{FF2B5EF4-FFF2-40B4-BE49-F238E27FC236}">
                <a16:creationId xmlns:a16="http://schemas.microsoft.com/office/drawing/2014/main" id="{393FD103-14F4-4BBD-BF4C-4138F6118F40}"/>
              </a:ext>
            </a:extLst>
          </p:cNvPr>
          <p:cNvPicPr>
            <a:picLocks noChangeAspect="1"/>
          </p:cNvPicPr>
          <p:nvPr/>
        </p:nvPicPr>
        <p:blipFill rotWithShape="1">
          <a:blip r:embed="rId3">
            <a:extLst>
              <a:ext uri="{28A0092B-C50C-407E-A947-70E740481C1C}">
                <a14:useLocalDpi xmlns:a14="http://schemas.microsoft.com/office/drawing/2010/main" val="0"/>
              </a:ext>
            </a:extLst>
          </a:blip>
          <a:srcRect l="5113" r="5113" b="11572"/>
          <a:stretch/>
        </p:blipFill>
        <p:spPr>
          <a:xfrm>
            <a:off x="4572000" y="296652"/>
            <a:ext cx="4497919" cy="6264696"/>
          </a:xfrm>
          <a:prstGeom prst="rect">
            <a:avLst/>
          </a:prstGeom>
          <a:ln>
            <a:noFill/>
          </a:ln>
          <a:effectLst>
            <a:softEdge rad="112500"/>
          </a:effectLst>
        </p:spPr>
      </p:pic>
    </p:spTree>
    <p:extLst>
      <p:ext uri="{BB962C8B-B14F-4D97-AF65-F5344CB8AC3E}">
        <p14:creationId xmlns:p14="http://schemas.microsoft.com/office/powerpoint/2010/main" val="246446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tângulo 14">
            <a:extLst>
              <a:ext uri="{FF2B5EF4-FFF2-40B4-BE49-F238E27FC236}">
                <a16:creationId xmlns:a16="http://schemas.microsoft.com/office/drawing/2014/main" id="{B5EDCD37-52F5-41D6-A311-1504E777A3AD}"/>
              </a:ext>
            </a:extLst>
          </p:cNvPr>
          <p:cNvSpPr/>
          <p:nvPr/>
        </p:nvSpPr>
        <p:spPr>
          <a:xfrm>
            <a:off x="-18256" y="18256"/>
            <a:ext cx="9180512" cy="6876256"/>
          </a:xfrm>
          <a:prstGeom prst="rect">
            <a:avLst/>
          </a:prstGeom>
          <a:gradFill flip="none" rotWithShape="1">
            <a:gsLst>
              <a:gs pos="7000">
                <a:srgbClr val="FFFFFF"/>
              </a:gs>
              <a:gs pos="50000">
                <a:schemeClr val="accent1">
                  <a:lumMod val="45000"/>
                  <a:lumOff val="55000"/>
                </a:schemeClr>
              </a:gs>
              <a:gs pos="100000">
                <a:srgbClr val="5E8ABB"/>
              </a:gs>
              <a:gs pos="29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Imagem 7">
            <a:extLst>
              <a:ext uri="{FF2B5EF4-FFF2-40B4-BE49-F238E27FC236}">
                <a16:creationId xmlns:a16="http://schemas.microsoft.com/office/drawing/2014/main" id="{DE848666-692E-48D8-92A4-A3D55BFA8805}"/>
              </a:ext>
            </a:extLst>
          </p:cNvPr>
          <p:cNvPicPr>
            <a:picLocks noChangeAspect="1"/>
          </p:cNvPicPr>
          <p:nvPr/>
        </p:nvPicPr>
        <p:blipFill>
          <a:blip r:embed="rId2"/>
          <a:stretch>
            <a:fillRect/>
          </a:stretch>
        </p:blipFill>
        <p:spPr>
          <a:xfrm>
            <a:off x="6423805" y="1643558"/>
            <a:ext cx="2512901" cy="5025802"/>
          </a:xfrm>
          <a:prstGeom prst="rect">
            <a:avLst/>
          </a:prstGeom>
        </p:spPr>
      </p:pic>
      <p:pic>
        <p:nvPicPr>
          <p:cNvPr id="10" name="Imagem 9" descr="Logotipo&#10;&#10;Descrição gerada automaticamente">
            <a:extLst>
              <a:ext uri="{FF2B5EF4-FFF2-40B4-BE49-F238E27FC236}">
                <a16:creationId xmlns:a16="http://schemas.microsoft.com/office/drawing/2014/main" id="{6E212E36-5670-4D7C-9603-9BED629B2B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559" y="-675456"/>
            <a:ext cx="4780953" cy="2843671"/>
          </a:xfrm>
          <a:prstGeom prst="rect">
            <a:avLst/>
          </a:prstGeom>
        </p:spPr>
      </p:pic>
      <p:pic>
        <p:nvPicPr>
          <p:cNvPr id="2054" name="Picture 6" descr="What are the Key Facts of Vanuatu? | Vanuatu Facts - Answers">
            <a:extLst>
              <a:ext uri="{FF2B5EF4-FFF2-40B4-BE49-F238E27FC236}">
                <a16:creationId xmlns:a16="http://schemas.microsoft.com/office/drawing/2014/main" id="{06AFB5FA-2438-44C7-920B-942A6A786E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559" y="1643558"/>
            <a:ext cx="5810176" cy="5025802"/>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m 11">
            <a:extLst>
              <a:ext uri="{FF2B5EF4-FFF2-40B4-BE49-F238E27FC236}">
                <a16:creationId xmlns:a16="http://schemas.microsoft.com/office/drawing/2014/main" id="{82E29773-BFAA-41DA-A61A-8A52A12423BC}"/>
              </a:ext>
            </a:extLst>
          </p:cNvPr>
          <p:cNvPicPr>
            <a:picLocks noChangeAspect="1"/>
          </p:cNvPicPr>
          <p:nvPr/>
        </p:nvPicPr>
        <p:blipFill>
          <a:blip r:embed="rId5"/>
          <a:stretch>
            <a:fillRect/>
          </a:stretch>
        </p:blipFill>
        <p:spPr>
          <a:xfrm>
            <a:off x="6423805" y="188641"/>
            <a:ext cx="2500336" cy="1045382"/>
          </a:xfrm>
          <a:prstGeom prst="rect">
            <a:avLst/>
          </a:prstGeom>
        </p:spPr>
      </p:pic>
    </p:spTree>
    <p:extLst>
      <p:ext uri="{BB962C8B-B14F-4D97-AF65-F5344CB8AC3E}">
        <p14:creationId xmlns:p14="http://schemas.microsoft.com/office/powerpoint/2010/main" val="2243863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Vanuatu: um paraíso natural escondido no Pacífico | Qual Viagem">
            <a:extLst>
              <a:ext uri="{FF2B5EF4-FFF2-40B4-BE49-F238E27FC236}">
                <a16:creationId xmlns:a16="http://schemas.microsoft.com/office/drawing/2014/main" id="{5E7D27A8-8EAB-4D61-B643-8957D1A8C5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4340" y="-27384"/>
            <a:ext cx="7358196" cy="489654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Logotipo&#10;&#10;Descrição gerada automaticamente">
            <a:extLst>
              <a:ext uri="{FF2B5EF4-FFF2-40B4-BE49-F238E27FC236}">
                <a16:creationId xmlns:a16="http://schemas.microsoft.com/office/drawing/2014/main" id="{08D388D6-B63D-443A-8D2C-B2BDF9B297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47" y="2420888"/>
            <a:ext cx="5208027" cy="3097691"/>
          </a:xfrm>
          <a:prstGeom prst="rect">
            <a:avLst/>
          </a:prstGeom>
        </p:spPr>
      </p:pic>
      <p:pic>
        <p:nvPicPr>
          <p:cNvPr id="3080" name="Picture 8" descr="The Happy People of Vanuatu – Vanuatu images">
            <a:extLst>
              <a:ext uri="{FF2B5EF4-FFF2-40B4-BE49-F238E27FC236}">
                <a16:creationId xmlns:a16="http://schemas.microsoft.com/office/drawing/2014/main" id="{C2A06D59-BF36-42EF-9BB6-99B8478D11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3701" y="2060849"/>
            <a:ext cx="3537507" cy="2354050"/>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Vanuatu: adventure in the tropics - Australian Geographic">
            <a:extLst>
              <a:ext uri="{FF2B5EF4-FFF2-40B4-BE49-F238E27FC236}">
                <a16:creationId xmlns:a16="http://schemas.microsoft.com/office/drawing/2014/main" id="{7A4BFA1D-5121-40F2-A738-A6407F322C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3369" y="0"/>
            <a:ext cx="3510631" cy="206084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Amazing facts about Vanuatu">
            <a:extLst>
              <a:ext uri="{FF2B5EF4-FFF2-40B4-BE49-F238E27FC236}">
                <a16:creationId xmlns:a16="http://schemas.microsoft.com/office/drawing/2014/main" id="{9EC82E9C-4DD2-4158-B3EA-0E2D85BCA61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44243" y="4877344"/>
            <a:ext cx="3216351" cy="207506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Milestone for Vanuatu Temple uplifts, galvanizes island | BWNS">
            <a:extLst>
              <a:ext uri="{FF2B5EF4-FFF2-40B4-BE49-F238E27FC236}">
                <a16:creationId xmlns:a16="http://schemas.microsoft.com/office/drawing/2014/main" id="{A5C5FBB1-53EA-461D-9162-23C42916107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2767" y="4877343"/>
            <a:ext cx="2952328" cy="2071035"/>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Milestone for Vanuatu Temple uplifts, galvanizes island | BWNS">
            <a:extLst>
              <a:ext uri="{FF2B5EF4-FFF2-40B4-BE49-F238E27FC236}">
                <a16:creationId xmlns:a16="http://schemas.microsoft.com/office/drawing/2014/main" id="{DA6E46ED-7F76-4228-BA72-A5017E6CDCF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33369" y="4301925"/>
            <a:ext cx="3545188" cy="2655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284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ângulo 10">
            <a:extLst>
              <a:ext uri="{FF2B5EF4-FFF2-40B4-BE49-F238E27FC236}">
                <a16:creationId xmlns:a16="http://schemas.microsoft.com/office/drawing/2014/main" id="{49BAF854-7BBA-454A-80BA-F145B65BC5D8}"/>
              </a:ext>
            </a:extLst>
          </p:cNvPr>
          <p:cNvSpPr/>
          <p:nvPr/>
        </p:nvSpPr>
        <p:spPr>
          <a:xfrm>
            <a:off x="-18256" y="18256"/>
            <a:ext cx="9180512" cy="6876256"/>
          </a:xfrm>
          <a:prstGeom prst="rect">
            <a:avLst/>
          </a:prstGeom>
          <a:gradFill flip="none" rotWithShape="1">
            <a:gsLst>
              <a:gs pos="7000">
                <a:srgbClr val="FFFFFF"/>
              </a:gs>
              <a:gs pos="50000">
                <a:schemeClr val="accent1">
                  <a:lumMod val="45000"/>
                  <a:lumOff val="55000"/>
                </a:schemeClr>
              </a:gs>
              <a:gs pos="100000">
                <a:srgbClr val="5E8ABB"/>
              </a:gs>
              <a:gs pos="29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9">
            <a:extLst>
              <a:ext uri="{FF2B5EF4-FFF2-40B4-BE49-F238E27FC236}">
                <a16:creationId xmlns:a16="http://schemas.microsoft.com/office/drawing/2014/main" id="{EB1663BA-C09E-4D7E-A5B2-427792FE4056}"/>
              </a:ext>
            </a:extLst>
          </p:cNvPr>
          <p:cNvSpPr/>
          <p:nvPr/>
        </p:nvSpPr>
        <p:spPr>
          <a:xfrm>
            <a:off x="767080" y="95188"/>
            <a:ext cx="4572000" cy="923330"/>
          </a:xfrm>
          <a:prstGeom prst="rect">
            <a:avLst/>
          </a:prstGeom>
        </p:spPr>
        <p:txBody>
          <a:bodyPr>
            <a:spAutoFit/>
          </a:bodyPr>
          <a:lstStyle/>
          <a:p>
            <a:r>
              <a:rPr lang="pt-BR" b="1" dirty="0">
                <a:latin typeface="Calibri-Bold"/>
              </a:rPr>
              <a:t>CARTAZ DO DIA MUNDIAL DE ORAÇÃO</a:t>
            </a:r>
          </a:p>
          <a:p>
            <a:r>
              <a:rPr lang="pt-BR" b="1" dirty="0">
                <a:latin typeface="Calibri-Bold"/>
              </a:rPr>
              <a:t>Preparado pelo Comitê do DMO de </a:t>
            </a:r>
            <a:r>
              <a:rPr lang="pt-BR" b="1" dirty="0" err="1">
                <a:latin typeface="Calibri-Bold"/>
              </a:rPr>
              <a:t>Vanatu</a:t>
            </a:r>
            <a:endParaRPr lang="pt-BR" b="1" dirty="0">
              <a:latin typeface="Calibri-Bold"/>
            </a:endParaRPr>
          </a:p>
          <a:p>
            <a:r>
              <a:rPr lang="pt-BR" b="1" dirty="0">
                <a:latin typeface="Calibri-Bold"/>
              </a:rPr>
              <a:t>5 de março de 2021</a:t>
            </a:r>
          </a:p>
        </p:txBody>
      </p:sp>
      <p:pic>
        <p:nvPicPr>
          <p:cNvPr id="6" name="Imagem 5">
            <a:extLst>
              <a:ext uri="{FF2B5EF4-FFF2-40B4-BE49-F238E27FC236}">
                <a16:creationId xmlns:a16="http://schemas.microsoft.com/office/drawing/2014/main" id="{66D9AEBE-452B-4E04-AF08-036E95C59FD5}"/>
              </a:ext>
            </a:extLst>
          </p:cNvPr>
          <p:cNvPicPr>
            <a:picLocks noChangeAspect="1"/>
          </p:cNvPicPr>
          <p:nvPr/>
        </p:nvPicPr>
        <p:blipFill>
          <a:blip r:embed="rId2"/>
          <a:stretch>
            <a:fillRect/>
          </a:stretch>
        </p:blipFill>
        <p:spPr>
          <a:xfrm>
            <a:off x="755576" y="1351009"/>
            <a:ext cx="7750514" cy="5283362"/>
          </a:xfrm>
          <a:prstGeom prst="rect">
            <a:avLst/>
          </a:prstGeom>
        </p:spPr>
      </p:pic>
      <p:pic>
        <p:nvPicPr>
          <p:cNvPr id="12" name="Imagem 11">
            <a:extLst>
              <a:ext uri="{FF2B5EF4-FFF2-40B4-BE49-F238E27FC236}">
                <a16:creationId xmlns:a16="http://schemas.microsoft.com/office/drawing/2014/main" id="{C3C2F250-B99C-4216-B2B1-1A3813698D5E}"/>
              </a:ext>
            </a:extLst>
          </p:cNvPr>
          <p:cNvPicPr>
            <a:picLocks noChangeAspect="1"/>
          </p:cNvPicPr>
          <p:nvPr/>
        </p:nvPicPr>
        <p:blipFill>
          <a:blip r:embed="rId3"/>
          <a:stretch>
            <a:fillRect/>
          </a:stretch>
        </p:blipFill>
        <p:spPr>
          <a:xfrm>
            <a:off x="323528" y="1095449"/>
            <a:ext cx="2212272" cy="2261543"/>
          </a:xfrm>
          <a:prstGeom prst="rect">
            <a:avLst/>
          </a:prstGeom>
        </p:spPr>
      </p:pic>
      <p:pic>
        <p:nvPicPr>
          <p:cNvPr id="13" name="Imagem 12">
            <a:extLst>
              <a:ext uri="{FF2B5EF4-FFF2-40B4-BE49-F238E27FC236}">
                <a16:creationId xmlns:a16="http://schemas.microsoft.com/office/drawing/2014/main" id="{20742A02-E530-44C2-8C6B-28B864FAA5C6}"/>
              </a:ext>
            </a:extLst>
          </p:cNvPr>
          <p:cNvPicPr>
            <a:picLocks noChangeAspect="1"/>
          </p:cNvPicPr>
          <p:nvPr/>
        </p:nvPicPr>
        <p:blipFill>
          <a:blip r:embed="rId4"/>
          <a:stretch>
            <a:fillRect/>
          </a:stretch>
        </p:blipFill>
        <p:spPr>
          <a:xfrm>
            <a:off x="5940152" y="34161"/>
            <a:ext cx="2560684" cy="1070613"/>
          </a:xfrm>
          <a:prstGeom prst="rect">
            <a:avLst/>
          </a:prstGeom>
        </p:spPr>
      </p:pic>
    </p:spTree>
    <p:extLst>
      <p:ext uri="{BB962C8B-B14F-4D97-AF65-F5344CB8AC3E}">
        <p14:creationId xmlns:p14="http://schemas.microsoft.com/office/powerpoint/2010/main" val="4218881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ângulo 10">
            <a:extLst>
              <a:ext uri="{FF2B5EF4-FFF2-40B4-BE49-F238E27FC236}">
                <a16:creationId xmlns:a16="http://schemas.microsoft.com/office/drawing/2014/main" id="{49BAF854-7BBA-454A-80BA-F145B65BC5D8}"/>
              </a:ext>
            </a:extLst>
          </p:cNvPr>
          <p:cNvSpPr/>
          <p:nvPr/>
        </p:nvSpPr>
        <p:spPr>
          <a:xfrm>
            <a:off x="-18256" y="18256"/>
            <a:ext cx="9180512" cy="6876256"/>
          </a:xfrm>
          <a:prstGeom prst="rect">
            <a:avLst/>
          </a:prstGeom>
          <a:gradFill flip="none" rotWithShape="1">
            <a:gsLst>
              <a:gs pos="7000">
                <a:srgbClr val="FFFFFF"/>
              </a:gs>
              <a:gs pos="50000">
                <a:schemeClr val="accent1">
                  <a:lumMod val="45000"/>
                  <a:lumOff val="55000"/>
                </a:schemeClr>
              </a:gs>
              <a:gs pos="100000">
                <a:srgbClr val="5E8ABB"/>
              </a:gs>
              <a:gs pos="29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a:extLst>
              <a:ext uri="{FF2B5EF4-FFF2-40B4-BE49-F238E27FC236}">
                <a16:creationId xmlns:a16="http://schemas.microsoft.com/office/drawing/2014/main" id="{E7040B8A-C198-4922-B2EC-3B14EADE4D29}"/>
              </a:ext>
            </a:extLst>
          </p:cNvPr>
          <p:cNvPicPr>
            <a:picLocks noChangeAspect="1"/>
          </p:cNvPicPr>
          <p:nvPr/>
        </p:nvPicPr>
        <p:blipFill>
          <a:blip r:embed="rId2"/>
          <a:stretch>
            <a:fillRect/>
          </a:stretch>
        </p:blipFill>
        <p:spPr>
          <a:xfrm>
            <a:off x="539552" y="1253391"/>
            <a:ext cx="7884876" cy="4806685"/>
          </a:xfrm>
          <a:prstGeom prst="rect">
            <a:avLst/>
          </a:prstGeom>
        </p:spPr>
      </p:pic>
      <p:pic>
        <p:nvPicPr>
          <p:cNvPr id="5" name="Imagem 4" descr="Desenho de personagem de desenho animado&#10;&#10;Descrição gerada automaticamente">
            <a:extLst>
              <a:ext uri="{FF2B5EF4-FFF2-40B4-BE49-F238E27FC236}">
                <a16:creationId xmlns:a16="http://schemas.microsoft.com/office/drawing/2014/main" id="{B22F3737-9DB0-422A-B3F8-1CA7CD7BFB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1800292"/>
            <a:ext cx="3402429" cy="4941076"/>
          </a:xfrm>
          <a:prstGeom prst="rect">
            <a:avLst/>
          </a:prstGeom>
        </p:spPr>
      </p:pic>
      <p:sp>
        <p:nvSpPr>
          <p:cNvPr id="9" name="Retângulo 8">
            <a:extLst>
              <a:ext uri="{FF2B5EF4-FFF2-40B4-BE49-F238E27FC236}">
                <a16:creationId xmlns:a16="http://schemas.microsoft.com/office/drawing/2014/main" id="{D62B7487-8D5C-467B-A1B1-7F645660D8C6}"/>
              </a:ext>
            </a:extLst>
          </p:cNvPr>
          <p:cNvSpPr/>
          <p:nvPr/>
        </p:nvSpPr>
        <p:spPr>
          <a:xfrm>
            <a:off x="767080" y="95188"/>
            <a:ext cx="4572000" cy="923330"/>
          </a:xfrm>
          <a:prstGeom prst="rect">
            <a:avLst/>
          </a:prstGeom>
        </p:spPr>
        <p:txBody>
          <a:bodyPr>
            <a:spAutoFit/>
          </a:bodyPr>
          <a:lstStyle/>
          <a:p>
            <a:r>
              <a:rPr lang="pt-BR" b="1" dirty="0">
                <a:latin typeface="Calibri-Bold"/>
              </a:rPr>
              <a:t>CARTAZ DO DIA MUNDIAL DE ORAÇÃO</a:t>
            </a:r>
          </a:p>
          <a:p>
            <a:r>
              <a:rPr lang="pt-BR" b="1" dirty="0">
                <a:latin typeface="Calibri-Bold"/>
              </a:rPr>
              <a:t>Preparado pelo Comitê do DMO de </a:t>
            </a:r>
            <a:r>
              <a:rPr lang="pt-BR" b="1" dirty="0" err="1">
                <a:latin typeface="Calibri-Bold"/>
              </a:rPr>
              <a:t>Vanatu</a:t>
            </a:r>
            <a:endParaRPr lang="pt-BR" b="1" dirty="0">
              <a:latin typeface="Calibri-Bold"/>
            </a:endParaRPr>
          </a:p>
          <a:p>
            <a:r>
              <a:rPr lang="pt-BR" b="1" dirty="0">
                <a:latin typeface="Calibri-Bold"/>
              </a:rPr>
              <a:t>5 de março de 2021</a:t>
            </a:r>
          </a:p>
        </p:txBody>
      </p:sp>
      <p:pic>
        <p:nvPicPr>
          <p:cNvPr id="12" name="Imagem 11">
            <a:extLst>
              <a:ext uri="{FF2B5EF4-FFF2-40B4-BE49-F238E27FC236}">
                <a16:creationId xmlns:a16="http://schemas.microsoft.com/office/drawing/2014/main" id="{9C5FD011-0F5C-4396-A976-C492EC46F728}"/>
              </a:ext>
            </a:extLst>
          </p:cNvPr>
          <p:cNvPicPr>
            <a:picLocks noChangeAspect="1"/>
          </p:cNvPicPr>
          <p:nvPr/>
        </p:nvPicPr>
        <p:blipFill>
          <a:blip r:embed="rId4"/>
          <a:stretch>
            <a:fillRect/>
          </a:stretch>
        </p:blipFill>
        <p:spPr>
          <a:xfrm>
            <a:off x="5940152" y="34161"/>
            <a:ext cx="2560684" cy="1070613"/>
          </a:xfrm>
          <a:prstGeom prst="rect">
            <a:avLst/>
          </a:prstGeom>
        </p:spPr>
      </p:pic>
    </p:spTree>
    <p:extLst>
      <p:ext uri="{BB962C8B-B14F-4D97-AF65-F5344CB8AC3E}">
        <p14:creationId xmlns:p14="http://schemas.microsoft.com/office/powerpoint/2010/main" val="1093495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descr="Desenho de personagem de desenho animado&#10;&#10;Descrição gerada automaticamente">
            <a:extLst>
              <a:ext uri="{FF2B5EF4-FFF2-40B4-BE49-F238E27FC236}">
                <a16:creationId xmlns:a16="http://schemas.microsoft.com/office/drawing/2014/main" id="{009B489B-14BF-46C5-9E7C-DC6601173F95}"/>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a:solidFill>
                  <a:srgbClr val="002060"/>
                </a:solidFill>
                <a:effectLst>
                  <a:outerShdw blurRad="38100" dist="38100" dir="2700000" algn="tl">
                    <a:srgbClr val="000000">
                      <a:alpha val="43137"/>
                    </a:srgbClr>
                  </a:outerShdw>
                </a:effectLst>
              </a:rPr>
              <a:t>Boas vindas e saudação</a:t>
            </a:r>
            <a:endParaRPr lang="pt-BR" sz="2800" b="1" dirty="0">
              <a:solidFill>
                <a:srgbClr val="002060"/>
              </a:solidFill>
              <a:effectLst>
                <a:outerShdw blurRad="38100" dist="38100" dir="2700000" algn="tl">
                  <a:srgbClr val="000000">
                    <a:alpha val="43137"/>
                  </a:srgbClr>
                </a:outerShdw>
              </a:effectLst>
            </a:endParaRP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15000"/>
              </a:lnSpc>
              <a:spcAft>
                <a:spcPts val="1000"/>
              </a:spcAft>
              <a:buNone/>
            </a:pPr>
            <a:r>
              <a:rPr lang="pt-PT" sz="3000" b="1" dirty="0"/>
              <a:t>Bem-vindos e bem-vindas ao Dia Mundial de Oração de 2021, preparado pelas mulheres cristãs da República de Vanuatu. Congratulamo-nos com nossas irmãs e irmãos em todo o mundo em nome do Pai, do Filho e do Espírito Santo.</a:t>
            </a:r>
            <a:endParaRPr lang="pt-BR" sz="3000" b="1"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3" name="Imagem 2">
            <a:extLst>
              <a:ext uri="{FF2B5EF4-FFF2-40B4-BE49-F238E27FC236}">
                <a16:creationId xmlns:a16="http://schemas.microsoft.com/office/drawing/2014/main" id="{A7C210F0-C2D7-405C-9BCE-C5AA6C01A2B8}"/>
              </a:ext>
            </a:extLst>
          </p:cNvPr>
          <p:cNvPicPr>
            <a:picLocks noChangeAspect="1"/>
          </p:cNvPicPr>
          <p:nvPr/>
        </p:nvPicPr>
        <p:blipFill>
          <a:blip r:embed="rId4"/>
          <a:stretch>
            <a:fillRect/>
          </a:stretch>
        </p:blipFill>
        <p:spPr>
          <a:xfrm>
            <a:off x="0" y="3641180"/>
            <a:ext cx="9144000" cy="2341418"/>
          </a:xfrm>
          <a:prstGeom prst="rect">
            <a:avLst/>
          </a:prstGeom>
        </p:spPr>
      </p:pic>
    </p:spTree>
    <p:extLst>
      <p:ext uri="{BB962C8B-B14F-4D97-AF65-F5344CB8AC3E}">
        <p14:creationId xmlns:p14="http://schemas.microsoft.com/office/powerpoint/2010/main" val="2264125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descr="Desenho de personagem de desenho animado&#10;&#10;Descrição gerada automaticamente">
            <a:extLst>
              <a:ext uri="{FF2B5EF4-FFF2-40B4-BE49-F238E27FC236}">
                <a16:creationId xmlns:a16="http://schemas.microsoft.com/office/drawing/2014/main" id="{6BD78688-6AB7-4734-93A4-5A2E2EAC9739}"/>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1289475"/>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 indent="0" algn="just">
              <a:spcAft>
                <a:spcPts val="1000"/>
              </a:spcAft>
              <a:buNone/>
            </a:pPr>
            <a:r>
              <a:rPr lang="pt-PT" sz="2400" dirty="0"/>
              <a:t>A maioria dos povos melanésios, mas também minorias de origem polinésia são a fonte da cultura, dos idiomas, dos valores tradicionais e da espiritualidade de Vanuatu. </a:t>
            </a:r>
            <a:endParaRPr lang="pt-BR" sz="2400"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7170" name="Picture 2" descr="Clima, Relevo, Vegetação E Hidrografia De Vanuatu | Meio Ambiente - Cultura  Mix">
            <a:extLst>
              <a:ext uri="{FF2B5EF4-FFF2-40B4-BE49-F238E27FC236}">
                <a16:creationId xmlns:a16="http://schemas.microsoft.com/office/drawing/2014/main" id="{823E03FB-6EA6-4E28-8DD2-6EAEE79A53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048" y="1766147"/>
            <a:ext cx="4761464" cy="4241304"/>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Boas vindas e saudação</a:t>
            </a:r>
          </a:p>
        </p:txBody>
      </p:sp>
      <p:sp>
        <p:nvSpPr>
          <p:cNvPr id="9" name="Espaço Reservado para Conteúdo 3">
            <a:extLst>
              <a:ext uri="{FF2B5EF4-FFF2-40B4-BE49-F238E27FC236}">
                <a16:creationId xmlns:a16="http://schemas.microsoft.com/office/drawing/2014/main" id="{008CD64B-D946-4071-822F-AA6743AD400D}"/>
              </a:ext>
            </a:extLst>
          </p:cNvPr>
          <p:cNvSpPr txBox="1">
            <a:spLocks/>
          </p:cNvSpPr>
          <p:nvPr/>
        </p:nvSpPr>
        <p:spPr>
          <a:xfrm>
            <a:off x="539551" y="1766147"/>
            <a:ext cx="3688563" cy="4803821"/>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 indent="0">
              <a:spcAft>
                <a:spcPts val="1000"/>
              </a:spcAft>
              <a:buNone/>
            </a:pPr>
            <a:r>
              <a:rPr lang="pt-PT" sz="2400" dirty="0"/>
              <a:t>As praias de areia preta e branca, os recifes de corais com peixes coloridos, os belos pássaros, as frutas e nozes da floresta, mostram as ilhas nas mesmas condições em que elas foram criadas, mesmo estando vulneráveis ​​a frequentes tempestades tropicais, terremotos, ciclones, tsunamis e vulcões ativos.</a:t>
            </a:r>
            <a:endParaRPr lang="pt-BR" sz="2400" dirty="0"/>
          </a:p>
        </p:txBody>
      </p:sp>
    </p:spTree>
    <p:extLst>
      <p:ext uri="{BB962C8B-B14F-4D97-AF65-F5344CB8AC3E}">
        <p14:creationId xmlns:p14="http://schemas.microsoft.com/office/powerpoint/2010/main" val="1787808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descr="Desenho de personagem de desenho animado&#10;&#10;Descrição gerada automaticamente">
            <a:extLst>
              <a:ext uri="{FF2B5EF4-FFF2-40B4-BE49-F238E27FC236}">
                <a16:creationId xmlns:a16="http://schemas.microsoft.com/office/drawing/2014/main" id="{6BD78688-6AB7-4734-93A4-5A2E2EAC9739}"/>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1289475"/>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 indent="0">
              <a:spcAft>
                <a:spcPts val="1000"/>
              </a:spcAft>
              <a:buNone/>
            </a:pPr>
            <a:r>
              <a:rPr lang="pt-PT" sz="2400" dirty="0"/>
              <a:t>Cada ilha e cada vila costuma ter seu próprio chefe e estilo de governo, seus próprios deuses, sua própria linguagem e suas casas de palha feitas de folhas e árvores, usando machados de pedra. Mulheres e homens reunem-se na Farea (casa de reuniões da vila) para discutir os principais problemas.</a:t>
            </a:r>
            <a:endParaRPr lang="pt-BR" sz="2400"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Boas vindas e saudação</a:t>
            </a:r>
          </a:p>
        </p:txBody>
      </p:sp>
      <p:sp>
        <p:nvSpPr>
          <p:cNvPr id="9" name="Espaço Reservado para Conteúdo 3">
            <a:extLst>
              <a:ext uri="{FF2B5EF4-FFF2-40B4-BE49-F238E27FC236}">
                <a16:creationId xmlns:a16="http://schemas.microsoft.com/office/drawing/2014/main" id="{008CD64B-D946-4071-822F-AA6743AD400D}"/>
              </a:ext>
            </a:extLst>
          </p:cNvPr>
          <p:cNvSpPr txBox="1">
            <a:spLocks/>
          </p:cNvSpPr>
          <p:nvPr/>
        </p:nvSpPr>
        <p:spPr>
          <a:xfrm>
            <a:off x="4572000" y="2486227"/>
            <a:ext cx="4033614" cy="4327149"/>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 indent="0">
              <a:spcAft>
                <a:spcPts val="1000"/>
              </a:spcAft>
              <a:buNone/>
            </a:pPr>
            <a:r>
              <a:rPr lang="pt-BR" sz="2400" dirty="0"/>
              <a:t>Vanuatu é um pequeno país localizado no Oceano Pacífico Sul, uma república formada após a independência em 1980 de um governo de dominação francesa e britânica. Hoje, Vanuatu agita orgulhosamente sua bandeira e seu brasão de armas para que todos possam ler “Com Deus nós estamos”.  </a:t>
            </a:r>
          </a:p>
        </p:txBody>
      </p:sp>
      <p:pic>
        <p:nvPicPr>
          <p:cNvPr id="13314" name="Picture 2" descr="Image result for traditional vanuatu houses">
            <a:extLst>
              <a:ext uri="{FF2B5EF4-FFF2-40B4-BE49-F238E27FC236}">
                <a16:creationId xmlns:a16="http://schemas.microsoft.com/office/drawing/2014/main" id="{4CAC941F-0794-4F1D-91BB-F4A6436627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593" y="2403982"/>
            <a:ext cx="5086554" cy="3761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808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descr="Desenho de personagem de desenho animado&#10;&#10;Descrição gerada automaticamente">
            <a:extLst>
              <a:ext uri="{FF2B5EF4-FFF2-40B4-BE49-F238E27FC236}">
                <a16:creationId xmlns:a16="http://schemas.microsoft.com/office/drawing/2014/main" id="{C77B65F0-2674-4497-9206-07D008565FE4}"/>
              </a:ext>
            </a:extLst>
          </p:cNvPr>
          <p:cNvPicPr>
            <a:picLocks noChangeAspect="1"/>
          </p:cNvPicPr>
          <p:nvPr/>
        </p:nvPicPr>
        <p:blipFill rotWithShape="1">
          <a:blip r:embed="rId2" cstate="print">
            <a:alphaModFix amt="70000"/>
            <a:extLst>
              <a:ext uri="{28A0092B-C50C-407E-A947-70E740481C1C}">
                <a14:useLocalDpi xmlns:a14="http://schemas.microsoft.com/office/drawing/2010/main" val="0"/>
              </a:ext>
            </a:extLst>
          </a:blip>
          <a:srcRect t="12215" r="9090" b="21616"/>
          <a:stretch/>
        </p:blipFill>
        <p:spPr>
          <a:xfrm>
            <a:off x="2642616" y="10"/>
            <a:ext cx="6501384" cy="6857990"/>
          </a:xfrm>
          <a:prstGeom prst="rect">
            <a:avLst/>
          </a:prstGeom>
        </p:spPr>
      </p:pic>
      <p:sp>
        <p:nvSpPr>
          <p:cNvPr id="16"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ítulo 1">
            <a:extLst>
              <a:ext uri="{FF2B5EF4-FFF2-40B4-BE49-F238E27FC236}">
                <a16:creationId xmlns:a16="http://schemas.microsoft.com/office/drawing/2014/main" id="{9C4D37E9-4493-4DEF-A8BE-F763DCECD44C}"/>
              </a:ext>
            </a:extLst>
          </p:cNvPr>
          <p:cNvSpPr txBox="1">
            <a:spLocks/>
          </p:cNvSpPr>
          <p:nvPr/>
        </p:nvSpPr>
        <p:spPr>
          <a:xfrm>
            <a:off x="358485" y="1122363"/>
            <a:ext cx="3017520" cy="3204134"/>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914400">
              <a:spcAft>
                <a:spcPts val="600"/>
              </a:spcAft>
            </a:pPr>
            <a:r>
              <a:rPr lang="en-US" sz="3600" b="1" dirty="0"/>
              <a:t>Hino: </a:t>
            </a:r>
          </a:p>
          <a:p>
            <a:pPr algn="l" defTabSz="914400">
              <a:spcAft>
                <a:spcPts val="600"/>
              </a:spcAft>
            </a:pPr>
            <a:endParaRPr lang="en-US" sz="3600" b="1" dirty="0"/>
          </a:p>
          <a:p>
            <a:pPr algn="l" defTabSz="914400">
              <a:spcAft>
                <a:spcPts val="600"/>
              </a:spcAft>
            </a:pPr>
            <a:r>
              <a:rPr lang="en-US" sz="3600" b="1" i="1" dirty="0" err="1">
                <a:effectLst>
                  <a:outerShdw blurRad="38100" dist="38100" dir="2700000" algn="tl">
                    <a:srgbClr val="000000">
                      <a:alpha val="43137"/>
                    </a:srgbClr>
                  </a:outerShdw>
                </a:effectLst>
              </a:rPr>
              <a:t>Canção</a:t>
            </a:r>
            <a:r>
              <a:rPr lang="en-US" sz="3600" b="1" i="1" dirty="0">
                <a:effectLst>
                  <a:outerShdw blurRad="38100" dist="38100" dir="2700000" algn="tl">
                    <a:srgbClr val="000000">
                      <a:alpha val="43137"/>
                    </a:srgbClr>
                  </a:outerShdw>
                </a:effectLst>
              </a:rPr>
              <a:t> de </a:t>
            </a:r>
            <a:r>
              <a:rPr lang="en-US" sz="3600" b="1" i="1" dirty="0" err="1">
                <a:effectLst>
                  <a:outerShdw blurRad="38100" dist="38100" dir="2700000" algn="tl">
                    <a:srgbClr val="000000">
                      <a:alpha val="43137"/>
                    </a:srgbClr>
                  </a:outerShdw>
                </a:effectLst>
              </a:rPr>
              <a:t>Saudação</a:t>
            </a:r>
            <a:endParaRPr lang="en-US" sz="2000" dirty="0"/>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CaixaDeTexto 11">
            <a:extLst>
              <a:ext uri="{FF2B5EF4-FFF2-40B4-BE49-F238E27FC236}">
                <a16:creationId xmlns:a16="http://schemas.microsoft.com/office/drawing/2014/main" id="{4843DEC6-C8BF-4C25-8D3B-67BB708227D9}"/>
              </a:ext>
            </a:extLst>
          </p:cNvPr>
          <p:cNvSpPr txBox="1"/>
          <p:nvPr/>
        </p:nvSpPr>
        <p:spPr>
          <a:xfrm>
            <a:off x="179512" y="5448478"/>
            <a:ext cx="4572000" cy="1200329"/>
          </a:xfrm>
          <a:prstGeom prst="rect">
            <a:avLst/>
          </a:prstGeom>
          <a:noFill/>
        </p:spPr>
        <p:txBody>
          <a:bodyPr wrap="square">
            <a:spAutoFit/>
          </a:bodyPr>
          <a:lstStyle/>
          <a:p>
            <a:r>
              <a:rPr lang="pt-BR" sz="1800" i="1" dirty="0">
                <a:effectLst/>
                <a:latin typeface="Times New Roman" panose="02020603050405020304" pitchFamily="18" charset="0"/>
                <a:ea typeface="Calibri" panose="020F0502020204030204" pitchFamily="34" charset="0"/>
              </a:rPr>
              <a:t>Composta na Oficina Preparatória do DMO por membros do Comitê Nacional de Vanuatu do DMO para o programa de 2021. © WDPIC (Comitê Internacional do DMO)</a:t>
            </a:r>
            <a:endParaRPr lang="pt-BR" dirty="0"/>
          </a:p>
        </p:txBody>
      </p:sp>
    </p:spTree>
    <p:extLst>
      <p:ext uri="{BB962C8B-B14F-4D97-AF65-F5344CB8AC3E}">
        <p14:creationId xmlns:p14="http://schemas.microsoft.com/office/powerpoint/2010/main" val="830825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Convite à Adoração</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BR" sz="2400" dirty="0"/>
              <a:t>Vamos ler juntos as palavras de adoração, como está nos primeiros versículos do Salmo 127. </a:t>
            </a:r>
          </a:p>
          <a:p>
            <a:pPr marL="388620" indent="-342900">
              <a:spcAft>
                <a:spcPts val="1000"/>
              </a:spcAft>
              <a:buFontTx/>
              <a:buChar char="-"/>
            </a:pPr>
            <a:endParaRPr lang="pt-BR" sz="2400" dirty="0"/>
          </a:p>
          <a:p>
            <a:pPr marL="45720" indent="0">
              <a:spcAft>
                <a:spcPts val="1000"/>
              </a:spcAft>
              <a:buNone/>
            </a:pPr>
            <a:r>
              <a:rPr lang="pt-BR" sz="2400" i="1" dirty="0"/>
              <a:t>“Se o Senhor não edificar a casa, em vão trabalham os que a edificam; se o Senhor não guardar a cidade, em vão vigia a sentinela”. </a:t>
            </a:r>
          </a:p>
          <a:p>
            <a:pPr marL="45720" indent="0">
              <a:spcAft>
                <a:spcPts val="1000"/>
              </a:spcAft>
              <a:buNone/>
            </a:pPr>
            <a:endParaRPr lang="pt-BR" sz="2400" dirty="0"/>
          </a:p>
          <a:p>
            <a:pPr marL="45720" indent="0">
              <a:spcAft>
                <a:spcPts val="1000"/>
              </a:spcAft>
              <a:buNone/>
            </a:pPr>
            <a:r>
              <a:rPr lang="pt-BR" sz="2800" b="1" dirty="0">
                <a:solidFill>
                  <a:schemeClr val="accent6">
                    <a:lumMod val="50000"/>
                  </a:schemeClr>
                </a:solidFill>
              </a:rPr>
              <a:t>Todos: Felizes são os que confiam no Deus que constrói a casa. Sejamos um deles!   Amém.</a:t>
            </a:r>
          </a:p>
          <a:p>
            <a:pPr marL="45720" indent="0">
              <a:buNone/>
            </a:pPr>
            <a:endParaRPr lang="pt-PT" altLang="pt-BR" sz="2400"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26078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descr="Desenho de personagem de desenho animado&#10;&#10;Descrição gerada automaticamente">
            <a:extLst>
              <a:ext uri="{FF2B5EF4-FFF2-40B4-BE49-F238E27FC236}">
                <a16:creationId xmlns:a16="http://schemas.microsoft.com/office/drawing/2014/main" id="{C77B65F0-2674-4497-9206-07D008565FE4}"/>
              </a:ext>
            </a:extLst>
          </p:cNvPr>
          <p:cNvPicPr>
            <a:picLocks noChangeAspect="1"/>
          </p:cNvPicPr>
          <p:nvPr/>
        </p:nvPicPr>
        <p:blipFill rotWithShape="1">
          <a:blip r:embed="rId2" cstate="print">
            <a:alphaModFix amt="70000"/>
            <a:extLst>
              <a:ext uri="{28A0092B-C50C-407E-A947-70E740481C1C}">
                <a14:useLocalDpi xmlns:a14="http://schemas.microsoft.com/office/drawing/2010/main" val="0"/>
              </a:ext>
            </a:extLst>
          </a:blip>
          <a:srcRect t="12215" r="9090" b="21616"/>
          <a:stretch/>
        </p:blipFill>
        <p:spPr>
          <a:xfrm>
            <a:off x="2642616" y="10"/>
            <a:ext cx="6501384" cy="6857990"/>
          </a:xfrm>
          <a:prstGeom prst="rect">
            <a:avLst/>
          </a:prstGeom>
        </p:spPr>
      </p:pic>
      <p:sp>
        <p:nvSpPr>
          <p:cNvPr id="16"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ítulo 1">
            <a:extLst>
              <a:ext uri="{FF2B5EF4-FFF2-40B4-BE49-F238E27FC236}">
                <a16:creationId xmlns:a16="http://schemas.microsoft.com/office/drawing/2014/main" id="{9C4D37E9-4493-4DEF-A8BE-F763DCECD44C}"/>
              </a:ext>
            </a:extLst>
          </p:cNvPr>
          <p:cNvSpPr txBox="1">
            <a:spLocks/>
          </p:cNvSpPr>
          <p:nvPr/>
        </p:nvSpPr>
        <p:spPr>
          <a:xfrm>
            <a:off x="358485" y="1122363"/>
            <a:ext cx="3017520" cy="3204134"/>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914400">
              <a:spcAft>
                <a:spcPts val="600"/>
              </a:spcAft>
            </a:pPr>
            <a:r>
              <a:rPr lang="en-US" sz="3600" b="1" dirty="0"/>
              <a:t>Hino: </a:t>
            </a:r>
          </a:p>
          <a:p>
            <a:pPr algn="l" defTabSz="914400">
              <a:spcAft>
                <a:spcPts val="600"/>
              </a:spcAft>
            </a:pPr>
            <a:endParaRPr lang="en-US" sz="3600" b="1" dirty="0"/>
          </a:p>
          <a:p>
            <a:pPr algn="l" defTabSz="914400">
              <a:spcAft>
                <a:spcPts val="600"/>
              </a:spcAft>
            </a:pPr>
            <a:r>
              <a:rPr lang="en-US" sz="3600" b="1" i="1" dirty="0" err="1">
                <a:effectLst>
                  <a:outerShdw blurRad="38100" dist="38100" dir="2700000" algn="tl">
                    <a:srgbClr val="000000">
                      <a:alpha val="43137"/>
                    </a:srgbClr>
                  </a:outerShdw>
                </a:effectLst>
              </a:rPr>
              <a:t>Ouvindo</a:t>
            </a:r>
            <a:r>
              <a:rPr lang="en-US" sz="3600" b="1" i="1" dirty="0">
                <a:effectLst>
                  <a:outerShdw blurRad="38100" dist="38100" dir="2700000" algn="tl">
                    <a:srgbClr val="000000">
                      <a:alpha val="43137"/>
                    </a:srgbClr>
                  </a:outerShdw>
                </a:effectLst>
              </a:rPr>
              <a:t> as </a:t>
            </a:r>
            <a:r>
              <a:rPr lang="en-US" sz="3600" b="1" i="1" dirty="0" err="1">
                <a:effectLst>
                  <a:outerShdw blurRad="38100" dist="38100" dir="2700000" algn="tl">
                    <a:srgbClr val="000000">
                      <a:alpha val="43137"/>
                    </a:srgbClr>
                  </a:outerShdw>
                </a:effectLst>
              </a:rPr>
              <a:t>vozes</a:t>
            </a:r>
            <a:r>
              <a:rPr lang="en-US" sz="3600" b="1" i="1" dirty="0">
                <a:effectLst>
                  <a:outerShdw blurRad="38100" dist="38100" dir="2700000" algn="tl">
                    <a:srgbClr val="000000">
                      <a:alpha val="43137"/>
                    </a:srgbClr>
                  </a:outerShdw>
                </a:effectLst>
              </a:rPr>
              <a:t> de </a:t>
            </a:r>
            <a:r>
              <a:rPr lang="en-US" sz="3600" b="1" i="1" dirty="0" err="1">
                <a:effectLst>
                  <a:outerShdw blurRad="38100" dist="38100" dir="2700000" algn="tl">
                    <a:srgbClr val="000000">
                      <a:alpha val="43137"/>
                    </a:srgbClr>
                  </a:outerShdw>
                </a:effectLst>
              </a:rPr>
              <a:t>Vanatu</a:t>
            </a:r>
            <a:endParaRPr lang="en-US" sz="2000" dirty="0"/>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aixaDeTexto 8">
            <a:extLst>
              <a:ext uri="{FF2B5EF4-FFF2-40B4-BE49-F238E27FC236}">
                <a16:creationId xmlns:a16="http://schemas.microsoft.com/office/drawing/2014/main" id="{8EF20E08-FC1B-49E6-86A9-6979A6304BBB}"/>
              </a:ext>
            </a:extLst>
          </p:cNvPr>
          <p:cNvSpPr txBox="1"/>
          <p:nvPr/>
        </p:nvSpPr>
        <p:spPr>
          <a:xfrm>
            <a:off x="326487" y="5448850"/>
            <a:ext cx="4572000" cy="1200329"/>
          </a:xfrm>
          <a:prstGeom prst="rect">
            <a:avLst/>
          </a:prstGeom>
          <a:noFill/>
        </p:spPr>
        <p:txBody>
          <a:bodyPr wrap="square">
            <a:spAutoFit/>
          </a:bodyPr>
          <a:lstStyle/>
          <a:p>
            <a:r>
              <a:rPr lang="pt-PT" sz="1800" i="1" dirty="0">
                <a:effectLst/>
                <a:latin typeface="Times New Roman" panose="02020603050405020304" pitchFamily="18" charset="0"/>
                <a:ea typeface="Calibri" panose="020F0502020204030204" pitchFamily="34" charset="0"/>
              </a:rPr>
              <a:t>Composta na Oficina Preparatória do DMO por membros do Comitê Nacional de Vanuatu do DMO para o programa de 2021. © WDPIC (Comitê Internacional do DMO)</a:t>
            </a:r>
            <a:endParaRPr lang="pt-BR" dirty="0"/>
          </a:p>
        </p:txBody>
      </p:sp>
    </p:spTree>
    <p:extLst>
      <p:ext uri="{BB962C8B-B14F-4D97-AF65-F5344CB8AC3E}">
        <p14:creationId xmlns:p14="http://schemas.microsoft.com/office/powerpoint/2010/main" val="1572108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Oração de Ação de Graças</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400" dirty="0"/>
              <a:t>Sejamos gratos pelas grandes coisas que Deus tem feito.</a:t>
            </a:r>
            <a:endParaRPr lang="pt-BR" sz="2400" dirty="0"/>
          </a:p>
          <a:p>
            <a:pPr marL="388620" indent="-342900">
              <a:spcAft>
                <a:spcPts val="1000"/>
              </a:spcAft>
              <a:buFontTx/>
              <a:buChar char="-"/>
            </a:pPr>
            <a:r>
              <a:rPr lang="pt-PT" sz="2400" dirty="0"/>
              <a:t>Santo, Santo, Santo, Deus Criador dos céus e da terra e tudo o que há neles. Deus está presente na história de seu povo desde ontem até hoje. Amado Deus, em quem Vanuatu se apoia, nós te adoramos.</a:t>
            </a:r>
            <a:endParaRPr lang="pt-BR" sz="2400" dirty="0"/>
          </a:p>
          <a:p>
            <a:pPr marL="388620" indent="-342900">
              <a:spcAft>
                <a:spcPts val="1000"/>
              </a:spcAft>
              <a:buFontTx/>
              <a:buChar char="-"/>
            </a:pPr>
            <a:r>
              <a:rPr lang="pt-PT" sz="2400" dirty="0"/>
              <a:t>Obrigado pela comunhão entre nós e as irmãs de todo o mundo reunidas neste Dia Mundial de Oração.</a:t>
            </a:r>
            <a:endParaRPr lang="pt-BR" sz="2400" dirty="0"/>
          </a:p>
          <a:p>
            <a:pPr marL="388620" indent="-342900">
              <a:spcAft>
                <a:spcPts val="1000"/>
              </a:spcAft>
              <a:buFontTx/>
              <a:buChar char="-"/>
            </a:pPr>
            <a:r>
              <a:rPr lang="pt-PT" sz="2400" dirty="0"/>
              <a:t>Obrigado pelas grandes e maravilhosas coisas em nossas vidas e em nossas nações. Tu nos concedes autoridade, sabedoria, conhecimento e entendimento para cuidar de todas as belas ilhas e países.</a:t>
            </a:r>
            <a:endParaRPr lang="pt-BR" sz="2400" dirty="0"/>
          </a:p>
          <a:p>
            <a:pPr marL="388620" indent="-342900">
              <a:spcAft>
                <a:spcPts val="1000"/>
              </a:spcAft>
              <a:buFontTx/>
              <a:buChar char="-"/>
            </a:pPr>
            <a:r>
              <a:rPr lang="pt-PT" sz="2400" dirty="0"/>
              <a:t>Obrigado pelas terras férteis, pelo ar fresco, ambiente limpo, sol brilhante, mar azul e águas tranquilas das ilhas Vanuatu.</a:t>
            </a:r>
            <a:endParaRPr lang="pt-BR" sz="2400"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33910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Oração de Ação de Graças</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400" dirty="0"/>
              <a:t>Obrigado pela doce melodia dos pássaros, pelo som dos animais terrestres e pelo mistério dos peixes no mar e nos rios. Obrigado pelas cachoeiras que derramam suas águas e nos declaram serenamente a tua grandeza e poder.</a:t>
            </a:r>
            <a:endParaRPr lang="pt-BR" sz="2400" dirty="0"/>
          </a:p>
          <a:p>
            <a:pPr marL="388620" indent="-342900">
              <a:spcAft>
                <a:spcPts val="1000"/>
              </a:spcAft>
              <a:buFontTx/>
              <a:buChar char="-"/>
            </a:pPr>
            <a:r>
              <a:rPr lang="pt-PT" sz="2400" dirty="0"/>
              <a:t>Obrigado pelo som das crianças cantando, rindo, gritando e pelas orações e canções dos velhos e jovens. Tudo isso manifesta a alegria do teu amor.</a:t>
            </a:r>
            <a:endParaRPr lang="pt-BR" sz="2400" dirty="0"/>
          </a:p>
          <a:p>
            <a:pPr marL="45720" indent="0">
              <a:spcAft>
                <a:spcPts val="1000"/>
              </a:spcAft>
              <a:buNone/>
            </a:pPr>
            <a:r>
              <a:rPr lang="pt-PT" sz="2400" dirty="0"/>
              <a:t> </a:t>
            </a:r>
            <a:endParaRPr lang="pt-BR" sz="2400" dirty="0"/>
          </a:p>
          <a:p>
            <a:pPr marL="45720" indent="0">
              <a:spcAft>
                <a:spcPts val="1000"/>
              </a:spcAft>
              <a:buNone/>
            </a:pPr>
            <a:r>
              <a:rPr lang="pt-PT" sz="2800" b="1" dirty="0">
                <a:solidFill>
                  <a:schemeClr val="accent6">
                    <a:lumMod val="50000"/>
                  </a:schemeClr>
                </a:solidFill>
              </a:rPr>
              <a:t>Todos: Louvores, glória e honra estejam somente contigo para sempre. Deus que dá a vida, recebe nosso louvor.</a:t>
            </a:r>
            <a:endParaRPr lang="pt-BR" sz="2800" b="1" dirty="0">
              <a:solidFill>
                <a:schemeClr val="accent6">
                  <a:lumMod val="50000"/>
                </a:schemeClr>
              </a:solidFill>
            </a:endParaRPr>
          </a:p>
          <a:p>
            <a:pPr marL="45720" indent="0">
              <a:buNone/>
            </a:pPr>
            <a:endParaRPr lang="pt-PT" altLang="pt-BR" sz="2400"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61693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Oração de Confissão</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400" i="1" dirty="0"/>
              <a:t>Confessemos a Deus, que é fiel e justo para nos perdoar </a:t>
            </a:r>
            <a:r>
              <a:rPr lang="pt-PT" sz="2400" dirty="0"/>
              <a:t>(1 João 1: 9).</a:t>
            </a:r>
            <a:endParaRPr lang="pt-BR" sz="2400" dirty="0"/>
          </a:p>
          <a:p>
            <a:pPr marL="388620" indent="-342900">
              <a:spcAft>
                <a:spcPts val="1000"/>
              </a:spcAft>
              <a:buFontTx/>
              <a:buChar char="-"/>
            </a:pPr>
            <a:r>
              <a:rPr lang="pt-PT" sz="2400" dirty="0"/>
              <a:t>Nosso Pai do céu, santificado seja o teu nome, estamos diante de tua casa da graça para confessar nossos pecados. Confessamos que ouvimos tua palavra, mas não a cumprimos. Freqüentemente, fazemos as coisas que não devemos fazer e deixamos por fazer as coisas que devemos fazer.</a:t>
            </a:r>
            <a:endParaRPr lang="pt-BR" sz="2400" dirty="0"/>
          </a:p>
          <a:p>
            <a:pPr marL="388620" indent="-342900">
              <a:spcAft>
                <a:spcPts val="1000"/>
              </a:spcAft>
              <a:buFontTx/>
              <a:buChar char="-"/>
            </a:pPr>
            <a:r>
              <a:rPr lang="pt-PT" sz="2400" dirty="0"/>
              <a:t>Enfrentamos adversidades e desafios em nossos lares e nações. Tentamos construir nossas casas, pensando que estamos construindo de acordo com as palavras de Jesus Cristo, mas na verdade construímos na areia. Nós queremos ser transformados. Restaura-nos de novo para fazer o que é certo e justo.</a:t>
            </a:r>
            <a:endParaRPr lang="pt-BR" sz="2400"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1719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Oração de Confissão</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300" dirty="0"/>
              <a:t>Deus Criador, nós confessamos que poluímos o meio ambiente e prejudicamos as criaturas do mar jogando lixo em seus habitats. Colocamos em risco a vida marinha e arruinamos os meios de subsistência sustentáveis. Nós sabemos que podemos mudar isso. Confessamos, lamentamos e nos comprometemos a cumprir o mandato de ser bons mordomos de tua criação.</a:t>
            </a:r>
            <a:endParaRPr lang="pt-BR" sz="2300" dirty="0"/>
          </a:p>
          <a:p>
            <a:pPr marL="388620" indent="-342900">
              <a:spcAft>
                <a:spcPts val="1000"/>
              </a:spcAft>
              <a:buFontTx/>
              <a:buChar char="-"/>
            </a:pPr>
            <a:r>
              <a:rPr lang="pt-PT" sz="2300" dirty="0"/>
              <a:t>Obrigado pela doce melodia dos pássaros, pelo som dos animais terrestres e pelo mistério dos peixes no mar e nos rios. Obrigado pelas cachoeiras que derramam suas águas e nos declaram serenamente a tua grandeza e poder.</a:t>
            </a:r>
            <a:endParaRPr lang="pt-BR" sz="2300" dirty="0"/>
          </a:p>
          <a:p>
            <a:pPr marL="388620" indent="-342900">
              <a:spcAft>
                <a:spcPts val="1000"/>
              </a:spcAft>
              <a:buFontTx/>
              <a:buChar char="-"/>
            </a:pPr>
            <a:r>
              <a:rPr lang="pt-PT" sz="2300" dirty="0"/>
              <a:t>Obrigado pelo som das crianças cantando, rindo, gritando e pelas orações e canções dos velhos e jovens. Tudo isso manifesta a alegria do teu amor.</a:t>
            </a:r>
            <a:endParaRPr lang="pt-BR" sz="2300" dirty="0"/>
          </a:p>
          <a:p>
            <a:pPr marL="45720" indent="0">
              <a:spcAft>
                <a:spcPts val="1000"/>
              </a:spcAft>
              <a:buNone/>
            </a:pPr>
            <a:r>
              <a:rPr lang="pt-PT" sz="2800" b="1" dirty="0">
                <a:solidFill>
                  <a:schemeClr val="accent6">
                    <a:lumMod val="50000"/>
                  </a:schemeClr>
                </a:solidFill>
              </a:rPr>
              <a:t> Todos: Ó Deus, ouve as nossas orações.</a:t>
            </a:r>
            <a:endParaRPr lang="pt-BR" sz="2800" b="1" dirty="0">
              <a:solidFill>
                <a:schemeClr val="accent6">
                  <a:lumMod val="50000"/>
                </a:schemeClr>
              </a:solidFill>
            </a:endParaRPr>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36516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Oração de Compromisso</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BR" sz="2300" i="1" dirty="0"/>
              <a:t>Deus está procurando uma casa para morar. Qual é a casa que vocês construiriam para mim? </a:t>
            </a:r>
            <a:r>
              <a:rPr lang="pt-BR" sz="2300" dirty="0"/>
              <a:t>(Isaías 66: 1)</a:t>
            </a:r>
          </a:p>
          <a:p>
            <a:pPr marL="388620" indent="-342900">
              <a:spcAft>
                <a:spcPts val="1000"/>
              </a:spcAft>
              <a:buFontTx/>
              <a:buChar char="-"/>
            </a:pPr>
            <a:r>
              <a:rPr lang="pt-BR" sz="2300" dirty="0"/>
              <a:t>Nós chegamos humildemente diante de ti e oramos para que tu nos concedas o teu Espírito de sabedoria e conhecimento. Ensina-nos a discernir a verdade. Conduze-nos e guia-nos para vivermos de uma maneira que seja agradável e aceitável a ti.</a:t>
            </a:r>
          </a:p>
          <a:p>
            <a:pPr marL="388620" indent="-342900">
              <a:spcAft>
                <a:spcPts val="1000"/>
              </a:spcAft>
              <a:buFontTx/>
              <a:buChar char="-"/>
            </a:pPr>
            <a:r>
              <a:rPr lang="pt-BR" sz="2300" dirty="0"/>
              <a:t>Humildemente nos oferecemos para ser uma casa em que tu possas habitar. Pelo poder da tua palavra, transforma as nossas vidas e as nossas nações. Faze-nos como uma família de justiça e paz.</a:t>
            </a:r>
          </a:p>
          <a:p>
            <a:pPr marL="45720" indent="0">
              <a:spcAft>
                <a:spcPts val="1000"/>
              </a:spcAft>
              <a:buNone/>
            </a:pPr>
            <a:endParaRPr lang="pt-BR" sz="2300" dirty="0"/>
          </a:p>
          <a:p>
            <a:pPr marL="45720" indent="0">
              <a:spcAft>
                <a:spcPts val="1000"/>
              </a:spcAft>
              <a:buNone/>
            </a:pPr>
            <a:r>
              <a:rPr lang="pt-BR" sz="2800" b="1" dirty="0">
                <a:solidFill>
                  <a:schemeClr val="accent6">
                    <a:lumMod val="50000"/>
                  </a:schemeClr>
                </a:solidFill>
              </a:rPr>
              <a:t>Todos: Deus gracioso, aceita nosso compromisso. </a:t>
            </a:r>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85386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Ouvindo as vozes de </a:t>
            </a:r>
            <a:r>
              <a:rPr lang="pt-BR" sz="2800" b="1" dirty="0" err="1">
                <a:solidFill>
                  <a:srgbClr val="002060"/>
                </a:solidFill>
                <a:effectLst>
                  <a:outerShdw blurRad="38100" dist="38100" dir="2700000" algn="tl">
                    <a:srgbClr val="000000">
                      <a:alpha val="43137"/>
                    </a:srgbClr>
                  </a:outerShdw>
                </a:effectLst>
              </a:rPr>
              <a:t>Vanatu</a:t>
            </a:r>
            <a:endParaRPr lang="pt-BR" sz="2800" b="1" dirty="0">
              <a:solidFill>
                <a:srgbClr val="002060"/>
              </a:solidFill>
              <a:effectLst>
                <a:outerShdw blurRad="38100" dist="38100" dir="2700000" algn="tl">
                  <a:srgbClr val="000000">
                    <a:alpha val="43137"/>
                  </a:srgbClr>
                </a:outerShdw>
              </a:effectLst>
            </a:endParaRP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BR" sz="2000" i="1" dirty="0"/>
              <a:t>Meu nome é </a:t>
            </a:r>
            <a:r>
              <a:rPr lang="pt-BR" sz="2000" b="1" i="1" dirty="0" err="1">
                <a:solidFill>
                  <a:schemeClr val="accent6">
                    <a:lumMod val="50000"/>
                  </a:schemeClr>
                </a:solidFill>
              </a:rPr>
              <a:t>Rhetoh</a:t>
            </a:r>
            <a:r>
              <a:rPr lang="pt-BR" sz="2000" i="1" dirty="0"/>
              <a:t>. Eu sou a segunda filha de uma família de oito. Saí da escola no final do sexto ano, pois não havia dinheiro para continuar meus estudos. Minha família só tinha condições de educar meu irmão mais velho, e não eu, pois eu sou a segunda filha e mulher. </a:t>
            </a:r>
          </a:p>
          <a:p>
            <a:pPr marL="388620" indent="-342900">
              <a:spcAft>
                <a:spcPts val="1000"/>
              </a:spcAft>
              <a:buFontTx/>
              <a:buChar char="-"/>
            </a:pPr>
            <a:r>
              <a:rPr lang="pt-BR" sz="2000" i="1" dirty="0"/>
              <a:t>Um dia ouvi dizer que havia aula de costura para meninas em um centro local. Eu me inscrevi e fui aceita, mas meu pai não tinha dinheiro para pagar as taxas. Fiquei desanimada, pois não tinha meu próprio dinheiro para pagar meus estudos.</a:t>
            </a:r>
          </a:p>
          <a:p>
            <a:pPr marL="388620" indent="-342900">
              <a:spcAft>
                <a:spcPts val="1000"/>
              </a:spcAft>
              <a:buFontTx/>
              <a:buChar char="-"/>
            </a:pPr>
            <a:r>
              <a:rPr lang="pt-PT" sz="2000" i="1" dirty="0"/>
              <a:t>Eu sinceramente desejava melhorar minha educação, pois não havia oportunidade no sistema escolar formal. Então voltei minha atenção para a igreja, para preencher meu desejo de aprender. Entrei para o grupo de jovens, participei de estudos bíblicos e depois me envolvi com o ministério das mulheres. Com essa determinação e fé em Deus, encontrei maneiras de me educar e adquiri habilidades para ganhar a vida e sustentar minha família.</a:t>
            </a:r>
            <a:endParaRPr lang="pt-BR" sz="2000" i="1" dirty="0"/>
          </a:p>
          <a:p>
            <a:pPr marL="388620" indent="-342900">
              <a:spcAft>
                <a:spcPts val="1000"/>
              </a:spcAft>
              <a:buFontTx/>
              <a:buChar char="-"/>
            </a:pPr>
            <a:r>
              <a:rPr lang="pt-PT" sz="2000" i="1" dirty="0"/>
              <a:t>Agora, faço artefatos e os vendo nos Mercados de Mamas, onde outras mulheres como eu, com pouca instrução, podem ganhar a vida com essa nova habilidade.</a:t>
            </a:r>
            <a:endParaRPr lang="pt-BR" sz="2000" i="1"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34033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Ouvindo as vozes de </a:t>
            </a:r>
            <a:r>
              <a:rPr lang="pt-BR" sz="2800" b="1" dirty="0" err="1">
                <a:solidFill>
                  <a:srgbClr val="002060"/>
                </a:solidFill>
                <a:effectLst>
                  <a:outerShdw blurRad="38100" dist="38100" dir="2700000" algn="tl">
                    <a:srgbClr val="000000">
                      <a:alpha val="43137"/>
                    </a:srgbClr>
                  </a:outerShdw>
                </a:effectLst>
              </a:rPr>
              <a:t>Vanatu</a:t>
            </a:r>
            <a:endParaRPr lang="pt-BR" sz="2800" b="1" dirty="0">
              <a:solidFill>
                <a:srgbClr val="002060"/>
              </a:solidFill>
              <a:effectLst>
                <a:outerShdw blurRad="38100" dist="38100" dir="2700000" algn="tl">
                  <a:srgbClr val="000000">
                    <a:alpha val="43137"/>
                  </a:srgbClr>
                </a:outerShdw>
              </a:effectLst>
            </a:endParaRP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000" i="1" dirty="0"/>
              <a:t>Eu cuido da minha família com a qual Deus me abençoou. Meu marido e eu temos três filhos. Eu louvo a Deus pelas bênçãos sobre a minha vida. Agradeço a Deus por ser a fonte da minha força e por me ajudar a colocar em prática o que aprendi. Tornei-me forte e sábia no Senhor.</a:t>
            </a:r>
            <a:endParaRPr lang="pt-BR" sz="2000" i="1"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15362" name="Picture 2" descr="Vanuatu women part of weeklong expo here - Solomon Star News">
            <a:extLst>
              <a:ext uri="{FF2B5EF4-FFF2-40B4-BE49-F238E27FC236}">
                <a16:creationId xmlns:a16="http://schemas.microsoft.com/office/drawing/2014/main" id="{DD8E5CC8-0CE0-4BC6-AF41-1FF6FF0E67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53147"/>
            <a:ext cx="5796136" cy="4140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3503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Ouvindo as vozes de </a:t>
            </a:r>
            <a:r>
              <a:rPr lang="pt-BR" sz="2800" b="1" dirty="0" err="1">
                <a:solidFill>
                  <a:srgbClr val="002060"/>
                </a:solidFill>
                <a:effectLst>
                  <a:outerShdw blurRad="38100" dist="38100" dir="2700000" algn="tl">
                    <a:srgbClr val="000000">
                      <a:alpha val="43137"/>
                    </a:srgbClr>
                  </a:outerShdw>
                </a:effectLst>
              </a:rPr>
              <a:t>Vanatu</a:t>
            </a:r>
            <a:endParaRPr lang="pt-BR" sz="2800" b="1" dirty="0">
              <a:solidFill>
                <a:srgbClr val="002060"/>
              </a:solidFill>
              <a:effectLst>
                <a:outerShdw blurRad="38100" dist="38100" dir="2700000" algn="tl">
                  <a:srgbClr val="000000">
                    <a:alpha val="43137"/>
                  </a:srgbClr>
                </a:outerShdw>
              </a:effectLst>
            </a:endParaRP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698283" y="2328202"/>
            <a:ext cx="3446739"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200" dirty="0"/>
              <a:t>Bislama é uma linguagem aprendida para superar as barreiras de comunicação na cidade, mas nas áreas rurais as pessoas também têm seus próprios dialetos. O acesso igual para meninos e meninas que frequentam a escola ainda está em andamento.</a:t>
            </a:r>
            <a:endParaRPr lang="pt-BR" sz="2200"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24578" name="Picture 2" descr="Speaking About the State of Education in Vanuatu Nowadays">
            <a:extLst>
              <a:ext uri="{FF2B5EF4-FFF2-40B4-BE49-F238E27FC236}">
                <a16:creationId xmlns:a16="http://schemas.microsoft.com/office/drawing/2014/main" id="{7A737884-FA6B-4480-8241-ADD6746D3F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969" y="2471742"/>
            <a:ext cx="4860032" cy="3234130"/>
          </a:xfrm>
          <a:prstGeom prst="rect">
            <a:avLst/>
          </a:prstGeom>
          <a:noFill/>
          <a:extLst>
            <a:ext uri="{909E8E84-426E-40DD-AFC4-6F175D3DCCD1}">
              <a14:hiddenFill xmlns:a14="http://schemas.microsoft.com/office/drawing/2010/main">
                <a:solidFill>
                  <a:srgbClr val="FFFFFF"/>
                </a:solidFill>
              </a14:hiddenFill>
            </a:ext>
          </a:extLst>
        </p:spPr>
      </p:pic>
      <p:sp>
        <p:nvSpPr>
          <p:cNvPr id="8" name="Espaço Reservado para Conteúdo 3">
            <a:extLst>
              <a:ext uri="{FF2B5EF4-FFF2-40B4-BE49-F238E27FC236}">
                <a16:creationId xmlns:a16="http://schemas.microsoft.com/office/drawing/2014/main" id="{2117C1E8-A2E6-4A9B-9271-89A7ACCEE5EF}"/>
              </a:ext>
            </a:extLst>
          </p:cNvPr>
          <p:cNvSpPr txBox="1">
            <a:spLocks/>
          </p:cNvSpPr>
          <p:nvPr/>
        </p:nvSpPr>
        <p:spPr>
          <a:xfrm>
            <a:off x="691952" y="6290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200" dirty="0"/>
              <a:t>Em Vanuatu, muitas crianças nas áreas rurais andam longas distâncias para ir à escola. Algumas até precisam sair de casa e frequentar o internato ainda quando são muito pequenas. A educação para todos não é obrigatória. O sistema escolar é em francês ou inglês. </a:t>
            </a:r>
            <a:endParaRPr lang="pt-BR" sz="2200" dirty="0"/>
          </a:p>
        </p:txBody>
      </p:sp>
    </p:spTree>
    <p:extLst>
      <p:ext uri="{BB962C8B-B14F-4D97-AF65-F5344CB8AC3E}">
        <p14:creationId xmlns:p14="http://schemas.microsoft.com/office/powerpoint/2010/main" val="2000062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Ouvindo as vozes de </a:t>
            </a:r>
            <a:r>
              <a:rPr lang="pt-BR" sz="2800" b="1" dirty="0" err="1">
                <a:solidFill>
                  <a:srgbClr val="002060"/>
                </a:solidFill>
                <a:effectLst>
                  <a:outerShdw blurRad="38100" dist="38100" dir="2700000" algn="tl">
                    <a:srgbClr val="000000">
                      <a:alpha val="43137"/>
                    </a:srgbClr>
                  </a:outerShdw>
                </a:effectLst>
              </a:rPr>
              <a:t>Vanatu</a:t>
            </a:r>
            <a:endParaRPr lang="pt-BR" sz="2800" b="1" dirty="0">
              <a:solidFill>
                <a:srgbClr val="002060"/>
              </a:solidFill>
              <a:effectLst>
                <a:outerShdw blurRad="38100" dist="38100" dir="2700000" algn="tl">
                  <a:srgbClr val="000000">
                    <a:alpha val="43137"/>
                  </a:srgbClr>
                </a:outerShdw>
              </a:effectLst>
            </a:endParaRP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000" i="1" dirty="0"/>
              <a:t>Meu nome é </a:t>
            </a:r>
            <a:r>
              <a:rPr lang="pt-PT" sz="2000" b="1" i="1" dirty="0">
                <a:solidFill>
                  <a:schemeClr val="accent6">
                    <a:lumMod val="50000"/>
                  </a:schemeClr>
                </a:solidFill>
              </a:rPr>
              <a:t>Mothy</a:t>
            </a:r>
            <a:r>
              <a:rPr lang="pt-PT" sz="2000" i="1" dirty="0"/>
              <a:t>. Meu irmãozinho e eu crescemos em uma casa de mãe solteira. Quando minha mãe se casou novamente, ela nos deixou com nossos avós. </a:t>
            </a:r>
            <a:endParaRPr lang="pt-BR" sz="2000" i="1" dirty="0"/>
          </a:p>
          <a:p>
            <a:pPr marL="388620" indent="-342900">
              <a:spcAft>
                <a:spcPts val="1000"/>
              </a:spcAft>
              <a:buFontTx/>
              <a:buChar char="-"/>
            </a:pPr>
            <a:r>
              <a:rPr lang="pt-PT" sz="2000" i="1" dirty="0"/>
              <a:t>Depois que meu pai se casou novamente, ele nos levou para morar com sua nova família. Depois que nossa madrasta deu à luz a seus filhos, sua atitude em relação a nós mudou completamente.</a:t>
            </a:r>
            <a:endParaRPr lang="pt-BR" sz="2000" i="1" dirty="0"/>
          </a:p>
          <a:p>
            <a:pPr marL="388620" indent="-342900">
              <a:spcAft>
                <a:spcPts val="1000"/>
              </a:spcAft>
              <a:buFontTx/>
              <a:buChar char="-"/>
            </a:pPr>
            <a:r>
              <a:rPr lang="pt-PT" sz="2000" i="1" dirty="0"/>
              <a:t>Com mais filhos para alimentar e sem espaço na casa para todas as crianças, tive que encontrar minha própria comida nas ruas e dormir do lado de fora da casa em um barraco. Usei um velho saco de copra como cobertor para me proteger do frio.</a:t>
            </a:r>
            <a:endParaRPr lang="pt-BR" sz="2000" i="1" dirty="0"/>
          </a:p>
          <a:p>
            <a:pPr marL="388620" indent="-342900">
              <a:spcAft>
                <a:spcPts val="1000"/>
              </a:spcAft>
              <a:buFontTx/>
              <a:buChar char="-"/>
            </a:pPr>
            <a:r>
              <a:rPr lang="pt-PT" sz="2000" i="1" dirty="0"/>
              <a:t>Certa vez, eu conheci alguns cristãos que me disseram que Deus me amava. Eu não conseguia entender esse tipo de amor no meio do meu sofrimento, mas decidi confiar. Eu confiava que Deus cuidaria de mim, mesmo que minha família não estivesse me abrigando. Essa confiança cresceu dentro de mim e se tornou o fundamento da minha vida. Sou forte em minha fé cristã e compartilho minha história de que devemos confiar em Deus e em sua provisão.</a:t>
            </a:r>
            <a:endParaRPr lang="pt-BR" sz="2000" i="1"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07194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Ouvindo as vozes de </a:t>
            </a:r>
            <a:r>
              <a:rPr lang="pt-BR" sz="2800" b="1" dirty="0" err="1">
                <a:solidFill>
                  <a:srgbClr val="002060"/>
                </a:solidFill>
                <a:effectLst>
                  <a:outerShdw blurRad="38100" dist="38100" dir="2700000" algn="tl">
                    <a:srgbClr val="000000">
                      <a:alpha val="43137"/>
                    </a:srgbClr>
                  </a:outerShdw>
                </a:effectLst>
              </a:rPr>
              <a:t>Vanatu</a:t>
            </a:r>
            <a:endParaRPr lang="pt-BR" sz="2800" b="1" dirty="0">
              <a:solidFill>
                <a:srgbClr val="002060"/>
              </a:solidFill>
              <a:effectLst>
                <a:outerShdw blurRad="38100" dist="38100" dir="2700000" algn="tl">
                  <a:srgbClr val="000000">
                    <a:alpha val="43137"/>
                  </a:srgbClr>
                </a:outerShdw>
              </a:effectLst>
            </a:endParaRP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000" i="1" dirty="0"/>
              <a:t>Hoje, oro por aquelas crianças que como eu, cresceram quase sozinhas. Que possam saber que Deus as ama e oro para que um lar para crianças possa ser providenciado em todos os países do mundo.</a:t>
            </a:r>
            <a:endParaRPr lang="pt-BR" sz="2000" i="1"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25602" name="Picture 2" descr="Helping to spread correct COVID-19 messages to Vanuatu communities | UNICEF  Pacific Islands">
            <a:extLst>
              <a:ext uri="{FF2B5EF4-FFF2-40B4-BE49-F238E27FC236}">
                <a16:creationId xmlns:a16="http://schemas.microsoft.com/office/drawing/2014/main" id="{ADAFBACA-667A-46AB-A32F-156A3E44A2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825" y="1736333"/>
            <a:ext cx="6156176" cy="4096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3063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Ouvindo as vozes de </a:t>
            </a:r>
            <a:r>
              <a:rPr lang="pt-BR" sz="2800" b="1" dirty="0" err="1">
                <a:solidFill>
                  <a:srgbClr val="002060"/>
                </a:solidFill>
                <a:effectLst>
                  <a:outerShdw blurRad="38100" dist="38100" dir="2700000" algn="tl">
                    <a:srgbClr val="000000">
                      <a:alpha val="43137"/>
                    </a:srgbClr>
                  </a:outerShdw>
                </a:effectLst>
              </a:rPr>
              <a:t>Vanatu</a:t>
            </a:r>
            <a:endParaRPr lang="pt-BR" sz="2800" b="1" dirty="0">
              <a:solidFill>
                <a:srgbClr val="002060"/>
              </a:solidFill>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
        <p:nvSpPr>
          <p:cNvPr id="8" name="Espaço Reservado para Conteúdo 3">
            <a:extLst>
              <a:ext uri="{FF2B5EF4-FFF2-40B4-BE49-F238E27FC236}">
                <a16:creationId xmlns:a16="http://schemas.microsoft.com/office/drawing/2014/main" id="{2117C1E8-A2E6-4A9B-9271-89A7ACCEE5EF}"/>
              </a:ext>
            </a:extLst>
          </p:cNvPr>
          <p:cNvSpPr txBox="1">
            <a:spLocks/>
          </p:cNvSpPr>
          <p:nvPr/>
        </p:nvSpPr>
        <p:spPr>
          <a:xfrm>
            <a:off x="691952" y="6290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200" dirty="0"/>
              <a:t>O crescimento estimado da população de Vanuatu é um dos mais altos da região do Pacífico. A desnutrição é uma preocupação nas áreas rurais e urbanas. Embora a tradição de cultivar alimentos orgânicos em jardins seja forte, as indústrias alimentícias de leite em pó e comida não saudável estão tendo acesso aos bebês e crianças.</a:t>
            </a:r>
            <a:endParaRPr lang="pt-BR" sz="2200" dirty="0"/>
          </a:p>
        </p:txBody>
      </p:sp>
      <p:pic>
        <p:nvPicPr>
          <p:cNvPr id="27650" name="Picture 2" descr="Vanuatu Children Espiritu Santo | X days in Y">
            <a:extLst>
              <a:ext uri="{FF2B5EF4-FFF2-40B4-BE49-F238E27FC236}">
                <a16:creationId xmlns:a16="http://schemas.microsoft.com/office/drawing/2014/main" id="{2A0DDCFB-C7C8-4EF7-9003-224E5EDB41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3416" y="2555785"/>
            <a:ext cx="5361898" cy="3568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534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Ouvindo as vozes de </a:t>
            </a:r>
            <a:r>
              <a:rPr lang="pt-BR" sz="2800" b="1" dirty="0" err="1">
                <a:solidFill>
                  <a:srgbClr val="002060"/>
                </a:solidFill>
                <a:effectLst>
                  <a:outerShdw blurRad="38100" dist="38100" dir="2700000" algn="tl">
                    <a:srgbClr val="000000">
                      <a:alpha val="43137"/>
                    </a:srgbClr>
                  </a:outerShdw>
                </a:effectLst>
              </a:rPr>
              <a:t>Vanatu</a:t>
            </a:r>
            <a:endParaRPr lang="pt-BR" sz="2800" b="1" dirty="0">
              <a:solidFill>
                <a:srgbClr val="002060"/>
              </a:solidFill>
              <a:effectLst>
                <a:outerShdw blurRad="38100" dist="38100" dir="2700000" algn="tl">
                  <a:srgbClr val="000000">
                    <a:alpha val="43137"/>
                  </a:srgbClr>
                </a:outerShdw>
              </a:effectLst>
            </a:endParaRP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000" i="1" dirty="0"/>
              <a:t>Meu nome é </a:t>
            </a:r>
            <a:r>
              <a:rPr lang="pt-PT" sz="2000" b="1" i="1" dirty="0">
                <a:solidFill>
                  <a:schemeClr val="accent6">
                    <a:lumMod val="50000"/>
                  </a:schemeClr>
                </a:solidFill>
              </a:rPr>
              <a:t>Jacklynda</a:t>
            </a:r>
            <a:r>
              <a:rPr lang="pt-PT" sz="2000" i="1" dirty="0"/>
              <a:t>. Eu venho de uma vila rural. Desde pequena, sonhava trabalhar na área de turismo em Port Vila. Eu viajei para Port Vila, para conseguir um emprego em hotelaria, mas não tenho o treinamento para conseguir o emprego que sonho. </a:t>
            </a:r>
            <a:endParaRPr lang="pt-BR" sz="2000" i="1" dirty="0"/>
          </a:p>
          <a:p>
            <a:pPr marL="388620" indent="-342900">
              <a:spcAft>
                <a:spcPts val="1000"/>
              </a:spcAft>
              <a:buFontTx/>
              <a:buChar char="-"/>
            </a:pPr>
            <a:r>
              <a:rPr lang="pt-PT" sz="2000" i="1" dirty="0"/>
              <a:t> Não tenho família aqui, por isso estou morando nos arredores da cidade. Não tenho dinheiro para acomodação adequada, comida, ou para retornar à minha aldeia. Sei que esse não é o plano que Deus tem para mim, mas não sei o que fazer. </a:t>
            </a:r>
            <a:endParaRPr lang="pt-BR" sz="2000" i="1"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28674" name="Picture 2" descr="Women in Vanuatu - Wikipedia">
            <a:extLst>
              <a:ext uri="{FF2B5EF4-FFF2-40B4-BE49-F238E27FC236}">
                <a16:creationId xmlns:a16="http://schemas.microsoft.com/office/drawing/2014/main" id="{95099B3A-1697-448A-BA29-1E8B50C935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27" y="3212976"/>
            <a:ext cx="4470535" cy="2966810"/>
          </a:xfrm>
          <a:prstGeom prst="rect">
            <a:avLst/>
          </a:prstGeom>
          <a:noFill/>
          <a:extLst>
            <a:ext uri="{909E8E84-426E-40DD-AFC4-6F175D3DCCD1}">
              <a14:hiddenFill xmlns:a14="http://schemas.microsoft.com/office/drawing/2010/main">
                <a:solidFill>
                  <a:srgbClr val="FFFFFF"/>
                </a:solidFill>
              </a14:hiddenFill>
            </a:ext>
          </a:extLst>
        </p:spPr>
      </p:pic>
      <p:sp>
        <p:nvSpPr>
          <p:cNvPr id="8" name="Espaço Reservado para Conteúdo 3">
            <a:extLst>
              <a:ext uri="{FF2B5EF4-FFF2-40B4-BE49-F238E27FC236}">
                <a16:creationId xmlns:a16="http://schemas.microsoft.com/office/drawing/2014/main" id="{E1B75947-A71E-4D12-A631-E48FC1E59FE3}"/>
              </a:ext>
            </a:extLst>
          </p:cNvPr>
          <p:cNvSpPr txBox="1">
            <a:spLocks/>
          </p:cNvSpPr>
          <p:nvPr/>
        </p:nvSpPr>
        <p:spPr>
          <a:xfrm>
            <a:off x="4571999" y="3200888"/>
            <a:ext cx="4213488"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000" i="1" dirty="0"/>
              <a:t> Oro para que a área rural de Vanuatu seja valorizada e os jovens encontrem as oportunidades que procuram em suas próprias comunidades. Creio que Deus providenciará condições para que os jovens cresçam e contribuam para o bem-estar de Vanuatu.</a:t>
            </a:r>
            <a:endParaRPr lang="pt-BR" sz="2000" i="1" dirty="0"/>
          </a:p>
        </p:txBody>
      </p:sp>
    </p:spTree>
    <p:extLst>
      <p:ext uri="{BB962C8B-B14F-4D97-AF65-F5344CB8AC3E}">
        <p14:creationId xmlns:p14="http://schemas.microsoft.com/office/powerpoint/2010/main" val="10014936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Ouvindo as vozes de </a:t>
            </a:r>
            <a:r>
              <a:rPr lang="pt-BR" sz="2800" b="1" dirty="0" err="1">
                <a:solidFill>
                  <a:srgbClr val="002060"/>
                </a:solidFill>
                <a:effectLst>
                  <a:outerShdw blurRad="38100" dist="38100" dir="2700000" algn="tl">
                    <a:srgbClr val="000000">
                      <a:alpha val="43137"/>
                    </a:srgbClr>
                  </a:outerShdw>
                </a:effectLst>
              </a:rPr>
              <a:t>Vanatu</a:t>
            </a:r>
            <a:endParaRPr lang="pt-BR" sz="2800" b="1" dirty="0">
              <a:solidFill>
                <a:srgbClr val="002060"/>
              </a:solidFill>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
        <p:nvSpPr>
          <p:cNvPr id="8" name="Espaço Reservado para Conteúdo 3">
            <a:extLst>
              <a:ext uri="{FF2B5EF4-FFF2-40B4-BE49-F238E27FC236}">
                <a16:creationId xmlns:a16="http://schemas.microsoft.com/office/drawing/2014/main" id="{2117C1E8-A2E6-4A9B-9271-89A7ACCEE5EF}"/>
              </a:ext>
            </a:extLst>
          </p:cNvPr>
          <p:cNvSpPr txBox="1">
            <a:spLocks/>
          </p:cNvSpPr>
          <p:nvPr/>
        </p:nvSpPr>
        <p:spPr>
          <a:xfrm>
            <a:off x="691952" y="6290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200"/>
              <a:t>Com </a:t>
            </a:r>
            <a:r>
              <a:rPr lang="pt-PT" sz="2200" dirty="0"/>
              <a:t>75% da população em áreas rurais com poucas opções de emprego, os jovens precisam migrar para áreas com melhores oportunidades econômicas. Eles vêm com instrução mínima e sem nenhuma habilidade para permitir que obtenham emprego na cidade.</a:t>
            </a:r>
            <a:endParaRPr lang="pt-BR" sz="2200" dirty="0"/>
          </a:p>
        </p:txBody>
      </p:sp>
      <p:pic>
        <p:nvPicPr>
          <p:cNvPr id="29698" name="Picture 2" descr="Young Adults in Vanuatu learn and serve during three-day conference -  Church News">
            <a:extLst>
              <a:ext uri="{FF2B5EF4-FFF2-40B4-BE49-F238E27FC236}">
                <a16:creationId xmlns:a16="http://schemas.microsoft.com/office/drawing/2014/main" id="{B8FE263D-A914-446A-9D23-A13E769437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9634" y="2548505"/>
            <a:ext cx="4664366" cy="3103923"/>
          </a:xfrm>
          <a:prstGeom prst="rect">
            <a:avLst/>
          </a:prstGeom>
          <a:noFill/>
          <a:extLst>
            <a:ext uri="{909E8E84-426E-40DD-AFC4-6F175D3DCCD1}">
              <a14:hiddenFill xmlns:a14="http://schemas.microsoft.com/office/drawing/2010/main">
                <a:solidFill>
                  <a:srgbClr val="FFFFFF"/>
                </a:solidFill>
              </a14:hiddenFill>
            </a:ext>
          </a:extLst>
        </p:spPr>
      </p:pic>
      <p:sp>
        <p:nvSpPr>
          <p:cNvPr id="10" name="Espaço Reservado para Conteúdo 3">
            <a:extLst>
              <a:ext uri="{FF2B5EF4-FFF2-40B4-BE49-F238E27FC236}">
                <a16:creationId xmlns:a16="http://schemas.microsoft.com/office/drawing/2014/main" id="{0577B618-AFD4-449C-A396-60DA96815644}"/>
              </a:ext>
            </a:extLst>
          </p:cNvPr>
          <p:cNvSpPr txBox="1">
            <a:spLocks/>
          </p:cNvSpPr>
          <p:nvPr/>
        </p:nvSpPr>
        <p:spPr>
          <a:xfrm>
            <a:off x="691952" y="2328202"/>
            <a:ext cx="3629142"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200" dirty="0"/>
              <a:t>O alto desemprego entre os jovens cria uma geração que não vê futuro, o que é uma grande perda para o país. Há necessidade de políticas e programas para a melhoria da área rural, onde os jovens possam permanecer na comunidade para serem educados e conseguirem emprego.</a:t>
            </a:r>
            <a:endParaRPr lang="pt-BR" sz="2200" dirty="0"/>
          </a:p>
          <a:p>
            <a:pPr marL="388620" indent="-342900">
              <a:spcAft>
                <a:spcPts val="1000"/>
              </a:spcAft>
              <a:buFontTx/>
              <a:buChar char="-"/>
            </a:pPr>
            <a:endParaRPr lang="pt-BR" sz="2200" dirty="0"/>
          </a:p>
        </p:txBody>
      </p:sp>
    </p:spTree>
    <p:extLst>
      <p:ext uri="{BB962C8B-B14F-4D97-AF65-F5344CB8AC3E}">
        <p14:creationId xmlns:p14="http://schemas.microsoft.com/office/powerpoint/2010/main" val="31586021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descr="Desenho de personagem de desenho animado&#10;&#10;Descrição gerada automaticamente">
            <a:extLst>
              <a:ext uri="{FF2B5EF4-FFF2-40B4-BE49-F238E27FC236}">
                <a16:creationId xmlns:a16="http://schemas.microsoft.com/office/drawing/2014/main" id="{C77B65F0-2674-4497-9206-07D008565FE4}"/>
              </a:ext>
            </a:extLst>
          </p:cNvPr>
          <p:cNvPicPr>
            <a:picLocks noChangeAspect="1"/>
          </p:cNvPicPr>
          <p:nvPr/>
        </p:nvPicPr>
        <p:blipFill rotWithShape="1">
          <a:blip r:embed="rId2" cstate="print">
            <a:alphaModFix amt="70000"/>
            <a:extLst>
              <a:ext uri="{28A0092B-C50C-407E-A947-70E740481C1C}">
                <a14:useLocalDpi xmlns:a14="http://schemas.microsoft.com/office/drawing/2010/main" val="0"/>
              </a:ext>
            </a:extLst>
          </a:blip>
          <a:srcRect t="12215" r="9090" b="21616"/>
          <a:stretch/>
        </p:blipFill>
        <p:spPr>
          <a:xfrm>
            <a:off x="2642616" y="10"/>
            <a:ext cx="6501384" cy="6857990"/>
          </a:xfrm>
          <a:prstGeom prst="rect">
            <a:avLst/>
          </a:prstGeom>
        </p:spPr>
      </p:pic>
      <p:sp>
        <p:nvSpPr>
          <p:cNvPr id="16"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ítulo 1">
            <a:extLst>
              <a:ext uri="{FF2B5EF4-FFF2-40B4-BE49-F238E27FC236}">
                <a16:creationId xmlns:a16="http://schemas.microsoft.com/office/drawing/2014/main" id="{9C4D37E9-4493-4DEF-A8BE-F763DCECD44C}"/>
              </a:ext>
            </a:extLst>
          </p:cNvPr>
          <p:cNvSpPr txBox="1">
            <a:spLocks/>
          </p:cNvSpPr>
          <p:nvPr/>
        </p:nvSpPr>
        <p:spPr>
          <a:xfrm>
            <a:off x="358484" y="625682"/>
            <a:ext cx="3421427" cy="3774931"/>
          </a:xfrm>
          <a:prstGeom prst="rect">
            <a:avLst/>
          </a:prstGeom>
        </p:spPr>
        <p:txBody>
          <a:bodyPr vert="horz" lIns="91440" tIns="45720" rIns="91440" bIns="45720" rtlCol="0" anchor="b">
            <a:normAutofit fontScale="92500"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914400">
              <a:spcAft>
                <a:spcPts val="600"/>
              </a:spcAft>
            </a:pPr>
            <a:r>
              <a:rPr lang="en-US" sz="3600" b="1" dirty="0" err="1"/>
              <a:t>Palavra</a:t>
            </a:r>
            <a:r>
              <a:rPr lang="en-US" sz="3600" b="1" dirty="0"/>
              <a:t>: </a:t>
            </a:r>
          </a:p>
          <a:p>
            <a:pPr algn="l" defTabSz="914400">
              <a:spcAft>
                <a:spcPts val="600"/>
              </a:spcAft>
            </a:pPr>
            <a:endParaRPr lang="en-US" sz="3600" b="1" dirty="0"/>
          </a:p>
          <a:p>
            <a:pPr algn="l" defTabSz="914400">
              <a:spcAft>
                <a:spcPts val="600"/>
              </a:spcAft>
            </a:pPr>
            <a:r>
              <a:rPr lang="pt-PT" sz="3600" b="1" i="1" dirty="0">
                <a:effectLst>
                  <a:outerShdw blurRad="38100" dist="38100" dir="2700000" algn="tl">
                    <a:srgbClr val="000000">
                      <a:alpha val="43137"/>
                    </a:srgbClr>
                  </a:outerShdw>
                </a:effectLst>
              </a:rPr>
              <a:t>Vamos ouvir a palavra de Deus de acordo com o Evangelho de Mateus, capítulo 7, versículos 24-27</a:t>
            </a:r>
            <a:endParaRPr lang="en-US" sz="2000" dirty="0"/>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3366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Ouvindo a Palavra de Deus</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400" dirty="0"/>
              <a:t>O texto principal da Bíblia para o programa de Vanuatu vem da parte sobre os ensinamentos de Jesus, com instruções sobre como entrar no reino dos céus. </a:t>
            </a:r>
            <a:endParaRPr lang="pt-BR" sz="2400" dirty="0"/>
          </a:p>
          <a:p>
            <a:pPr marL="388620" indent="-342900">
              <a:spcAft>
                <a:spcPts val="1000"/>
              </a:spcAft>
              <a:buFontTx/>
              <a:buChar char="-"/>
            </a:pPr>
            <a:r>
              <a:rPr lang="pt-PT" sz="2400" dirty="0"/>
              <a:t> O final do capítulo 7 conclui o ensino iniciado no capítulo 5, o Sermão da Montanha. É muito importante ter em mente contextualizar o que Jesus disse sobre suas palavras a serem ouvidas e colocadas em ação (v 24). Não é uma instrução vazia; por trás disso está o entendimento completo do ministério de Jesus e do reino dos céus. </a:t>
            </a:r>
            <a:endParaRPr lang="pt-BR" sz="2400" dirty="0"/>
          </a:p>
          <a:p>
            <a:pPr marL="388620" indent="-342900">
              <a:spcAft>
                <a:spcPts val="1000"/>
              </a:spcAft>
              <a:buFontTx/>
              <a:buChar char="-"/>
            </a:pPr>
            <a:r>
              <a:rPr lang="pt-PT" sz="2400" dirty="0"/>
              <a:t> Vamos relembrar as palavras de Jesus (Mateus 5: 1-11), sobre as quais devemos agir para ser uma testemunha sábia das bênçãos de Deus.</a:t>
            </a:r>
            <a:endParaRPr lang="pt-BR" sz="2400"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490379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Ouvindo a Palavra de Deus</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400" dirty="0"/>
              <a:t>Jesus estava preocupado com a multidão que foi para a montanha  ouvir a palavra de Deus para viver uma vida melhor. Eles estavam com fome e com sede. Todos os ensinamentos nos capítulos 5 a 7 de Mateus deliberaram sobre duas coisas - ouvir e agir ou ouvir e fazer. Os resultados que virão dependem das escolhas feitas e das ações tomadas. As palavras finais de Jesus em seus ensinamentos na Montanha foram uma história de comparação. </a:t>
            </a:r>
            <a:endParaRPr lang="pt-BR" sz="2400" dirty="0"/>
          </a:p>
          <a:p>
            <a:pPr marL="388620" indent="-342900">
              <a:spcAft>
                <a:spcPts val="1000"/>
              </a:spcAft>
              <a:buFontTx/>
              <a:buChar char="-"/>
            </a:pPr>
            <a:r>
              <a:rPr lang="pt-PT" sz="2400" dirty="0"/>
              <a:t> O construtor sábio estava seguro, enquanto o tolo perdeu a casa. O sábio agiu de acordo com as palavras de Jesus, enquanto o tolo não. Vamos considerar isso cuidadosamente antes de tomar nossas próprias decisões na vida. </a:t>
            </a:r>
            <a:endParaRPr lang="pt-BR" sz="2400" dirty="0"/>
          </a:p>
          <a:p>
            <a:pPr marL="388620" indent="-342900">
              <a:spcAft>
                <a:spcPts val="1000"/>
              </a:spcAft>
              <a:buFontTx/>
              <a:buChar char="-"/>
            </a:pPr>
            <a:endParaRPr lang="pt-BR" sz="2400"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614430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Ouvindo a Palavra de Deus</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 indent="0">
              <a:spcAft>
                <a:spcPts val="1000"/>
              </a:spcAft>
              <a:buNone/>
            </a:pPr>
            <a:r>
              <a:rPr lang="pt-PT" sz="2400" dirty="0"/>
              <a:t>- Jesus usou dois verbos para apontar a conclusão de seu ensino - ouvir e agir   (24, 26). </a:t>
            </a:r>
            <a:endParaRPr lang="pt-BR" sz="2400" dirty="0"/>
          </a:p>
          <a:p>
            <a:pPr marL="45720" indent="0">
              <a:spcAft>
                <a:spcPts val="1000"/>
              </a:spcAft>
              <a:buNone/>
            </a:pPr>
            <a:r>
              <a:rPr lang="pt-PT" sz="2800" b="1" dirty="0">
                <a:solidFill>
                  <a:schemeClr val="accent6">
                    <a:lumMod val="50000"/>
                  </a:schemeClr>
                </a:solidFill>
              </a:rPr>
              <a:t>Como você se sente sobre isso? O que os verbos lembram a você?</a:t>
            </a:r>
          </a:p>
          <a:p>
            <a:pPr marL="45720" indent="0">
              <a:spcAft>
                <a:spcPts val="1000"/>
              </a:spcAft>
              <a:buNone/>
            </a:pPr>
            <a:endParaRPr lang="pt-BR" sz="2800" b="1" dirty="0">
              <a:solidFill>
                <a:schemeClr val="accent6">
                  <a:lumMod val="50000"/>
                </a:schemeClr>
              </a:solidFill>
            </a:endParaRPr>
          </a:p>
          <a:p>
            <a:pPr marL="45720" indent="0">
              <a:spcAft>
                <a:spcPts val="1000"/>
              </a:spcAft>
              <a:buNone/>
            </a:pPr>
            <a:r>
              <a:rPr lang="pt-PT" sz="2800" b="1" dirty="0">
                <a:solidFill>
                  <a:schemeClr val="accent6">
                    <a:lumMod val="50000"/>
                  </a:schemeClr>
                </a:solidFill>
              </a:rPr>
              <a:t>Como é ser uma pessoa sábia ou tola em seu contexto?</a:t>
            </a:r>
          </a:p>
          <a:p>
            <a:pPr marL="45720" indent="0">
              <a:spcAft>
                <a:spcPts val="1000"/>
              </a:spcAft>
              <a:buNone/>
            </a:pPr>
            <a:endParaRPr lang="pt-BR" sz="2800" b="1" dirty="0">
              <a:solidFill>
                <a:schemeClr val="accent6">
                  <a:lumMod val="50000"/>
                </a:schemeClr>
              </a:solidFill>
            </a:endParaRPr>
          </a:p>
          <a:p>
            <a:pPr marL="45720" indent="0">
              <a:spcAft>
                <a:spcPts val="1000"/>
              </a:spcAft>
              <a:buNone/>
            </a:pPr>
            <a:r>
              <a:rPr lang="pt-PT" sz="2800" b="1" dirty="0">
                <a:solidFill>
                  <a:schemeClr val="accent6">
                    <a:lumMod val="50000"/>
                  </a:schemeClr>
                </a:solidFill>
              </a:rPr>
              <a:t>Você fica admirado com o ensino de Jesus assim como as multidões ficaram (7:28)?</a:t>
            </a:r>
            <a:endParaRPr lang="pt-BR" sz="2800" b="1" dirty="0">
              <a:solidFill>
                <a:schemeClr val="accent6">
                  <a:lumMod val="50000"/>
                </a:schemeClr>
              </a:solidFill>
            </a:endParaRPr>
          </a:p>
          <a:p>
            <a:pPr marL="45720" indent="0">
              <a:spcAft>
                <a:spcPts val="1000"/>
              </a:spcAft>
              <a:buNone/>
            </a:pPr>
            <a:endParaRPr lang="pt-BR" sz="2400" dirty="0"/>
          </a:p>
          <a:p>
            <a:pPr marL="388620" indent="-342900">
              <a:spcAft>
                <a:spcPts val="1000"/>
              </a:spcAft>
              <a:buFontTx/>
              <a:buChar char="-"/>
            </a:pPr>
            <a:endParaRPr lang="pt-BR" sz="2400"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100953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Ouvindo a Palavra de Deus</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400" dirty="0"/>
              <a:t>Vamos nos levantar e construir nosso lar, nossas nações e o mundo com base nas palavras de Jesus, que nos lembrou da regra de ouro: </a:t>
            </a:r>
          </a:p>
          <a:p>
            <a:pPr marL="45720" indent="0">
              <a:spcAft>
                <a:spcPts val="1000"/>
              </a:spcAft>
              <a:buNone/>
            </a:pPr>
            <a:endParaRPr lang="pt-PT" sz="2400" dirty="0"/>
          </a:p>
          <a:p>
            <a:pPr marL="45720" indent="0">
              <a:spcAft>
                <a:spcPts val="1000"/>
              </a:spcAft>
              <a:buNone/>
            </a:pPr>
            <a:r>
              <a:rPr lang="pt-PT" sz="2800" i="1" dirty="0"/>
              <a:t>“Tudo quanto, pois, quereis que os homens vos façam, assim fazei-o vós também a eles; porque esta é a Lei e os Profetas” </a:t>
            </a:r>
            <a:r>
              <a:rPr lang="pt-PT" sz="2800" dirty="0"/>
              <a:t>(7:12). </a:t>
            </a:r>
          </a:p>
          <a:p>
            <a:pPr marL="388620" indent="-342900">
              <a:spcAft>
                <a:spcPts val="1000"/>
              </a:spcAft>
              <a:buFontTx/>
              <a:buChar char="-"/>
            </a:pPr>
            <a:endParaRPr lang="pt-PT" sz="2400" dirty="0"/>
          </a:p>
          <a:p>
            <a:pPr marL="388620" indent="-342900">
              <a:spcAft>
                <a:spcPts val="1000"/>
              </a:spcAft>
              <a:buFontTx/>
              <a:buChar char="-"/>
            </a:pPr>
            <a:r>
              <a:rPr lang="pt-PT" sz="2400" dirty="0"/>
              <a:t>Este é o nosso firme fundamento. Este é o princípio básico de nossa mensagem hoje.</a:t>
            </a:r>
            <a:endParaRPr lang="pt-BR" sz="2400" dirty="0"/>
          </a:p>
          <a:p>
            <a:pPr marL="388620" indent="-342900">
              <a:spcAft>
                <a:spcPts val="1000"/>
              </a:spcAft>
              <a:buFontTx/>
              <a:buChar char="-"/>
            </a:pPr>
            <a:endParaRPr lang="pt-BR" sz="2400" dirty="0"/>
          </a:p>
          <a:p>
            <a:pPr marL="388620" indent="-342900">
              <a:spcAft>
                <a:spcPts val="1000"/>
              </a:spcAft>
              <a:buFontTx/>
              <a:buChar char="-"/>
            </a:pPr>
            <a:endParaRPr lang="pt-BR" sz="2400"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97164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descr="Desenho de personagem de desenho animado&#10;&#10;Descrição gerada automaticamente">
            <a:extLst>
              <a:ext uri="{FF2B5EF4-FFF2-40B4-BE49-F238E27FC236}">
                <a16:creationId xmlns:a16="http://schemas.microsoft.com/office/drawing/2014/main" id="{C77B65F0-2674-4497-9206-07D008565FE4}"/>
              </a:ext>
            </a:extLst>
          </p:cNvPr>
          <p:cNvPicPr>
            <a:picLocks noChangeAspect="1"/>
          </p:cNvPicPr>
          <p:nvPr/>
        </p:nvPicPr>
        <p:blipFill rotWithShape="1">
          <a:blip r:embed="rId2" cstate="print">
            <a:alphaModFix amt="70000"/>
            <a:extLst>
              <a:ext uri="{28A0092B-C50C-407E-A947-70E740481C1C}">
                <a14:useLocalDpi xmlns:a14="http://schemas.microsoft.com/office/drawing/2010/main" val="0"/>
              </a:ext>
            </a:extLst>
          </a:blip>
          <a:srcRect t="12215" r="9090" b="21616"/>
          <a:stretch/>
        </p:blipFill>
        <p:spPr>
          <a:xfrm>
            <a:off x="2642616" y="10"/>
            <a:ext cx="6501384" cy="6857990"/>
          </a:xfrm>
          <a:prstGeom prst="rect">
            <a:avLst/>
          </a:prstGeom>
        </p:spPr>
      </p:pic>
      <p:sp>
        <p:nvSpPr>
          <p:cNvPr id="16"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ítulo 1">
            <a:extLst>
              <a:ext uri="{FF2B5EF4-FFF2-40B4-BE49-F238E27FC236}">
                <a16:creationId xmlns:a16="http://schemas.microsoft.com/office/drawing/2014/main" id="{9C4D37E9-4493-4DEF-A8BE-F763DCECD44C}"/>
              </a:ext>
            </a:extLst>
          </p:cNvPr>
          <p:cNvSpPr txBox="1">
            <a:spLocks/>
          </p:cNvSpPr>
          <p:nvPr/>
        </p:nvSpPr>
        <p:spPr>
          <a:xfrm>
            <a:off x="358485" y="771988"/>
            <a:ext cx="3017520" cy="3683491"/>
          </a:xfrm>
          <a:prstGeom prst="rect">
            <a:avLst/>
          </a:prstGeom>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914400">
              <a:spcAft>
                <a:spcPts val="600"/>
              </a:spcAft>
            </a:pPr>
            <a:r>
              <a:rPr lang="en-US" sz="3600" b="1" dirty="0" err="1"/>
              <a:t>Oferta</a:t>
            </a:r>
            <a:endParaRPr lang="en-US" sz="3600" b="1" dirty="0"/>
          </a:p>
          <a:p>
            <a:pPr algn="l" defTabSz="914400">
              <a:spcAft>
                <a:spcPts val="600"/>
              </a:spcAft>
            </a:pPr>
            <a:endParaRPr lang="en-US" sz="3600" b="1" dirty="0"/>
          </a:p>
          <a:p>
            <a:pPr algn="l" defTabSz="914400">
              <a:spcAft>
                <a:spcPts val="600"/>
              </a:spcAft>
            </a:pPr>
            <a:r>
              <a:rPr lang="en-US" sz="3600" b="1" dirty="0"/>
              <a:t>Hino: </a:t>
            </a:r>
          </a:p>
          <a:p>
            <a:pPr algn="l" defTabSz="914400">
              <a:spcAft>
                <a:spcPts val="600"/>
              </a:spcAft>
            </a:pPr>
            <a:endParaRPr lang="en-US" sz="3600" b="1" dirty="0"/>
          </a:p>
          <a:p>
            <a:pPr algn="l" defTabSz="914400">
              <a:spcAft>
                <a:spcPts val="600"/>
              </a:spcAft>
            </a:pPr>
            <a:r>
              <a:rPr lang="pt-PT" sz="3600" b="1" i="1" dirty="0">
                <a:effectLst>
                  <a:outerShdw blurRad="38100" dist="38100" dir="2700000" algn="tl">
                    <a:srgbClr val="000000">
                      <a:alpha val="43137"/>
                    </a:srgbClr>
                  </a:outerShdw>
                </a:effectLst>
              </a:rPr>
              <a:t>Certamente a bondade e a misericórdia me seguirão</a:t>
            </a:r>
            <a:r>
              <a:rPr lang="en-US" sz="3600" dirty="0"/>
              <a:t/>
            </a:r>
            <a:br>
              <a:rPr lang="en-US" sz="3600" dirty="0"/>
            </a:br>
            <a:r>
              <a:rPr lang="en-US" sz="2000" i="1" dirty="0"/>
              <a:t>(</a:t>
            </a:r>
            <a:r>
              <a:rPr lang="en-US" altLang="pt-BR" sz="2000" i="1" dirty="0"/>
              <a:t>Salmo 23:6</a:t>
            </a:r>
            <a:r>
              <a:rPr lang="en-US" sz="2000" i="1" dirty="0"/>
              <a:t>)</a:t>
            </a:r>
            <a:endParaRPr lang="en-US" sz="2000" dirty="0"/>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aixaDeTexto 8">
            <a:extLst>
              <a:ext uri="{FF2B5EF4-FFF2-40B4-BE49-F238E27FC236}">
                <a16:creationId xmlns:a16="http://schemas.microsoft.com/office/drawing/2014/main" id="{504F4B6B-0E02-40E7-89A9-71B122FCE4AB}"/>
              </a:ext>
            </a:extLst>
          </p:cNvPr>
          <p:cNvSpPr txBox="1"/>
          <p:nvPr/>
        </p:nvSpPr>
        <p:spPr>
          <a:xfrm>
            <a:off x="356616" y="5485847"/>
            <a:ext cx="4572000" cy="1200329"/>
          </a:xfrm>
          <a:prstGeom prst="rect">
            <a:avLst/>
          </a:prstGeom>
          <a:noFill/>
        </p:spPr>
        <p:txBody>
          <a:bodyPr wrap="square">
            <a:spAutoFit/>
          </a:bodyPr>
          <a:lstStyle/>
          <a:p>
            <a:r>
              <a:rPr lang="pt-PT" sz="1800" i="1" dirty="0">
                <a:effectLst/>
                <a:latin typeface="Times New Roman" panose="02020603050405020304" pitchFamily="18" charset="0"/>
                <a:ea typeface="Calibri" panose="020F0502020204030204" pitchFamily="34" charset="0"/>
              </a:rPr>
              <a:t>Atribuído a John W. Peterson (1958) e Alfred B. Smith (1958). @ 1958 Singspiration (ASCAP) Admin. por música Brentwood-Benson.</a:t>
            </a:r>
            <a:endParaRPr lang="pt-BR" dirty="0"/>
          </a:p>
        </p:txBody>
      </p:sp>
    </p:spTree>
    <p:extLst>
      <p:ext uri="{BB962C8B-B14F-4D97-AF65-F5344CB8AC3E}">
        <p14:creationId xmlns:p14="http://schemas.microsoft.com/office/powerpoint/2010/main" val="23159995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Oração de Agradecimento</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800" dirty="0"/>
              <a:t>Deus gracioso, nós te agradecemos e te adoramos por todas as bênçãos que tu derramaste sobre nós, família, amigos, lar, comida e água. </a:t>
            </a:r>
            <a:endParaRPr lang="pt-BR" sz="2800" dirty="0"/>
          </a:p>
          <a:p>
            <a:pPr marL="388620" indent="-342900">
              <a:spcAft>
                <a:spcPts val="1000"/>
              </a:spcAft>
              <a:buFontTx/>
              <a:buChar char="-"/>
            </a:pPr>
            <a:r>
              <a:rPr lang="pt-PT" sz="2800" dirty="0"/>
              <a:t> ós te louvamos por nos levar a ser criativos e capazes de sustentar nossas famílias. </a:t>
            </a:r>
            <a:endParaRPr lang="pt-BR" sz="2800" dirty="0"/>
          </a:p>
          <a:p>
            <a:pPr marL="388620" indent="-342900">
              <a:spcAft>
                <a:spcPts val="1000"/>
              </a:spcAft>
              <a:buFontTx/>
              <a:buChar char="-"/>
            </a:pPr>
            <a:r>
              <a:rPr lang="pt-PT" sz="2800" dirty="0"/>
              <a:t>Nós te oferecemos uma pequena parte dessas bênçãos de dinheiro e serviço. Nós a dedicamos ao Dia Mundial de Oração para que compartilhe essas ofertas com as comunidades em necessidade localizadas aqui e ao redor do mundo. Em nome de Jesus, amém.</a:t>
            </a:r>
            <a:endParaRPr lang="pt-BR" sz="2800" dirty="0"/>
          </a:p>
          <a:p>
            <a:pPr marL="45720" indent="0">
              <a:spcAft>
                <a:spcPts val="1000"/>
              </a:spcAft>
              <a:buNone/>
            </a:pPr>
            <a:endParaRPr lang="pt-BR" sz="2800" dirty="0"/>
          </a:p>
          <a:p>
            <a:pPr marL="388620" indent="-342900">
              <a:spcAft>
                <a:spcPts val="1000"/>
              </a:spcAft>
              <a:buFontTx/>
              <a:buChar char="-"/>
            </a:pPr>
            <a:endParaRPr lang="pt-BR" sz="2800"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94786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Orações por </a:t>
            </a:r>
            <a:r>
              <a:rPr lang="pt-BR" sz="2800" b="1" dirty="0" err="1">
                <a:solidFill>
                  <a:srgbClr val="002060"/>
                </a:solidFill>
                <a:effectLst>
                  <a:outerShdw blurRad="38100" dist="38100" dir="2700000" algn="tl">
                    <a:srgbClr val="000000">
                      <a:alpha val="43137"/>
                    </a:srgbClr>
                  </a:outerShdw>
                </a:effectLst>
              </a:rPr>
              <a:t>Vanatu</a:t>
            </a:r>
            <a:r>
              <a:rPr lang="pt-BR" sz="2800" b="1" dirty="0">
                <a:solidFill>
                  <a:srgbClr val="002060"/>
                </a:solidFill>
                <a:effectLst>
                  <a:outerShdw blurRad="38100" dist="38100" dir="2700000" algn="tl">
                    <a:srgbClr val="000000">
                      <a:alpha val="43137"/>
                    </a:srgbClr>
                  </a:outerShdw>
                </a:effectLst>
              </a:rPr>
              <a:t> e o Mundo</a:t>
            </a:r>
          </a:p>
          <a:p>
            <a:pPr algn="r"/>
            <a:r>
              <a:rPr lang="pt-BR" sz="2800" b="1" dirty="0">
                <a:solidFill>
                  <a:srgbClr val="002060"/>
                </a:solidFill>
                <a:effectLst>
                  <a:outerShdw blurRad="38100" dist="38100" dir="2700000" algn="tl">
                    <a:srgbClr val="000000">
                      <a:alpha val="43137"/>
                    </a:srgbClr>
                  </a:outerShdw>
                </a:effectLst>
              </a:rPr>
              <a:t>Oração de Intercessão</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300" dirty="0"/>
              <a:t>Vamos nos unir em oração com Vanuatu e o mundo.</a:t>
            </a:r>
            <a:endParaRPr lang="pt-BR" sz="2300" dirty="0"/>
          </a:p>
          <a:p>
            <a:pPr marL="388620" indent="-342900">
              <a:spcAft>
                <a:spcPts val="1000"/>
              </a:spcAft>
              <a:buFontTx/>
              <a:buChar char="-"/>
            </a:pPr>
            <a:r>
              <a:rPr lang="pt-PT" sz="2300" dirty="0"/>
              <a:t>Deus Eterno, Deus em quem Vanuatu se apoia, pedimos que tu nos ajudes a permanecer em paz nos países e nas famílias. Nós entregamos os líderes e o povo de Vanuatu em tuas mãos sábias.</a:t>
            </a:r>
            <a:endParaRPr lang="pt-BR" sz="2300" dirty="0"/>
          </a:p>
          <a:p>
            <a:pPr marL="388620" indent="-342900">
              <a:spcAft>
                <a:spcPts val="1000"/>
              </a:spcAft>
              <a:buFontTx/>
              <a:buChar char="-"/>
            </a:pPr>
            <a:r>
              <a:rPr lang="pt-PT" sz="2300" dirty="0"/>
              <a:t>Queremos resistir às forças das injustiças presentes nos nossos países. Dá-nos essa autoridade sobre nossas ilhas e nações.</a:t>
            </a:r>
            <a:endParaRPr lang="pt-BR" sz="2300" dirty="0"/>
          </a:p>
          <a:p>
            <a:pPr marL="388620" indent="-342900">
              <a:spcAft>
                <a:spcPts val="1000"/>
              </a:spcAft>
              <a:buFontTx/>
              <a:buChar char="-"/>
            </a:pPr>
            <a:r>
              <a:rPr lang="pt-PT" sz="2300" dirty="0"/>
              <a:t>Nós oramos para que possamos viver em união, amor e paz no contexto da diversidade étnica e cultural de Vanuatu e de muitos outros lugares ao redor do mundo.</a:t>
            </a:r>
            <a:endParaRPr lang="pt-BR" sz="2300" dirty="0"/>
          </a:p>
          <a:p>
            <a:pPr marL="0" indent="0" algn="just">
              <a:lnSpc>
                <a:spcPct val="115000"/>
              </a:lnSpc>
              <a:spcAft>
                <a:spcPts val="1000"/>
              </a:spcAft>
              <a:buNone/>
            </a:pPr>
            <a:r>
              <a:rPr lang="pt-PT" sz="2800" b="1" dirty="0">
                <a:solidFill>
                  <a:schemeClr val="accent6">
                    <a:lumMod val="50000"/>
                  </a:schemeClr>
                </a:solidFill>
              </a:rPr>
              <a:t>Todos: Une-nos em amor, paz e alegria.</a:t>
            </a:r>
            <a:endParaRPr lang="pt-BR" sz="2800" b="1" dirty="0">
              <a:solidFill>
                <a:schemeClr val="accent6">
                  <a:lumMod val="50000"/>
                </a:schemeClr>
              </a:solidFill>
            </a:endParaRPr>
          </a:p>
          <a:p>
            <a:pPr marL="45720" indent="0">
              <a:spcAft>
                <a:spcPts val="1000"/>
              </a:spcAft>
              <a:buNone/>
            </a:pPr>
            <a:r>
              <a:rPr lang="pt-PT" sz="2800" b="1" dirty="0">
                <a:solidFill>
                  <a:schemeClr val="accent6">
                    <a:lumMod val="50000"/>
                  </a:schemeClr>
                </a:solidFill>
              </a:rPr>
              <a:t> </a:t>
            </a:r>
            <a:endParaRPr lang="pt-BR" sz="2800" b="1" dirty="0">
              <a:solidFill>
                <a:schemeClr val="accent6">
                  <a:lumMod val="50000"/>
                </a:schemeClr>
              </a:solidFill>
            </a:endParaRPr>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947884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Orações por </a:t>
            </a:r>
            <a:r>
              <a:rPr lang="pt-BR" sz="2800" b="1" dirty="0" err="1">
                <a:solidFill>
                  <a:srgbClr val="002060"/>
                </a:solidFill>
                <a:effectLst>
                  <a:outerShdw blurRad="38100" dist="38100" dir="2700000" algn="tl">
                    <a:srgbClr val="000000">
                      <a:alpha val="43137"/>
                    </a:srgbClr>
                  </a:outerShdw>
                </a:effectLst>
              </a:rPr>
              <a:t>Vanatu</a:t>
            </a:r>
            <a:r>
              <a:rPr lang="pt-BR" sz="2800" b="1" dirty="0">
                <a:solidFill>
                  <a:srgbClr val="002060"/>
                </a:solidFill>
                <a:effectLst>
                  <a:outerShdw blurRad="38100" dist="38100" dir="2700000" algn="tl">
                    <a:srgbClr val="000000">
                      <a:alpha val="43137"/>
                    </a:srgbClr>
                  </a:outerShdw>
                </a:effectLst>
              </a:rPr>
              <a:t> e o Mundo</a:t>
            </a:r>
          </a:p>
          <a:p>
            <a:pPr algn="r"/>
            <a:r>
              <a:rPr lang="pt-BR" sz="2800" b="1" dirty="0">
                <a:solidFill>
                  <a:srgbClr val="002060"/>
                </a:solidFill>
                <a:effectLst>
                  <a:outerShdw blurRad="38100" dist="38100" dir="2700000" algn="tl">
                    <a:srgbClr val="000000">
                      <a:alpha val="43137"/>
                    </a:srgbClr>
                  </a:outerShdw>
                </a:effectLst>
              </a:rPr>
              <a:t>Oração de Intercessão</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PT" sz="2300" dirty="0"/>
              <a:t>Nós lembramos as pessoas que vivem em lugares propensos a desastres naturais e riscos de ciclones, furacões e vulcões.</a:t>
            </a:r>
            <a:endParaRPr lang="pt-BR" sz="2300" dirty="0"/>
          </a:p>
          <a:p>
            <a:pPr marL="388620" indent="-342900">
              <a:spcAft>
                <a:spcPts val="1000"/>
              </a:spcAft>
              <a:buFontTx/>
              <a:buChar char="-"/>
            </a:pPr>
            <a:endParaRPr lang="pt-PT" sz="2300" dirty="0"/>
          </a:p>
          <a:p>
            <a:pPr marL="388620" indent="-342900">
              <a:spcAft>
                <a:spcPts val="1000"/>
              </a:spcAft>
              <a:buFontTx/>
              <a:buChar char="-"/>
            </a:pPr>
            <a:r>
              <a:rPr lang="pt-PT" sz="2300" dirty="0"/>
              <a:t>Nós elevamos as nossas preocupações por aqueles que são escravizados pelos vícios.</a:t>
            </a:r>
            <a:endParaRPr lang="pt-BR" sz="2300" dirty="0"/>
          </a:p>
          <a:p>
            <a:pPr marL="0" indent="0" algn="just">
              <a:lnSpc>
                <a:spcPct val="115000"/>
              </a:lnSpc>
              <a:spcAft>
                <a:spcPts val="1000"/>
              </a:spcAft>
              <a:buNone/>
            </a:pPr>
            <a:endParaRPr lang="pt-PT" sz="2800" b="1" dirty="0">
              <a:solidFill>
                <a:schemeClr val="accent6">
                  <a:lumMod val="50000"/>
                </a:schemeClr>
              </a:solidFill>
            </a:endParaRPr>
          </a:p>
          <a:p>
            <a:pPr marL="0" indent="0" algn="just">
              <a:lnSpc>
                <a:spcPct val="115000"/>
              </a:lnSpc>
              <a:spcAft>
                <a:spcPts val="1000"/>
              </a:spcAft>
              <a:buNone/>
            </a:pPr>
            <a:r>
              <a:rPr lang="pt-PT" sz="2800" b="1" dirty="0">
                <a:solidFill>
                  <a:schemeClr val="accent6">
                    <a:lumMod val="50000"/>
                  </a:schemeClr>
                </a:solidFill>
              </a:rPr>
              <a:t>Todos: Deus Todo-Poderoso proteje as comunidades de desastres e sofrimento. Cura as almas das pessoas e faze-as sentirem o teu amor.</a:t>
            </a:r>
            <a:endParaRPr lang="pt-BR" sz="2800" b="1" dirty="0">
              <a:solidFill>
                <a:schemeClr val="accent6">
                  <a:lumMod val="50000"/>
                </a:schemeClr>
              </a:solidFill>
            </a:endParaRPr>
          </a:p>
          <a:p>
            <a:pPr marL="45720" indent="0">
              <a:spcAft>
                <a:spcPts val="1000"/>
              </a:spcAft>
              <a:buNone/>
            </a:pPr>
            <a:r>
              <a:rPr lang="pt-PT" sz="2800" b="1" dirty="0">
                <a:solidFill>
                  <a:schemeClr val="accent6">
                    <a:lumMod val="50000"/>
                  </a:schemeClr>
                </a:solidFill>
              </a:rPr>
              <a:t> </a:t>
            </a:r>
            <a:endParaRPr lang="pt-BR" sz="2800" b="1" dirty="0">
              <a:solidFill>
                <a:schemeClr val="accent6">
                  <a:lumMod val="50000"/>
                </a:schemeClr>
              </a:solidFill>
            </a:endParaRPr>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585518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descr="Desenho de personagem de desenho animado&#10;&#10;Descrição gerada automaticamente">
            <a:extLst>
              <a:ext uri="{FF2B5EF4-FFF2-40B4-BE49-F238E27FC236}">
                <a16:creationId xmlns:a16="http://schemas.microsoft.com/office/drawing/2014/main" id="{C77B65F0-2674-4497-9206-07D008565FE4}"/>
              </a:ext>
            </a:extLst>
          </p:cNvPr>
          <p:cNvPicPr>
            <a:picLocks noChangeAspect="1"/>
          </p:cNvPicPr>
          <p:nvPr/>
        </p:nvPicPr>
        <p:blipFill rotWithShape="1">
          <a:blip r:embed="rId2" cstate="print">
            <a:alphaModFix amt="70000"/>
            <a:extLst>
              <a:ext uri="{28A0092B-C50C-407E-A947-70E740481C1C}">
                <a14:useLocalDpi xmlns:a14="http://schemas.microsoft.com/office/drawing/2010/main" val="0"/>
              </a:ext>
            </a:extLst>
          </a:blip>
          <a:srcRect t="12215" r="9090" b="21616"/>
          <a:stretch/>
        </p:blipFill>
        <p:spPr>
          <a:xfrm>
            <a:off x="2642616" y="10"/>
            <a:ext cx="6501384" cy="6857990"/>
          </a:xfrm>
          <a:prstGeom prst="rect">
            <a:avLst/>
          </a:prstGeom>
        </p:spPr>
      </p:pic>
      <p:sp>
        <p:nvSpPr>
          <p:cNvPr id="16"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ítulo 1">
            <a:extLst>
              <a:ext uri="{FF2B5EF4-FFF2-40B4-BE49-F238E27FC236}">
                <a16:creationId xmlns:a16="http://schemas.microsoft.com/office/drawing/2014/main" id="{9C4D37E9-4493-4DEF-A8BE-F763DCECD44C}"/>
              </a:ext>
            </a:extLst>
          </p:cNvPr>
          <p:cNvSpPr txBox="1">
            <a:spLocks/>
          </p:cNvSpPr>
          <p:nvPr/>
        </p:nvSpPr>
        <p:spPr>
          <a:xfrm>
            <a:off x="358485" y="1122363"/>
            <a:ext cx="3017520" cy="3204134"/>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914400">
              <a:spcAft>
                <a:spcPts val="600"/>
              </a:spcAft>
            </a:pPr>
            <a:r>
              <a:rPr lang="en-US" sz="3600" b="1" dirty="0" err="1"/>
              <a:t>Oração</a:t>
            </a:r>
            <a:r>
              <a:rPr lang="en-US" sz="3600" b="1" dirty="0"/>
              <a:t>: </a:t>
            </a:r>
          </a:p>
          <a:p>
            <a:pPr algn="l" defTabSz="914400">
              <a:spcAft>
                <a:spcPts val="600"/>
              </a:spcAft>
            </a:pPr>
            <a:endParaRPr lang="en-US" sz="3600" b="1" dirty="0"/>
          </a:p>
          <a:p>
            <a:pPr algn="l" defTabSz="914400">
              <a:spcAft>
                <a:spcPts val="600"/>
              </a:spcAft>
            </a:pPr>
            <a:r>
              <a:rPr lang="pt-PT" sz="3600" b="1" i="1" dirty="0">
                <a:effectLst>
                  <a:outerShdw blurRad="38100" dist="38100" dir="2700000" algn="tl">
                    <a:srgbClr val="000000">
                      <a:alpha val="43137"/>
                    </a:srgbClr>
                  </a:outerShdw>
                </a:effectLst>
              </a:rPr>
              <a:t>Pai Nosso</a:t>
            </a:r>
            <a:r>
              <a:rPr lang="en-US" sz="3600" dirty="0"/>
              <a:t/>
            </a:r>
            <a:br>
              <a:rPr lang="en-US" sz="3600" dirty="0"/>
            </a:br>
            <a:endParaRPr lang="en-US" sz="2000" dirty="0"/>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65601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descr="Desenho de personagem de desenho animado&#10;&#10;Descrição gerada automaticamente">
            <a:extLst>
              <a:ext uri="{FF2B5EF4-FFF2-40B4-BE49-F238E27FC236}">
                <a16:creationId xmlns:a16="http://schemas.microsoft.com/office/drawing/2014/main" id="{C77B65F0-2674-4497-9206-07D008565FE4}"/>
              </a:ext>
            </a:extLst>
          </p:cNvPr>
          <p:cNvPicPr>
            <a:picLocks noChangeAspect="1"/>
          </p:cNvPicPr>
          <p:nvPr/>
        </p:nvPicPr>
        <p:blipFill rotWithShape="1">
          <a:blip r:embed="rId2" cstate="print">
            <a:alphaModFix amt="70000"/>
            <a:extLst>
              <a:ext uri="{28A0092B-C50C-407E-A947-70E740481C1C}">
                <a14:useLocalDpi xmlns:a14="http://schemas.microsoft.com/office/drawing/2010/main" val="0"/>
              </a:ext>
            </a:extLst>
          </a:blip>
          <a:srcRect t="12215" r="9090" b="21616"/>
          <a:stretch/>
        </p:blipFill>
        <p:spPr>
          <a:xfrm>
            <a:off x="2642616" y="10"/>
            <a:ext cx="6501384" cy="6857990"/>
          </a:xfrm>
          <a:prstGeom prst="rect">
            <a:avLst/>
          </a:prstGeom>
        </p:spPr>
      </p:pic>
      <p:sp>
        <p:nvSpPr>
          <p:cNvPr id="16"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ítulo 1">
            <a:extLst>
              <a:ext uri="{FF2B5EF4-FFF2-40B4-BE49-F238E27FC236}">
                <a16:creationId xmlns:a16="http://schemas.microsoft.com/office/drawing/2014/main" id="{9C4D37E9-4493-4DEF-A8BE-F763DCECD44C}"/>
              </a:ext>
            </a:extLst>
          </p:cNvPr>
          <p:cNvSpPr txBox="1">
            <a:spLocks/>
          </p:cNvSpPr>
          <p:nvPr/>
        </p:nvSpPr>
        <p:spPr>
          <a:xfrm>
            <a:off x="358485" y="1122363"/>
            <a:ext cx="3017520" cy="3204134"/>
          </a:xfrm>
          <a:prstGeom prst="rect">
            <a:avLst/>
          </a:prstGeom>
        </p:spPr>
        <p:txBody>
          <a:bodyPr vert="horz" lIns="91440" tIns="45720" rIns="91440" bIns="45720" rtlCol="0" anchor="b">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914400">
              <a:spcAft>
                <a:spcPts val="600"/>
              </a:spcAft>
            </a:pPr>
            <a:r>
              <a:rPr lang="en-US" sz="3600" b="1" dirty="0"/>
              <a:t>Hino: </a:t>
            </a:r>
          </a:p>
          <a:p>
            <a:pPr algn="l" defTabSz="914400">
              <a:spcAft>
                <a:spcPts val="600"/>
              </a:spcAft>
            </a:pPr>
            <a:endParaRPr lang="en-US" sz="3600" b="1" dirty="0"/>
          </a:p>
          <a:p>
            <a:pPr algn="l" defTabSz="914400">
              <a:spcAft>
                <a:spcPts val="600"/>
              </a:spcAft>
            </a:pPr>
            <a:r>
              <a:rPr lang="pt-PT" sz="3600" b="1" i="1" dirty="0">
                <a:effectLst>
                  <a:outerShdw blurRad="38100" dist="38100" dir="2700000" algn="tl">
                    <a:srgbClr val="000000">
                      <a:alpha val="43137"/>
                    </a:srgbClr>
                  </a:outerShdw>
                </a:effectLst>
              </a:rPr>
              <a:t>Senhor, despede-nos com tuas bênçãos</a:t>
            </a:r>
            <a:endParaRPr lang="en-US" sz="3600" b="1" i="1" dirty="0">
              <a:effectLst>
                <a:outerShdw blurRad="38100" dist="38100" dir="2700000" algn="tl">
                  <a:srgbClr val="000000">
                    <a:alpha val="43137"/>
                  </a:srgbClr>
                </a:outerShdw>
              </a:effectLst>
            </a:endParaRP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aixaDeTexto 7">
            <a:extLst>
              <a:ext uri="{FF2B5EF4-FFF2-40B4-BE49-F238E27FC236}">
                <a16:creationId xmlns:a16="http://schemas.microsoft.com/office/drawing/2014/main" id="{518CAED3-95EB-45FD-940B-53C5A00FC2E9}"/>
              </a:ext>
            </a:extLst>
          </p:cNvPr>
          <p:cNvSpPr txBox="1"/>
          <p:nvPr/>
        </p:nvSpPr>
        <p:spPr>
          <a:xfrm>
            <a:off x="305490" y="6232317"/>
            <a:ext cx="4572000" cy="369332"/>
          </a:xfrm>
          <a:prstGeom prst="rect">
            <a:avLst/>
          </a:prstGeom>
          <a:noFill/>
        </p:spPr>
        <p:txBody>
          <a:bodyPr wrap="square">
            <a:spAutoFit/>
          </a:bodyPr>
          <a:lstStyle/>
          <a:p>
            <a:r>
              <a:rPr lang="pt-PT" sz="1800" i="1" dirty="0">
                <a:effectLst/>
                <a:latin typeface="Times New Roman" panose="02020603050405020304" pitchFamily="18" charset="0"/>
                <a:ea typeface="Calibri" panose="020F0502020204030204" pitchFamily="34" charset="0"/>
              </a:rPr>
              <a:t>Atribuído a John Fawcett, Domínio Público.</a:t>
            </a:r>
            <a:endParaRPr lang="pt-BR" dirty="0"/>
          </a:p>
        </p:txBody>
      </p:sp>
    </p:spTree>
    <p:extLst>
      <p:ext uri="{BB962C8B-B14F-4D97-AF65-F5344CB8AC3E}">
        <p14:creationId xmlns:p14="http://schemas.microsoft.com/office/powerpoint/2010/main" val="22635423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Envio e Bênção</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88620" indent="-342900">
              <a:spcAft>
                <a:spcPts val="1000"/>
              </a:spcAft>
              <a:buFontTx/>
              <a:buChar char="-"/>
            </a:pPr>
            <a:r>
              <a:rPr lang="pt-BR" sz="2300" dirty="0"/>
              <a:t>Agradecemos a presença de Deus em nós e conosco. Deixe Deus guiá-lo, conduzi-lo, restaurá-lo e curar sua nação. Que a vontade de Deus seja feita em sua casa como no céu. </a:t>
            </a:r>
          </a:p>
          <a:p>
            <a:pPr marL="388620" indent="-342900">
              <a:spcAft>
                <a:spcPts val="1000"/>
              </a:spcAft>
              <a:buFontTx/>
              <a:buChar char="-"/>
            </a:pPr>
            <a:r>
              <a:rPr lang="pt-BR" sz="2300" dirty="0"/>
              <a:t>Lembre-se ao sair que todo aquele que ouvir as palavras de Jesus e agir de acordo com elas será uma pessoa sábia e a sua casa suportará as inundações. </a:t>
            </a:r>
          </a:p>
          <a:p>
            <a:pPr marL="388620" indent="-342900">
              <a:spcAft>
                <a:spcPts val="1000"/>
              </a:spcAft>
              <a:buFontTx/>
              <a:buChar char="-"/>
            </a:pPr>
            <a:r>
              <a:rPr lang="pt-BR" sz="2300" dirty="0"/>
              <a:t>Vá e construa a sua casa de acordo com as palavras de Jesus. </a:t>
            </a:r>
          </a:p>
          <a:p>
            <a:pPr marL="388620" indent="-342900">
              <a:spcAft>
                <a:spcPts val="1000"/>
              </a:spcAft>
              <a:buFontTx/>
              <a:buChar char="-"/>
            </a:pPr>
            <a:r>
              <a:rPr lang="pt-BR" sz="2300" dirty="0"/>
              <a:t>Vá para casa com essas bênçãos no nome maravilhoso de Jesus Cristo, nosso Senhor e Rei. </a:t>
            </a:r>
          </a:p>
          <a:p>
            <a:pPr marL="45720" indent="0">
              <a:spcAft>
                <a:spcPts val="1000"/>
              </a:spcAft>
              <a:buNone/>
            </a:pPr>
            <a:endParaRPr lang="pt-BR" sz="2300" b="1" dirty="0">
              <a:solidFill>
                <a:schemeClr val="accent6">
                  <a:lumMod val="50000"/>
                </a:schemeClr>
              </a:solidFill>
            </a:endParaRPr>
          </a:p>
          <a:p>
            <a:pPr marL="45720" indent="0">
              <a:spcAft>
                <a:spcPts val="1000"/>
              </a:spcAft>
              <a:buNone/>
            </a:pPr>
            <a:r>
              <a:rPr lang="pt-BR" sz="2800" b="1" dirty="0">
                <a:solidFill>
                  <a:schemeClr val="accent6">
                    <a:lumMod val="50000"/>
                  </a:schemeClr>
                </a:solidFill>
              </a:rPr>
              <a:t>Todos: Este é o nosso firme fundamento - seguiremos a Jesus, que é o caminho, a verdade e a vida. Amém. </a:t>
            </a:r>
          </a:p>
          <a:p>
            <a:pPr marL="45720" indent="0">
              <a:spcAft>
                <a:spcPts val="1000"/>
              </a:spcAft>
              <a:buNone/>
            </a:pPr>
            <a:r>
              <a:rPr lang="pt-PT" sz="2800" b="1" dirty="0">
                <a:solidFill>
                  <a:schemeClr val="accent6">
                    <a:lumMod val="50000"/>
                  </a:schemeClr>
                </a:solidFill>
              </a:rPr>
              <a:t> </a:t>
            </a:r>
            <a:endParaRPr lang="pt-BR" sz="2800" b="1" dirty="0">
              <a:solidFill>
                <a:schemeClr val="accent6">
                  <a:lumMod val="50000"/>
                </a:schemeClr>
              </a:solidFill>
            </a:endParaRPr>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036336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m 2" descr="Desenho de personagem de desenho animado&#10;&#10;Descrição gerada automaticamente">
            <a:extLst>
              <a:ext uri="{FF2B5EF4-FFF2-40B4-BE49-F238E27FC236}">
                <a16:creationId xmlns:a16="http://schemas.microsoft.com/office/drawing/2014/main" id="{C77B65F0-2674-4497-9206-07D008565FE4}"/>
              </a:ext>
            </a:extLst>
          </p:cNvPr>
          <p:cNvPicPr>
            <a:picLocks noChangeAspect="1"/>
          </p:cNvPicPr>
          <p:nvPr/>
        </p:nvPicPr>
        <p:blipFill rotWithShape="1">
          <a:blip r:embed="rId2" cstate="print">
            <a:alphaModFix amt="70000"/>
            <a:extLst>
              <a:ext uri="{28A0092B-C50C-407E-A947-70E740481C1C}">
                <a14:useLocalDpi xmlns:a14="http://schemas.microsoft.com/office/drawing/2010/main" val="0"/>
              </a:ext>
            </a:extLst>
          </a:blip>
          <a:srcRect t="12215" r="9090" b="21616"/>
          <a:stretch/>
        </p:blipFill>
        <p:spPr>
          <a:xfrm>
            <a:off x="2642616" y="10"/>
            <a:ext cx="6501384" cy="6857990"/>
          </a:xfrm>
          <a:prstGeom prst="rect">
            <a:avLst/>
          </a:prstGeom>
        </p:spPr>
      </p:pic>
      <p:sp>
        <p:nvSpPr>
          <p:cNvPr id="16"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ítulo 1">
            <a:extLst>
              <a:ext uri="{FF2B5EF4-FFF2-40B4-BE49-F238E27FC236}">
                <a16:creationId xmlns:a16="http://schemas.microsoft.com/office/drawing/2014/main" id="{9C4D37E9-4493-4DEF-A8BE-F763DCECD44C}"/>
              </a:ext>
            </a:extLst>
          </p:cNvPr>
          <p:cNvSpPr txBox="1">
            <a:spLocks/>
          </p:cNvSpPr>
          <p:nvPr/>
        </p:nvSpPr>
        <p:spPr>
          <a:xfrm>
            <a:off x="358485" y="1122363"/>
            <a:ext cx="3017520" cy="3204134"/>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914400">
              <a:spcAft>
                <a:spcPts val="600"/>
              </a:spcAft>
            </a:pPr>
            <a:r>
              <a:rPr lang="en-US" sz="3600" b="1" dirty="0"/>
              <a:t>Hino: </a:t>
            </a:r>
          </a:p>
          <a:p>
            <a:pPr algn="l" defTabSz="914400">
              <a:spcAft>
                <a:spcPts val="600"/>
              </a:spcAft>
            </a:pPr>
            <a:endParaRPr lang="en-US" sz="3600" b="1" dirty="0"/>
          </a:p>
          <a:p>
            <a:pPr algn="l" defTabSz="914400">
              <a:spcAft>
                <a:spcPts val="600"/>
              </a:spcAft>
            </a:pPr>
            <a:r>
              <a:rPr lang="pt-PT" sz="3600" b="1" i="1" dirty="0">
                <a:effectLst>
                  <a:outerShdw blurRad="38100" dist="38100" dir="2700000" algn="tl">
                    <a:srgbClr val="000000">
                      <a:alpha val="43137"/>
                    </a:srgbClr>
                  </a:outerShdw>
                </a:effectLst>
              </a:rPr>
              <a:t>Agora para ele</a:t>
            </a:r>
            <a:endParaRPr lang="en-US" sz="3600" b="1" i="1" dirty="0">
              <a:effectLst>
                <a:outerShdw blurRad="38100" dist="38100" dir="2700000" algn="tl">
                  <a:srgbClr val="000000">
                    <a:alpha val="43137"/>
                  </a:srgbClr>
                </a:outerShdw>
              </a:effectLst>
            </a:endParaRP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CaixaDeTexto 9">
            <a:extLst>
              <a:ext uri="{FF2B5EF4-FFF2-40B4-BE49-F238E27FC236}">
                <a16:creationId xmlns:a16="http://schemas.microsoft.com/office/drawing/2014/main" id="{DE890751-E3A9-4CCE-95E3-A18C3B5F12FF}"/>
              </a:ext>
            </a:extLst>
          </p:cNvPr>
          <p:cNvSpPr txBox="1"/>
          <p:nvPr/>
        </p:nvSpPr>
        <p:spPr>
          <a:xfrm>
            <a:off x="356616" y="5648193"/>
            <a:ext cx="4572000" cy="923330"/>
          </a:xfrm>
          <a:prstGeom prst="rect">
            <a:avLst/>
          </a:prstGeom>
          <a:noFill/>
        </p:spPr>
        <p:txBody>
          <a:bodyPr wrap="square">
            <a:spAutoFit/>
          </a:bodyPr>
          <a:lstStyle/>
          <a:p>
            <a:r>
              <a:rPr lang="pt-BR" sz="1800" i="1" dirty="0">
                <a:effectLst/>
                <a:latin typeface="Times New Roman" panose="02020603050405020304" pitchFamily="18" charset="0"/>
                <a:ea typeface="Calibri" panose="020F0502020204030204" pitchFamily="34" charset="0"/>
              </a:rPr>
              <a:t>Letra e música de David W. Morris, 1986, @ por </a:t>
            </a:r>
            <a:r>
              <a:rPr lang="pt-BR" sz="1800" i="1" dirty="0" err="1">
                <a:effectLst/>
                <a:latin typeface="Times New Roman" panose="02020603050405020304" pitchFamily="18" charset="0"/>
                <a:ea typeface="Calibri" panose="020F0502020204030204" pitchFamily="34" charset="0"/>
              </a:rPr>
              <a:t>Integrity`s</a:t>
            </a:r>
            <a:r>
              <a:rPr lang="pt-BR" sz="1800" i="1" dirty="0">
                <a:effectLst/>
                <a:latin typeface="Times New Roman" panose="02020603050405020304" pitchFamily="18" charset="0"/>
                <a:ea typeface="Calibri" panose="020F0502020204030204" pitchFamily="34" charset="0"/>
              </a:rPr>
              <a:t> </a:t>
            </a:r>
            <a:r>
              <a:rPr lang="pt-BR" sz="1800" i="1" dirty="0" err="1">
                <a:effectLst/>
                <a:latin typeface="Times New Roman" panose="02020603050405020304" pitchFamily="18" charset="0"/>
                <a:ea typeface="Calibri" panose="020F0502020204030204" pitchFamily="34" charset="0"/>
              </a:rPr>
              <a:t>Hosanna</a:t>
            </a:r>
            <a:r>
              <a:rPr lang="pt-BR" sz="1800" i="1" dirty="0">
                <a:effectLst/>
                <a:latin typeface="Times New Roman" panose="02020603050405020304" pitchFamily="18" charset="0"/>
                <a:ea typeface="Calibri" panose="020F0502020204030204" pitchFamily="34" charset="0"/>
              </a:rPr>
              <a:t>! Music. Admin por Capitol CMG </a:t>
            </a:r>
            <a:r>
              <a:rPr lang="pt-BR" sz="1800" i="1" dirty="0" err="1">
                <a:effectLst/>
                <a:latin typeface="Times New Roman" panose="02020603050405020304" pitchFamily="18" charset="0"/>
                <a:ea typeface="Calibri" panose="020F0502020204030204" pitchFamily="34" charset="0"/>
              </a:rPr>
              <a:t>Publishing</a:t>
            </a:r>
            <a:r>
              <a:rPr lang="pt-BR" sz="1800" i="1" dirty="0">
                <a:effectLst/>
                <a:latin typeface="Times New Roman" panose="02020603050405020304" pitchFamily="18" charset="0"/>
                <a:ea typeface="Calibri" panose="020F0502020204030204" pitchFamily="34" charset="0"/>
              </a:rPr>
              <a:t>.</a:t>
            </a:r>
            <a:endParaRPr lang="pt-BR" dirty="0"/>
          </a:p>
        </p:txBody>
      </p:sp>
    </p:spTree>
    <p:extLst>
      <p:ext uri="{BB962C8B-B14F-4D97-AF65-F5344CB8AC3E}">
        <p14:creationId xmlns:p14="http://schemas.microsoft.com/office/powerpoint/2010/main" val="1774920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Projetos Dia Mundial de Oração 2021</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 lvl="0" indent="0">
              <a:spcAft>
                <a:spcPts val="1000"/>
              </a:spcAft>
              <a:buNone/>
            </a:pPr>
            <a:r>
              <a:rPr lang="pt-BR" sz="2400" b="1" dirty="0">
                <a:solidFill>
                  <a:schemeClr val="accent6">
                    <a:lumMod val="50000"/>
                  </a:schemeClr>
                </a:solidFill>
              </a:rPr>
              <a:t>Projeto Missão Vida: Porto dos Gaúchos – Mato Grosso</a:t>
            </a:r>
          </a:p>
          <a:p>
            <a:pPr marL="388620" indent="-342900">
              <a:spcAft>
                <a:spcPts val="1000"/>
              </a:spcAft>
              <a:buFontTx/>
              <a:buChar char="-"/>
            </a:pPr>
            <a:r>
              <a:rPr lang="pt-BR" sz="1600" dirty="0"/>
              <a:t>Esse projeto atende, aproximadamente, 80 crianças entre 4 a 12 anos de idade, onde muitas delas encontram-se em vulnerabilidade social, vítimas de abandono, violência, pais presos, mães que precisam sustentar a família, e, também, crianças que vem encaminhadas por órgãos de proteção. Elas permanecem no contra turno escolar. Além disso, são trabalhadas ações educativas, lúdicas, socialização, cidadania, reforço escolar, complementação alimentar, saúde física e mental, atividades de artesanatos entre outras, coordenadas pela equipe de cuidadores e da coordenadora.</a:t>
            </a:r>
          </a:p>
          <a:p>
            <a:pPr marL="45720" indent="0">
              <a:spcAft>
                <a:spcPts val="1000"/>
              </a:spcAft>
              <a:buNone/>
            </a:pPr>
            <a:r>
              <a:rPr lang="pt-BR" sz="2300" b="1" dirty="0">
                <a:solidFill>
                  <a:schemeClr val="accent6">
                    <a:lumMod val="50000"/>
                  </a:schemeClr>
                </a:solidFill>
              </a:rPr>
              <a:t>P</a:t>
            </a:r>
            <a:r>
              <a:rPr lang="pt-BR" sz="2400" b="1" dirty="0">
                <a:solidFill>
                  <a:schemeClr val="accent6">
                    <a:lumMod val="50000"/>
                  </a:schemeClr>
                </a:solidFill>
              </a:rPr>
              <a:t>rojeto Criança Feliz: Avaré – São Paulo</a:t>
            </a:r>
          </a:p>
          <a:p>
            <a:pPr marL="388620" indent="-342900">
              <a:spcAft>
                <a:spcPts val="1000"/>
              </a:spcAft>
              <a:buFontTx/>
              <a:buChar char="-"/>
            </a:pPr>
            <a:r>
              <a:rPr lang="pt-BR" sz="1600" dirty="0"/>
              <a:t>Esse projeto tem por finalidade oferecer assistência social às crianças, adolescentes e suas respectivas famílias em situação de vulnerabilidade. Além de desenvolver atividades socioeducativas que estimulam o fortalecimento dos vínculos familiares e comunitários, com caráter preventivo e proativo, pautado na defesa de direitos e no desenvolvimento de capacidades e potencialidades. Ainda capacitar, profissionalizar e dar suporte necessário para esse público obter a sua própria renda, além de oferecer alimentação saudável e sustentável a todas as famílias pobres participantes e outras da comunidade ao entorno. Através da oficina de panificação pretendem estimular uma reflexão por parte dos envolvidos no tocante a importância de se empenhar valores para o seu crescimento profissional e pessoal.</a:t>
            </a:r>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360921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descr="Desenho de personagem de desenho animado&#10;&#10;Descrição gerada automaticamente">
            <a:extLst>
              <a:ext uri="{FF2B5EF4-FFF2-40B4-BE49-F238E27FC236}">
                <a16:creationId xmlns:a16="http://schemas.microsoft.com/office/drawing/2014/main" id="{5A4F066E-8EEA-4FA1-8879-76342F8CAE91}"/>
              </a:ext>
            </a:extLst>
          </p:cNvPr>
          <p:cNvPicPr>
            <a:picLocks noChangeAspect="1"/>
          </p:cNvPicPr>
          <p:nvPr/>
        </p:nvPicPr>
        <p:blipFill rotWithShape="1">
          <a:blip r:embed="rId2" cstate="print">
            <a:alphaModFix amt="14000"/>
            <a:extLst>
              <a:ext uri="{28A0092B-C50C-407E-A947-70E740481C1C}">
                <a14:useLocalDpi xmlns:a14="http://schemas.microsoft.com/office/drawing/2010/main" val="0"/>
              </a:ext>
            </a:extLst>
          </a:blip>
          <a:srcRect l="4957" t="20612" r="4038" b="11659"/>
          <a:stretch/>
        </p:blipFill>
        <p:spPr>
          <a:xfrm>
            <a:off x="1095258" y="0"/>
            <a:ext cx="6768752" cy="7315754"/>
          </a:xfrm>
          <a:prstGeom prst="rect">
            <a:avLst/>
          </a:prstGeom>
          <a:blipFill>
            <a:blip r:embed="rId3">
              <a:alphaModFix amt="14000"/>
            </a:blip>
            <a:tile tx="0" ty="0" sx="100000" sy="100000" flip="none" algn="tl"/>
          </a:blipFill>
          <a:ln>
            <a:noFill/>
          </a:ln>
          <a:effectLst>
            <a:softEdge rad="6731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rgbClr val="002060"/>
                </a:solidFill>
                <a:effectLst>
                  <a:outerShdw blurRad="38100" dist="38100" dir="2700000" algn="tl">
                    <a:srgbClr val="000000">
                      <a:alpha val="43137"/>
                    </a:srgbClr>
                  </a:outerShdw>
                </a:effectLst>
              </a:rPr>
              <a:t>Projetos Dia Mundial de Oração 2021</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2952328"/>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 indent="0">
              <a:spcAft>
                <a:spcPts val="1000"/>
              </a:spcAft>
              <a:buNone/>
            </a:pPr>
            <a:r>
              <a:rPr lang="pt-BR" sz="2400" b="1" dirty="0">
                <a:solidFill>
                  <a:schemeClr val="accent6">
                    <a:lumMod val="50000"/>
                  </a:schemeClr>
                </a:solidFill>
              </a:rPr>
              <a:t>Diaconia: prática solidária e acolhedora:  Alta Floresta- Mato Grosso</a:t>
            </a:r>
          </a:p>
          <a:p>
            <a:pPr marL="388620" indent="-342900">
              <a:spcAft>
                <a:spcPts val="1000"/>
              </a:spcAft>
              <a:buFontTx/>
              <a:buChar char="-"/>
            </a:pPr>
            <a:r>
              <a:rPr lang="pt-BR" sz="1600" dirty="0"/>
              <a:t>Esse projeto atende dois programas, sendo um de enxovais para bebês e outro de pães solidários. Visa à vida de pessoas ameaçadas pela fome e subnutrição, onde são feitos pães e entregues para as famílias cadastradas, que, às vezes, não tem o alimento diário. Ainda o auxílio mensal às mulheres que estão em período de gestação e necessitam de enxovais e material de higiene para os seus bebês. Sendo assim, a prática solidária fortalece pessoas e grupos em situação de vulnerabilidade social e se compromete com paz, justiça, reconciliação e vida digna.</a:t>
            </a:r>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3" name="Imagem 2">
            <a:extLst>
              <a:ext uri="{FF2B5EF4-FFF2-40B4-BE49-F238E27FC236}">
                <a16:creationId xmlns:a16="http://schemas.microsoft.com/office/drawing/2014/main" id="{DE2DD458-6285-4118-B855-413F9A1C4EE4}"/>
              </a:ext>
            </a:extLst>
          </p:cNvPr>
          <p:cNvPicPr>
            <a:picLocks noChangeAspect="1"/>
          </p:cNvPicPr>
          <p:nvPr/>
        </p:nvPicPr>
        <p:blipFill>
          <a:blip r:embed="rId4"/>
          <a:stretch>
            <a:fillRect/>
          </a:stretch>
        </p:blipFill>
        <p:spPr>
          <a:xfrm>
            <a:off x="788396" y="3126486"/>
            <a:ext cx="7567206" cy="2952328"/>
          </a:xfrm>
          <a:prstGeom prst="rect">
            <a:avLst/>
          </a:prstGeom>
        </p:spPr>
      </p:pic>
    </p:spTree>
    <p:extLst>
      <p:ext uri="{BB962C8B-B14F-4D97-AF65-F5344CB8AC3E}">
        <p14:creationId xmlns:p14="http://schemas.microsoft.com/office/powerpoint/2010/main" val="20888668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E8D6FF62-33DF-4ED2-9F41-7E6371DB0E18}"/>
              </a:ext>
            </a:extLst>
          </p:cNvPr>
          <p:cNvSpPr/>
          <p:nvPr/>
        </p:nvSpPr>
        <p:spPr>
          <a:xfrm>
            <a:off x="-18256" y="18256"/>
            <a:ext cx="9180512" cy="6876256"/>
          </a:xfrm>
          <a:prstGeom prst="rect">
            <a:avLst/>
          </a:prstGeom>
          <a:gradFill flip="none" rotWithShape="1">
            <a:gsLst>
              <a:gs pos="7000">
                <a:srgbClr val="FFFFFF"/>
              </a:gs>
              <a:gs pos="50000">
                <a:schemeClr val="accent1">
                  <a:lumMod val="45000"/>
                  <a:lumOff val="55000"/>
                </a:schemeClr>
              </a:gs>
              <a:gs pos="100000">
                <a:srgbClr val="5E8ABB"/>
              </a:gs>
              <a:gs pos="29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a:extLst>
              <a:ext uri="{FF2B5EF4-FFF2-40B4-BE49-F238E27FC236}">
                <a16:creationId xmlns:a16="http://schemas.microsoft.com/office/drawing/2014/main" id="{CF5DA926-ADB4-44B5-A383-F4E9F93B41C0}"/>
              </a:ext>
            </a:extLst>
          </p:cNvPr>
          <p:cNvPicPr>
            <a:picLocks noChangeAspect="1"/>
          </p:cNvPicPr>
          <p:nvPr/>
        </p:nvPicPr>
        <p:blipFill>
          <a:blip r:embed="rId2"/>
          <a:stretch>
            <a:fillRect/>
          </a:stretch>
        </p:blipFill>
        <p:spPr>
          <a:xfrm>
            <a:off x="3106548" y="5842402"/>
            <a:ext cx="3121636" cy="881183"/>
          </a:xfrm>
          <a:prstGeom prst="rect">
            <a:avLst/>
          </a:prstGeom>
        </p:spPr>
      </p:pic>
      <p:sp>
        <p:nvSpPr>
          <p:cNvPr id="6" name="CaixaDeTexto 5">
            <a:extLst>
              <a:ext uri="{FF2B5EF4-FFF2-40B4-BE49-F238E27FC236}">
                <a16:creationId xmlns:a16="http://schemas.microsoft.com/office/drawing/2014/main" id="{D3BCA9C2-4602-4E84-B58E-3B83E2E68338}"/>
              </a:ext>
            </a:extLst>
          </p:cNvPr>
          <p:cNvSpPr txBox="1"/>
          <p:nvPr/>
        </p:nvSpPr>
        <p:spPr>
          <a:xfrm>
            <a:off x="-18256" y="4840478"/>
            <a:ext cx="9144000" cy="830997"/>
          </a:xfrm>
          <a:prstGeom prst="rect">
            <a:avLst/>
          </a:prstGeom>
          <a:noFill/>
        </p:spPr>
        <p:txBody>
          <a:bodyPr wrap="square">
            <a:spAutoFit/>
          </a:bodyPr>
          <a:lstStyle/>
          <a:p>
            <a:pPr algn="ctr"/>
            <a:r>
              <a:rPr lang="pt-BR" sz="1600" i="1" dirty="0">
                <a:effectLst/>
                <a:latin typeface="Times New Roman" panose="02020603050405020304" pitchFamily="18" charset="0"/>
                <a:ea typeface="Calibri" panose="020F0502020204030204" pitchFamily="34" charset="0"/>
                <a:cs typeface="Times New Roman" panose="02020603050405020304" pitchFamily="18" charset="0"/>
              </a:rPr>
              <a:t>Este material faz parte do culto e recurso educacional para a celebração anual do DMO de 2021.</a:t>
            </a:r>
            <a:endParaRPr lang="pt-BR" sz="16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1600" i="1" dirty="0">
                <a:effectLst/>
                <a:latin typeface="Times New Roman" panose="02020603050405020304" pitchFamily="18" charset="0"/>
                <a:ea typeface="Calibri" panose="020F0502020204030204" pitchFamily="34" charset="0"/>
                <a:cs typeface="Times New Roman" panose="02020603050405020304" pitchFamily="18" charset="0"/>
              </a:rPr>
              <a:t>Para mais informações, por favor, contate: Comitê do Dia Mundial de Oração Brasil</a:t>
            </a:r>
            <a:endParaRPr lang="pt-BR" sz="16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1600" i="1"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www.dmoracao.comunidades.net</a:t>
            </a:r>
            <a:r>
              <a:rPr lang="pt-BR" sz="1600" i="1" dirty="0">
                <a:effectLst/>
                <a:latin typeface="Times New Roman" panose="02020603050405020304" pitchFamily="18" charset="0"/>
                <a:ea typeface="Calibri" panose="020F0502020204030204" pitchFamily="34" charset="0"/>
                <a:cs typeface="Times New Roman" panose="02020603050405020304" pitchFamily="18" charset="0"/>
              </a:rPr>
              <a:t> ou </a:t>
            </a:r>
            <a:r>
              <a:rPr lang="pt-BR" sz="1600" i="1"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4"/>
              </a:rPr>
              <a:t>dmobrasil@yahoo.com</a:t>
            </a:r>
            <a:endParaRPr lang="pt-BR"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Imagem 9" descr="Uma imagem contendo Código QR&#10;&#10;Descrição gerada automaticamente">
            <a:extLst>
              <a:ext uri="{FF2B5EF4-FFF2-40B4-BE49-F238E27FC236}">
                <a16:creationId xmlns:a16="http://schemas.microsoft.com/office/drawing/2014/main" id="{1C69EF72-9386-4F38-918A-5C703D5FBC1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13" r="5113" b="11572"/>
          <a:stretch/>
        </p:blipFill>
        <p:spPr>
          <a:xfrm>
            <a:off x="3106548" y="199037"/>
            <a:ext cx="3265652" cy="4548396"/>
          </a:xfrm>
          <a:prstGeom prst="rect">
            <a:avLst/>
          </a:prstGeom>
          <a:ln>
            <a:noFill/>
          </a:ln>
          <a:effectLst>
            <a:softEdge rad="112500"/>
          </a:effectLst>
        </p:spPr>
      </p:pic>
    </p:spTree>
    <p:extLst>
      <p:ext uri="{BB962C8B-B14F-4D97-AF65-F5344CB8AC3E}">
        <p14:creationId xmlns:p14="http://schemas.microsoft.com/office/powerpoint/2010/main" val="1655404162"/>
      </p:ext>
    </p:extLst>
  </p:cSld>
  <p:clrMapOvr>
    <a:masterClrMapping/>
  </p:clrMapOvr>
</p:sld>
</file>

<file path=ppt/theme/theme1.xml><?xml version="1.0" encoding="utf-8"?>
<a:theme xmlns:a="http://schemas.openxmlformats.org/drawingml/2006/main" name="Tema do Office">
  <a:themeElements>
    <a:clrScheme name="Azul Quen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559</TotalTime>
  <Words>2996</Words>
  <Application>Microsoft Office PowerPoint</Application>
  <PresentationFormat>Apresentação na tela (4:3)</PresentationFormat>
  <Paragraphs>159</Paragraphs>
  <Slides>40</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40</vt:i4>
      </vt:variant>
    </vt:vector>
  </HeadingPairs>
  <TitlesOfParts>
    <vt:vector size="46" baseType="lpstr">
      <vt:lpstr>Arial</vt:lpstr>
      <vt:lpstr>Calibri</vt:lpstr>
      <vt:lpstr>Calibri Light</vt:lpstr>
      <vt:lpstr>Calibri-Bold</vt:lpstr>
      <vt:lpstr>Times New Roman</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Paul Gerhard Beyer Ehrat</dc:creator>
  <cp:lastModifiedBy>Nivaldo</cp:lastModifiedBy>
  <cp:revision>63</cp:revision>
  <dcterms:created xsi:type="dcterms:W3CDTF">2018-01-25T11:28:55Z</dcterms:created>
  <dcterms:modified xsi:type="dcterms:W3CDTF">2020-12-08T21:14:37Z</dcterms:modified>
</cp:coreProperties>
</file>