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3" r:id="rId2"/>
  </p:sldMasterIdLst>
  <p:notesMasterIdLst>
    <p:notesMasterId r:id="rId15"/>
  </p:notesMasterIdLst>
  <p:sldIdLst>
    <p:sldId id="310" r:id="rId3"/>
    <p:sldId id="315" r:id="rId4"/>
    <p:sldId id="312" r:id="rId5"/>
    <p:sldId id="313" r:id="rId6"/>
    <p:sldId id="284" r:id="rId7"/>
    <p:sldId id="295" r:id="rId8"/>
    <p:sldId id="287" r:id="rId9"/>
    <p:sldId id="291" r:id="rId10"/>
    <p:sldId id="314" r:id="rId11"/>
    <p:sldId id="308" r:id="rId12"/>
    <p:sldId id="309" r:id="rId13"/>
    <p:sldId id="307" r:id="rId14"/>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
      <p:font typeface="Kozuka Gothic Pro H" panose="020B0800000000000000" pitchFamily="34" charset="-128"/>
      <p:bold r:id="rId20"/>
    </p:embeddedFont>
    <p:embeddedFont>
      <p:font typeface="Verdana" panose="020B0604030504040204" pitchFamily="34" charset="0"/>
      <p:regular r:id="rId21"/>
      <p:bold r:id="rId22"/>
      <p:italic r:id="rId23"/>
      <p:boldItalic r:id="rId24"/>
    </p:embeddedFont>
    <p:embeddedFont>
      <p:font typeface="Kozuka Gothic Pro B" panose="020B0800000000000000" pitchFamily="34" charset="-128"/>
      <p:bold r:id="rId25"/>
    </p:embeddedFont>
    <p:embeddedFont>
      <p:font typeface="Calibri Light" panose="020F0302020204030204" pitchFamily="34" charset="0"/>
      <p:regular r:id="rId26"/>
      <p:italic r:id="rId27"/>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64" autoAdjust="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4.fntdata"/><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4DE7BE-A767-4336-97B9-5F68260DCB57}" type="datetimeFigureOut">
              <a:rPr lang="pt-BR" smtClean="0"/>
              <a:t>23/07/2020</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5848EE-AD1B-4468-810F-48BCE3C5101B}" type="slidenum">
              <a:rPr lang="pt-BR" smtClean="0"/>
              <a:t>‹nº›</a:t>
            </a:fld>
            <a:endParaRPr lang="pt-BR"/>
          </a:p>
        </p:txBody>
      </p:sp>
    </p:spTree>
    <p:extLst>
      <p:ext uri="{BB962C8B-B14F-4D97-AF65-F5344CB8AC3E}">
        <p14:creationId xmlns:p14="http://schemas.microsoft.com/office/powerpoint/2010/main" val="2546484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Recapitulando...</a:t>
            </a:r>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4</a:t>
            </a:fld>
            <a:endParaRPr lang="pt-BR"/>
          </a:p>
        </p:txBody>
      </p:sp>
    </p:spTree>
    <p:extLst>
      <p:ext uri="{BB962C8B-B14F-4D97-AF65-F5344CB8AC3E}">
        <p14:creationId xmlns:p14="http://schemas.microsoft.com/office/powerpoint/2010/main" val="3612943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“Eu desejo que você ganhe dinheiro, pois é preciso viver também e que você diga a ele, pelo menos uma vez, quem é mesmo o dono de quem.” Assim diz a canção “Amor pra recomeçar” de Frejat. Ela nos faz pensar que tão importante quanto o ter, é saber o que fazer com o dinheiro. A pergunta que sempre fica é: Quem manda em quem?</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5</a:t>
            </a:fld>
            <a:endParaRPr lang="pt-BR"/>
          </a:p>
        </p:txBody>
      </p:sp>
    </p:spTree>
    <p:extLst>
      <p:ext uri="{BB962C8B-B14F-4D97-AF65-F5344CB8AC3E}">
        <p14:creationId xmlns:p14="http://schemas.microsoft.com/office/powerpoint/2010/main" val="3476636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Finanças pessoais ou controle financeiro vão bem além da questão técnica, como elaborar planilhas, controles e manipulação de números. Há pessoas que com muito fazem pouco e outras que com pouco fazem muito. É uma questão de comportamento e consciência financeira.</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6</a:t>
            </a:fld>
            <a:endParaRPr lang="pt-BR"/>
          </a:p>
        </p:txBody>
      </p:sp>
    </p:spTree>
    <p:extLst>
      <p:ext uri="{BB962C8B-B14F-4D97-AF65-F5344CB8AC3E}">
        <p14:creationId xmlns:p14="http://schemas.microsoft.com/office/powerpoint/2010/main" val="1961204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smtClean="0">
                <a:solidFill>
                  <a:schemeClr val="tx1"/>
                </a:solidFill>
                <a:effectLst/>
                <a:latin typeface="+mn-lt"/>
                <a:ea typeface="+mn-ea"/>
                <a:cs typeface="+mn-cs"/>
              </a:rPr>
              <a:t>Quem não viveu ou conhece uma história em que a questão financeira interferiu diretamente na vida pessoal e familiar? E que além de interferir na questão material, afetou também a vida espiritual, a relação conjugal, saúde e até a sua relação comunitária? Isso tudo positivamente ou negativamente!</a:t>
            </a:r>
          </a:p>
          <a:p>
            <a:r>
              <a:rPr lang="pt-BR" sz="1200" kern="1200" dirty="0" smtClean="0">
                <a:solidFill>
                  <a:schemeClr val="tx1"/>
                </a:solidFill>
                <a:effectLst/>
                <a:latin typeface="+mn-lt"/>
                <a:ea typeface="+mn-ea"/>
                <a:cs typeface="+mn-cs"/>
              </a:rPr>
              <a:t>Lidar com recursos materiais e financeiros não tem sido ensinado na maioria das famílias e tão pouco nas escolas. As pessoas vão aprendendo na prática, com muitas dificuldades e erros. Você deve conhecer pessoas que têm um bom nível de instrução, mas são um desastre com suas finanças. Essa é uma consequência entre o conhecimento e a prática, causada pela falta de disciplina e responsabilidade financeira.</a:t>
            </a:r>
          </a:p>
          <a:p>
            <a:endParaRPr lang="pt-B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Uma das grandes preocupações com relação a finanças pessoais é a instabilidade, ou seja, a incerteza de ter recursos suficientes para as necessidades básicas e a realização de sonhos. “Vocês semearam muitas sementes, mas colheram pouco; têm comida, mas não é suficiente para matar a fome... têm roupas, porém elas não chegam para os proteger do frio; e o salário que o trabalhador recebe não dá para viver.” (Ageu 1.6)</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7</a:t>
            </a:fld>
            <a:endParaRPr lang="pt-BR"/>
          </a:p>
        </p:txBody>
      </p:sp>
    </p:spTree>
    <p:extLst>
      <p:ext uri="{BB962C8B-B14F-4D97-AF65-F5344CB8AC3E}">
        <p14:creationId xmlns:p14="http://schemas.microsoft.com/office/powerpoint/2010/main" val="3777112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smtClean="0">
                <a:solidFill>
                  <a:schemeClr val="tx1"/>
                </a:solidFill>
                <a:effectLst/>
                <a:latin typeface="+mn-lt"/>
                <a:ea typeface="+mn-ea"/>
                <a:cs typeface="+mn-cs"/>
              </a:rPr>
              <a:t>1 - Gratidão pelo que já se tem</a:t>
            </a:r>
          </a:p>
          <a:p>
            <a:r>
              <a:rPr lang="pt-BR" sz="1200" kern="1200" dirty="0" smtClean="0">
                <a:solidFill>
                  <a:schemeClr val="tx1"/>
                </a:solidFill>
                <a:effectLst/>
                <a:latin typeface="+mn-lt"/>
                <a:ea typeface="+mn-ea"/>
                <a:cs typeface="+mn-cs"/>
              </a:rPr>
              <a:t>Seja agradecido pelo que você já tem e não se compare com os outros, cada pessoa precisa saber das suas capacidades e recursos e não precisa ostentar uma vida de aparências. Leia Mateus 6.24-34.</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2 - Liberte-se do consumismo e das dívidas.</a:t>
            </a:r>
          </a:p>
          <a:p>
            <a:r>
              <a:rPr lang="pt-BR" sz="1200" kern="1200" dirty="0" smtClean="0">
                <a:solidFill>
                  <a:schemeClr val="tx1"/>
                </a:solidFill>
                <a:effectLst/>
                <a:latin typeface="+mn-lt"/>
                <a:ea typeface="+mn-ea"/>
                <a:cs typeface="+mn-cs"/>
              </a:rPr>
              <a:t>Uma das principais causas da instabilidade financeira está no consumismo, promovido pelo aumento de bens de consumo e serviços, pela influência da mídia, o fácil acesso ao crédito, a vida de aparências, a comparação com os outros, etc. </a:t>
            </a:r>
          </a:p>
          <a:p>
            <a:r>
              <a:rPr lang="pt-BR" sz="1200" kern="1200" dirty="0" smtClean="0">
                <a:solidFill>
                  <a:schemeClr val="tx1"/>
                </a:solidFill>
                <a:effectLst/>
                <a:latin typeface="+mn-lt"/>
                <a:ea typeface="+mn-ea"/>
                <a:cs typeface="+mn-cs"/>
              </a:rPr>
              <a:t>O que define uma pessoa consumista não é a quantidade de coisas que ela compra, mas a prioridade que ela dá para os recurso que dispõe,. Por vezes, quem dispõe de poucos recursos pode ser muito mais consumista do que quem dispõe de muitos recursos.</a:t>
            </a:r>
          </a:p>
          <a:p>
            <a:r>
              <a:rPr lang="pt-BR" sz="1200" kern="1200" dirty="0" smtClean="0">
                <a:solidFill>
                  <a:schemeClr val="tx1"/>
                </a:solidFill>
                <a:effectLst/>
                <a:latin typeface="+mn-lt"/>
                <a:ea typeface="+mn-ea"/>
                <a:cs typeface="+mn-cs"/>
              </a:rPr>
              <a:t>Somos pegos em momentos de fraqueza e tentados a consumir constantemente. As agências de propaganda e marketing estão cada vez mais ousadas a fim de nos fazer sentir o desejo de comprar e consumir o que não precisamos ou não temos necessidade. Desta maneira, podemos entrar em dividas que não temos condições de pagar. É importante estar consciente dos seus recursos, das reais necessidades e priorizar o pagamento das dívidas. Antes de comprar ou consumir qualquer coisa, pergunte-se se isto é uma necessidade ou um desejo! </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8</a:t>
            </a:fld>
            <a:endParaRPr lang="pt-BR"/>
          </a:p>
        </p:txBody>
      </p:sp>
    </p:spTree>
    <p:extLst>
      <p:ext uri="{BB962C8B-B14F-4D97-AF65-F5344CB8AC3E}">
        <p14:creationId xmlns:p14="http://schemas.microsoft.com/office/powerpoint/2010/main" val="3401734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3 -Aprenda a planejar</a:t>
            </a:r>
          </a:p>
          <a:p>
            <a:r>
              <a:rPr lang="pt-BR" sz="1200" kern="1200" dirty="0" smtClean="0">
                <a:solidFill>
                  <a:schemeClr val="tx1"/>
                </a:solidFill>
                <a:effectLst/>
                <a:latin typeface="+mn-lt"/>
                <a:ea typeface="+mn-ea"/>
                <a:cs typeface="+mn-cs"/>
              </a:rPr>
              <a:t>Para uma vida financeira estável, é preciso disciplina e seguir alguns passos como a realização de um orçamento, planejamento e controle. </a:t>
            </a:r>
          </a:p>
          <a:p>
            <a:r>
              <a:rPr lang="pt-BR" sz="1200" kern="1200" dirty="0" smtClean="0">
                <a:solidFill>
                  <a:schemeClr val="tx1"/>
                </a:solidFill>
                <a:effectLst/>
                <a:latin typeface="+mn-lt"/>
                <a:ea typeface="+mn-ea"/>
                <a:cs typeface="+mn-cs"/>
              </a:rPr>
              <a:t>Jesus contou uma história a respeito do planejamento: “Se um de vocês quer construir uma torre, primeiro senta e calcula quanto vai custar, para ver se o dinheiro dá. Se não fizer isso, ele consegue colocar os alicerces, mas não pode terminar a construção. Aí todos os que virem o que aconteceu vão caçoar dele, dizendo: 'Este homem começou a construir, mas não pôde terminar!'” (Lucas 14.28-30).</a:t>
            </a:r>
          </a:p>
          <a:p>
            <a:r>
              <a:rPr lang="pt-BR" sz="1200" kern="1200" dirty="0" smtClean="0">
                <a:solidFill>
                  <a:schemeClr val="tx1"/>
                </a:solidFill>
                <a:effectLst/>
                <a:latin typeface="+mn-lt"/>
                <a:ea typeface="+mn-ea"/>
                <a:cs typeface="+mn-cs"/>
              </a:rPr>
              <a:t>O orçamento é a principal ferramenta na gestão financeira e deve ser feito periodicamente. </a:t>
            </a:r>
          </a:p>
          <a:p>
            <a:r>
              <a:rPr lang="pt-BR" sz="1200" kern="1200" dirty="0" smtClean="0">
                <a:solidFill>
                  <a:schemeClr val="tx1"/>
                </a:solidFill>
                <a:effectLst/>
                <a:latin typeface="+mn-lt"/>
                <a:ea typeface="+mn-ea"/>
                <a:cs typeface="+mn-cs"/>
              </a:rPr>
              <a:t>Junto ao orçamento é necessário o planejamento das despesas e investimentos futuros: pagamento de impostos, dízimos e ofertas, compra e troca de carro, móveis, utensílios, equipamentos, terrenos, construções, etc.</a:t>
            </a:r>
          </a:p>
          <a:p>
            <a:r>
              <a:rPr lang="pt-BR" sz="1200" kern="1200" dirty="0" smtClean="0">
                <a:solidFill>
                  <a:schemeClr val="tx1"/>
                </a:solidFill>
                <a:effectLst/>
                <a:latin typeface="+mn-lt"/>
                <a:ea typeface="+mn-ea"/>
                <a:cs typeface="+mn-cs"/>
              </a:rPr>
              <a:t>O orçamento e o planejamento só terão resultados positivos se forem acompanhados de um rigoroso controle. Mensalmente, ou pelo menos, a cada seis meses, todas as despesas da família devem ser anotadas com exatidão. Fazer um comparativo entre o realizado e o orçado. Fazer os ajustes nas despesas onde houver necessidade, mesmo que isto signifique uma mudança nas prioridades de consumo na vida da família. O resultado da receita, deve ser sempre maior que o das despesas gerais. Ou seja, gaste menos do que você ganha e não gaste antes de receber. Não dar cheque pré-datado, não ultrapassar o limite especial, não fazer crediário, cuidado com os juros do cartão de crédito, não antecipar restituição de Imposto de Renda ou décimo terceiro são dicas que podem ajudar financeiramente.</a:t>
            </a:r>
          </a:p>
          <a:p>
            <a:r>
              <a:rPr lang="pt-BR" sz="1200" kern="1200" dirty="0" smtClean="0">
                <a:solidFill>
                  <a:schemeClr val="tx1"/>
                </a:solidFill>
                <a:effectLst/>
                <a:latin typeface="+mn-lt"/>
                <a:ea typeface="+mn-ea"/>
                <a:cs typeface="+mn-cs"/>
              </a:rPr>
              <a:t>A qualidade de vida não está, necessariamente, associada ao tamanho do salário, mas sim à forma como se administra aquilo que se ganha, desde que o que se ganha é justo para uma vida digna.</a:t>
            </a:r>
          </a:p>
          <a:p>
            <a:r>
              <a:rPr lang="pt-BR" sz="1200" kern="1200" dirty="0" smtClean="0">
                <a:solidFill>
                  <a:schemeClr val="tx1"/>
                </a:solidFill>
                <a:effectLst/>
                <a:latin typeface="+mn-lt"/>
                <a:ea typeface="+mn-ea"/>
                <a:cs typeface="+mn-cs"/>
              </a:rPr>
              <a:t>Uma pessoa que tem uma vida financeira estável, ética, honesta e controlada influencia positivamente a família e a comunidade.</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4 - Aprenda a generosidade</a:t>
            </a:r>
          </a:p>
          <a:p>
            <a:r>
              <a:rPr lang="pt-BR" sz="1200" kern="1200" dirty="0" smtClean="0">
                <a:solidFill>
                  <a:schemeClr val="tx1"/>
                </a:solidFill>
                <a:effectLst/>
                <a:latin typeface="+mn-lt"/>
                <a:ea typeface="+mn-ea"/>
                <a:cs typeface="+mn-cs"/>
              </a:rPr>
              <a:t>Outra  característica da vida cristã é a prática da generosidade. Deus deseja que cresçamos na vida espiritual, familiar e também financeira. Mas Ele não quer que a riqueza se torne uma divindade na nossa vida. E uma das formas de lutarmos contra a idolatria é aprender a dar, ofertar, repartir. Há uma recomendação do Apóstolo Paulo que os ricos não sejam orgulhosos, nem  depositem sua confiança na instabilidade da riqueza, mas em Deus. Devem ser ricos em boas obras, generosos em dar e prontos para repartir  (1 </a:t>
            </a:r>
            <a:r>
              <a:rPr lang="pt-BR" sz="1200" kern="1200" dirty="0" err="1" smtClean="0">
                <a:solidFill>
                  <a:schemeClr val="tx1"/>
                </a:solidFill>
                <a:effectLst/>
                <a:latin typeface="+mn-lt"/>
                <a:ea typeface="+mn-ea"/>
                <a:cs typeface="+mn-cs"/>
              </a:rPr>
              <a:t>Tm</a:t>
            </a:r>
            <a:r>
              <a:rPr lang="pt-BR" sz="1200" kern="1200" dirty="0" smtClean="0">
                <a:solidFill>
                  <a:schemeClr val="tx1"/>
                </a:solidFill>
                <a:effectLst/>
                <a:latin typeface="+mn-lt"/>
                <a:ea typeface="+mn-ea"/>
                <a:cs typeface="+mn-cs"/>
              </a:rPr>
              <a:t> 6.17 e 18).</a:t>
            </a:r>
          </a:p>
          <a:p>
            <a:r>
              <a:rPr lang="pt-BR" sz="1200" kern="1200" dirty="0" smtClean="0">
                <a:solidFill>
                  <a:schemeClr val="tx1"/>
                </a:solidFill>
                <a:effectLst/>
                <a:latin typeface="+mn-lt"/>
                <a:ea typeface="+mn-ea"/>
                <a:cs typeface="+mn-cs"/>
              </a:rPr>
              <a:t>Pessoas que não repartem o que tem, tornam-se infelizes e amarguradas. Morrem aos poucos. Um exemplo da natureza nos ajuda a entender isso. Existe em Israel o Mar Morto. Ele fica a 398 metros abaixo do nível dos oceanos. Diariamente o Rio Jordão deságua 6 milhões de metros cúbicos de água neste mar. Mas há um problema, ele somente recebe água e não passa adiante. A evaporação da água aumenta a concentração de sal, magnésio e cálcio, tornando-se impossível a vida em seu interior. Da mesma forma, quem não reparte, não experimenta a vida abundante que Deus tem preparado para nós. </a:t>
            </a:r>
          </a:p>
          <a:p>
            <a:r>
              <a:rPr lang="pt-BR" sz="1200" kern="1200" dirty="0" smtClean="0">
                <a:solidFill>
                  <a:schemeClr val="tx1"/>
                </a:solidFill>
                <a:effectLst/>
                <a:latin typeface="+mn-lt"/>
                <a:ea typeface="+mn-ea"/>
                <a:cs typeface="+mn-cs"/>
              </a:rPr>
              <a:t>A Palavra de Deus ensina que devemos dar com generosidade para honrar a Deus (Pv.3.9); sem esperar nada em troca (</a:t>
            </a:r>
            <a:r>
              <a:rPr lang="pt-BR" sz="1200" kern="1200" dirty="0" err="1" smtClean="0">
                <a:solidFill>
                  <a:schemeClr val="tx1"/>
                </a:solidFill>
                <a:effectLst/>
                <a:latin typeface="+mn-lt"/>
                <a:ea typeface="+mn-ea"/>
                <a:cs typeface="+mn-cs"/>
              </a:rPr>
              <a:t>Rm</a:t>
            </a:r>
            <a:r>
              <a:rPr lang="pt-BR" sz="1200" kern="1200" dirty="0" smtClean="0">
                <a:solidFill>
                  <a:schemeClr val="tx1"/>
                </a:solidFill>
                <a:effectLst/>
                <a:latin typeface="+mn-lt"/>
                <a:ea typeface="+mn-ea"/>
                <a:cs typeface="+mn-cs"/>
              </a:rPr>
              <a:t> 11.36); voluntariamente (2 </a:t>
            </a:r>
            <a:r>
              <a:rPr lang="pt-BR" sz="1200" kern="1200" dirty="0" err="1" smtClean="0">
                <a:solidFill>
                  <a:schemeClr val="tx1"/>
                </a:solidFill>
                <a:effectLst/>
                <a:latin typeface="+mn-lt"/>
                <a:ea typeface="+mn-ea"/>
                <a:cs typeface="+mn-cs"/>
              </a:rPr>
              <a:t>Co</a:t>
            </a:r>
            <a:r>
              <a:rPr lang="pt-BR" sz="1200" kern="1200" dirty="0" smtClean="0">
                <a:solidFill>
                  <a:schemeClr val="tx1"/>
                </a:solidFill>
                <a:effectLst/>
                <a:latin typeface="+mn-lt"/>
                <a:ea typeface="+mn-ea"/>
                <a:cs typeface="+mn-cs"/>
              </a:rPr>
              <a:t> 9.7) e em segredo (</a:t>
            </a:r>
            <a:r>
              <a:rPr lang="pt-BR" sz="1200" kern="1200" dirty="0" err="1" smtClean="0">
                <a:solidFill>
                  <a:schemeClr val="tx1"/>
                </a:solidFill>
                <a:effectLst/>
                <a:latin typeface="+mn-lt"/>
                <a:ea typeface="+mn-ea"/>
                <a:cs typeface="+mn-cs"/>
              </a:rPr>
              <a:t>Mt</a:t>
            </a:r>
            <a:r>
              <a:rPr lang="pt-BR" sz="1200" kern="1200" dirty="0" smtClean="0">
                <a:solidFill>
                  <a:schemeClr val="tx1"/>
                </a:solidFill>
                <a:effectLst/>
                <a:latin typeface="+mn-lt"/>
                <a:ea typeface="+mn-ea"/>
                <a:cs typeface="+mn-cs"/>
              </a:rPr>
              <a:t> 6.2-4). Jesus orientou seus discípulos que, ao ajudar as pessoas, devemos fazer isso de maneira que nem o nosso amigo mais íntimo fique sabendo. Deus verá o que for feito em segredo e recompensará esta atitude (Mateus 6.3-4).</a:t>
            </a:r>
          </a:p>
          <a:p>
            <a:r>
              <a:rPr lang="pt-BR" sz="1200" kern="1200" dirty="0" smtClean="0">
                <a:solidFill>
                  <a:schemeClr val="tx1"/>
                </a:solidFill>
                <a:effectLst/>
                <a:latin typeface="+mn-lt"/>
                <a:ea typeface="+mn-ea"/>
                <a:cs typeface="+mn-cs"/>
              </a:rPr>
              <a:t>Por outro lado, as pessoas generosas precisam tomar o cuidado para não serem enganadas em negócios incertos. É necessário também ter o cuidado para não comprometer o patrimônio e o sustento da família quando assinar como avalista, pois este também é devedor. Por isso é importante aprender a dizer “não” lembrando que “é melhor perder o amigo” a comprometer os recursos ou bens familiares. Leia Provérbios 6.1.</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9</a:t>
            </a:fld>
            <a:endParaRPr lang="pt-BR"/>
          </a:p>
        </p:txBody>
      </p:sp>
    </p:spTree>
    <p:extLst>
      <p:ext uri="{BB962C8B-B14F-4D97-AF65-F5344CB8AC3E}">
        <p14:creationId xmlns:p14="http://schemas.microsoft.com/office/powerpoint/2010/main" val="1097605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kern="1200" dirty="0" smtClean="0">
                <a:solidFill>
                  <a:schemeClr val="tx1"/>
                </a:solidFill>
                <a:effectLst/>
                <a:latin typeface="+mn-lt"/>
                <a:ea typeface="+mn-ea"/>
                <a:cs typeface="+mn-cs"/>
              </a:rPr>
              <a:t>5 – Colocando raízes em nossos sonhos</a:t>
            </a:r>
          </a:p>
          <a:p>
            <a:r>
              <a:rPr lang="pt-BR" sz="1200" kern="1200" dirty="0" smtClean="0">
                <a:solidFill>
                  <a:schemeClr val="tx1"/>
                </a:solidFill>
                <a:effectLst/>
                <a:latin typeface="+mn-lt"/>
                <a:ea typeface="+mn-ea"/>
                <a:cs typeface="+mn-cs"/>
              </a:rPr>
              <a:t>Já dizia um pensador: “Sem sonhos, a vida não tem brilho. Sem metas os sonhos não tem alicerces. Sem prioridades, os sonhos não se tornam reais”.</a:t>
            </a:r>
          </a:p>
          <a:p>
            <a:r>
              <a:rPr lang="pt-BR" sz="1200" kern="1200" dirty="0" smtClean="0">
                <a:solidFill>
                  <a:schemeClr val="tx1"/>
                </a:solidFill>
                <a:effectLst/>
                <a:latin typeface="+mn-lt"/>
                <a:ea typeface="+mn-ea"/>
                <a:cs typeface="+mn-cs"/>
              </a:rPr>
              <a:t>É bom sonharmos com a casa própria, com uma faculdade, com um carro novo, uma viagem, etc. No entanto existem alguns passos que  devem ser colocados em prática: Primeiro, apresentar diante de Deus estes sonhos. Segundo orar por eles. Terceiro, verificar se estes sonhos vão nos aproximar de Deus e das pessoas; Quarto, não seja precipitado. Quinto: Dê os primeiros passos em direção aos seus sonhos. </a:t>
            </a:r>
          </a:p>
          <a:p>
            <a:r>
              <a:rPr lang="pt-BR" sz="1200" kern="1200" dirty="0" smtClean="0">
                <a:solidFill>
                  <a:schemeClr val="tx1"/>
                </a:solidFill>
                <a:effectLst/>
                <a:latin typeface="+mn-lt"/>
                <a:ea typeface="+mn-ea"/>
                <a:cs typeface="+mn-cs"/>
              </a:rPr>
              <a:t>Certa vez um pai perguntou ao seu filho o que ele queria ser. Ao ouvir que seu filho queria estudar medicina, aboliu os cafezinhos na padaria, as cervejas do final de semana e colocou este dinheiro na poupança. Ele colocou raízes no sonho de ver seu filho entrar na universidade.  </a:t>
            </a:r>
          </a:p>
          <a:p>
            <a:r>
              <a:rPr lang="pt-BR" sz="1200" kern="1200" dirty="0" smtClean="0">
                <a:solidFill>
                  <a:schemeClr val="tx1"/>
                </a:solidFill>
                <a:effectLst/>
                <a:latin typeface="+mn-lt"/>
                <a:ea typeface="+mn-ea"/>
                <a:cs typeface="+mn-cs"/>
              </a:rPr>
              <a:t>Algumas vezes os sonhos se tornam um pesadelo, pois na ânsia de concretizá-los não se analisa os prós e os contras, não se lê as letras minúsculas do contrato e não se calcula o excesso de juros que se paga por isso.  Lembre-se, nenhum negócio deve ser feito com pressa. “Quem planeja com cuidado tem fartura, mas o apressado acaba passando necessidade” (</a:t>
            </a:r>
            <a:r>
              <a:rPr lang="pt-BR" sz="1200" kern="1200" dirty="0" err="1" smtClean="0">
                <a:solidFill>
                  <a:schemeClr val="tx1"/>
                </a:solidFill>
                <a:effectLst/>
                <a:latin typeface="+mn-lt"/>
                <a:ea typeface="+mn-ea"/>
                <a:cs typeface="+mn-cs"/>
              </a:rPr>
              <a:t>Pv</a:t>
            </a:r>
            <a:r>
              <a:rPr lang="pt-BR" sz="1200" kern="1200" dirty="0" smtClean="0">
                <a:solidFill>
                  <a:schemeClr val="tx1"/>
                </a:solidFill>
                <a:effectLst/>
                <a:latin typeface="+mn-lt"/>
                <a:ea typeface="+mn-ea"/>
                <a:cs typeface="+mn-cs"/>
              </a:rPr>
              <a:t> 21.5).</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6 – Planejando a aposentaria </a:t>
            </a:r>
          </a:p>
          <a:p>
            <a:r>
              <a:rPr lang="pt-BR" sz="1200" kern="1200" dirty="0" smtClean="0">
                <a:solidFill>
                  <a:schemeClr val="tx1"/>
                </a:solidFill>
                <a:effectLst/>
                <a:latin typeface="+mn-lt"/>
                <a:ea typeface="+mn-ea"/>
                <a:cs typeface="+mn-cs"/>
              </a:rPr>
              <a:t>“As formigas guardam comida no verão, preparando-se para o inverno” </a:t>
            </a:r>
            <a:r>
              <a:rPr lang="pt-BR" sz="1200" kern="1200" dirty="0" err="1" smtClean="0">
                <a:solidFill>
                  <a:schemeClr val="tx1"/>
                </a:solidFill>
                <a:effectLst/>
                <a:latin typeface="+mn-lt"/>
                <a:ea typeface="+mn-ea"/>
                <a:cs typeface="+mn-cs"/>
              </a:rPr>
              <a:t>Pv</a:t>
            </a:r>
            <a:r>
              <a:rPr lang="pt-BR" sz="1200" kern="1200" dirty="0" smtClean="0">
                <a:solidFill>
                  <a:schemeClr val="tx1"/>
                </a:solidFill>
                <a:effectLst/>
                <a:latin typeface="+mn-lt"/>
                <a:ea typeface="+mn-ea"/>
                <a:cs typeface="+mn-cs"/>
              </a:rPr>
              <a:t> 6.8. Se Deus ordena que observemos estes pequenos insetos planejar o futuro, é porque Ele deseja que também nós aproveitemos os bons tempos da nossa vida para ganhar dinheiro e  economizar a fim de que estejamos preparados para o outono e o inverno da nossa existência.</a:t>
            </a:r>
          </a:p>
          <a:p>
            <a:r>
              <a:rPr lang="pt-BR" sz="1200" kern="1200" dirty="0" smtClean="0">
                <a:solidFill>
                  <a:schemeClr val="tx1"/>
                </a:solidFill>
                <a:effectLst/>
                <a:latin typeface="+mn-lt"/>
                <a:ea typeface="+mn-ea"/>
                <a:cs typeface="+mn-cs"/>
              </a:rPr>
              <a:t>É importante o mais cedo possível contribuir para a previdência, tanto para a aposentadoria quanto para uma possível invalidez. Precisamos eliminar de nossa mente aquela frase: “Isto nunca vai acontecer comigo”.  </a:t>
            </a:r>
          </a:p>
          <a:p>
            <a:r>
              <a:rPr lang="pt-BR" sz="1200" kern="1200" dirty="0" smtClean="0">
                <a:solidFill>
                  <a:schemeClr val="tx1"/>
                </a:solidFill>
                <a:effectLst/>
                <a:latin typeface="+mn-lt"/>
                <a:ea typeface="+mn-ea"/>
                <a:cs typeface="+mn-cs"/>
              </a:rPr>
              <a:t>Certa vez um presbítero muito dedicado  faleceu. Porém, ele nunca foi um bom administrador do seu patrimônio. A funerária recusou liberar o corpo se a família não pagasse pelos serviços fúnebres. A viúva foi ao banco e percebeu que não havia saldo em sua conta. Pelo contrário, descobriu que havia um alto financiamento o qual ele estava pagando mês a mês com seu salário. Como era autônomo, também não contribuiu para a previdência oficial.  Desesperada, a viúva falou com o pastor, e a comunidade fez uma campanha as pressas para pagar as despesas do velório. Todos se indignaram com o dono da funerária, dizendo que ele não tinha sentimentos. Na verdade, quem não teve sentimentos foi aquele homem que estava no caixão. Nunca pensou que iria morrer e também não se preocupou com o bem de sua esposa e filhos no futuro.  </a:t>
            </a:r>
          </a:p>
          <a:p>
            <a:r>
              <a:rPr lang="pt-BR" sz="1200" kern="1200" dirty="0" smtClean="0">
                <a:solidFill>
                  <a:schemeClr val="tx1"/>
                </a:solidFill>
                <a:effectLst/>
                <a:latin typeface="+mn-lt"/>
                <a:ea typeface="+mn-ea"/>
                <a:cs typeface="+mn-cs"/>
              </a:rPr>
              <a:t>Outra ilusão é achar que na aposentadoria teremos uma vida boa. Pesquisas mostram que quem se aposenta cedo e para de trabalhar morre mais cedo do os que continuam trabalhando. Quando ficamos velhos vamos gastar mais recursos em remédios e tratamentos médicos. Por isso é importante que desenvolvamos atividades que estejam ao alcance e que possam ainda assim trazer uma renda para a família. Exemplo disso é uma aposentada que nos fundos de sua casa planta hortaliças para vender. Ganhou fama de produzir sem agrotóxicos e atualmente ela nem precisa sair de casa para comercializar as verduras. Assim consegue ter uma ocupação saudável e uma fonte de renda. </a:t>
            </a:r>
          </a:p>
          <a:p>
            <a:r>
              <a:rPr lang="pt-BR" sz="1200" kern="1200" dirty="0" smtClean="0">
                <a:solidFill>
                  <a:schemeClr val="tx1"/>
                </a:solidFill>
                <a:effectLst/>
                <a:latin typeface="+mn-lt"/>
                <a:ea typeface="+mn-ea"/>
                <a:cs typeface="+mn-cs"/>
              </a:rPr>
              <a:t>Outro exemplo é de um veterinário cristão, cuja paixão é marcenaria. Está esperando se aposentar para participar de um projeto missionário na África a fim de construir casas para pessoas carentes.  Ele só tem 50 anos, mas já está comprando máquinas e ferramentas. </a:t>
            </a:r>
          </a:p>
          <a:p>
            <a:r>
              <a:rPr lang="pt-BR" sz="1200" kern="1200" dirty="0" smtClean="0">
                <a:solidFill>
                  <a:schemeClr val="tx1"/>
                </a:solidFill>
                <a:effectLst/>
                <a:latin typeface="+mn-lt"/>
                <a:ea typeface="+mn-ea"/>
                <a:cs typeface="+mn-cs"/>
              </a:rPr>
              <a:t>Ninguém se aposenta do serviço no Reino de Deus. Se estamos vivos é porque existe algo que Deus gostaria que fizéssemos neste mundo para honrá-lo. Nas comunidades cristãs sempre é possível encontrar  homens e mulheres que envelheceram ajudando, servindo e sendo bênção na vida de outras pessoas. Exemplo disso são as inúmeras escolas, creches, </a:t>
            </a:r>
            <a:r>
              <a:rPr lang="pt-BR" sz="1200" kern="1200" dirty="0" err="1" smtClean="0">
                <a:solidFill>
                  <a:schemeClr val="tx1"/>
                </a:solidFill>
                <a:effectLst/>
                <a:latin typeface="+mn-lt"/>
                <a:ea typeface="+mn-ea"/>
                <a:cs typeface="+mn-cs"/>
              </a:rPr>
              <a:t>APAE´s</a:t>
            </a:r>
            <a:r>
              <a:rPr lang="pt-BR" sz="1200" kern="1200" dirty="0" smtClean="0">
                <a:solidFill>
                  <a:schemeClr val="tx1"/>
                </a:solidFill>
                <a:effectLst/>
                <a:latin typeface="+mn-lt"/>
                <a:ea typeface="+mn-ea"/>
                <a:cs typeface="+mn-cs"/>
              </a:rPr>
              <a:t>, orfanatos, hospitais que foram construídos e são mantidos com a colaboração de pessoas que planejaram suas vidas e decidiram viver além de si mesmas.  </a:t>
            </a:r>
          </a:p>
          <a:p>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10</a:t>
            </a:fld>
            <a:endParaRPr lang="pt-BR"/>
          </a:p>
        </p:txBody>
      </p:sp>
    </p:spTree>
    <p:extLst>
      <p:ext uri="{BB962C8B-B14F-4D97-AF65-F5344CB8AC3E}">
        <p14:creationId xmlns:p14="http://schemas.microsoft.com/office/powerpoint/2010/main" val="937129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Os primeiros cristãos recolhiam suas ofertas e contribuições e traziam aos líderes e estes </a:t>
            </a:r>
            <a:r>
              <a:rPr lang="pt-BR" dirty="0" err="1" smtClean="0"/>
              <a:t>encaminha-vam</a:t>
            </a:r>
            <a:r>
              <a:rPr lang="pt-BR" dirty="0" smtClean="0"/>
              <a:t> para vários destinos: para irmãos em dificuldades, para viagens missionárias e para criação de novas comunidades e para o sustento das lideranças (1 Coríntios 16.1; 2 Coríntios 8.1-4; 9.1-2). O Evangelho precisava ser pregado. E para tal os novos convertidos ofertavam seus recursos. </a:t>
            </a:r>
          </a:p>
          <a:p>
            <a:r>
              <a:rPr lang="pt-BR" dirty="0" smtClean="0"/>
              <a:t>O dízimo pode ser uma referência para nós, contudo, além disso, também contribuímos com nossos dons e talentos para o Reino de Deus. Uma prática não anula a outra. A recomendação do Novo Testamento é... “cada um contribua com o que tiver proposto no coração, não com tristeza, ou por necessidade, porque Deus ama quem dá com alegria” 2 Coríntios 9.7.</a:t>
            </a:r>
          </a:p>
          <a:p>
            <a:r>
              <a:rPr lang="pt-BR" dirty="0" smtClean="0"/>
              <a:t>O apóstolo Paulo ensina uma boa maneira de contribuir (1 Coríntios 16.2): “Todos os domingos cada um de vocês separe e guarde algum dinheiro, de acordo com o que cada um ganhou.”</a:t>
            </a:r>
          </a:p>
          <a:p>
            <a:r>
              <a:rPr lang="pt-BR" dirty="0" smtClean="0"/>
              <a:t>É uma questão de fé, gratidão e compromisso. Da mesma forma, quem administra o dinheiro da fé deve ter um cuidado especial, ou seja, deve proceder honestamente perante o Senhor e perante as pessoas (2 Coríntios 8. 21).</a:t>
            </a:r>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11</a:t>
            </a:fld>
            <a:endParaRPr lang="pt-BR"/>
          </a:p>
        </p:txBody>
      </p:sp>
    </p:spTree>
    <p:extLst>
      <p:ext uri="{BB962C8B-B14F-4D97-AF65-F5344CB8AC3E}">
        <p14:creationId xmlns:p14="http://schemas.microsoft.com/office/powerpoint/2010/main" val="4061765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BR" dirty="0"/>
          </a:p>
        </p:txBody>
      </p:sp>
      <p:sp>
        <p:nvSpPr>
          <p:cNvPr id="4" name="Marcador de Posição do Número do Diapositivo 3"/>
          <p:cNvSpPr>
            <a:spLocks noGrp="1"/>
          </p:cNvSpPr>
          <p:nvPr>
            <p:ph type="sldNum" sz="quarter" idx="5"/>
          </p:nvPr>
        </p:nvSpPr>
        <p:spPr/>
        <p:txBody>
          <a:bodyPr/>
          <a:lstStyle/>
          <a:p>
            <a:fld id="{2B5848EE-AD1B-4468-810F-48BCE3C5101B}" type="slidenum">
              <a:rPr lang="pt-BR" smtClean="0"/>
              <a:t>12</a:t>
            </a:fld>
            <a:endParaRPr lang="pt-BR"/>
          </a:p>
        </p:txBody>
      </p:sp>
    </p:spTree>
    <p:extLst>
      <p:ext uri="{BB962C8B-B14F-4D97-AF65-F5344CB8AC3E}">
        <p14:creationId xmlns:p14="http://schemas.microsoft.com/office/powerpoint/2010/main" val="3941369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905442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defTabSz="342900"/>
            <a:fld id="{52647F38-B617-4D2F-AE0A-013F0C4D2C5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E97799C9-84D9-46D2-A11E-BCF8A720529D}"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7497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84528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pPr defTabSz="342900"/>
            <a:fld id="{05BFA754-D5C3-4E66-96A6-867B257F58DC}"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5D84065D-F351-4B03-BD91-D8A6B8D4B362}"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068244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342900"/>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312026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342900"/>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1398900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defTabSz="342900"/>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2492622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 texto mestre</a:t>
            </a:r>
          </a:p>
        </p:txBody>
      </p:sp>
      <p:sp>
        <p:nvSpPr>
          <p:cNvPr id="5" name="Date Placeholder 4"/>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2582956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 texto mestre</a:t>
            </a:r>
          </a:p>
        </p:txBody>
      </p:sp>
      <p:sp>
        <p:nvSpPr>
          <p:cNvPr id="5" name="Date Placeholder 4"/>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3429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223689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3926923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3429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90598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9"/>
            <a:ext cx="8229600" cy="1143000"/>
          </a:xfrm>
        </p:spPr>
        <p:txBody>
          <a:bodyPr/>
          <a:lstStyle/>
          <a:p>
            <a:r>
              <a:rPr lang="pt-BR"/>
              <a:t>Clique para editar o estilo do título mestre</a:t>
            </a:r>
          </a:p>
        </p:txBody>
      </p:sp>
      <p:sp>
        <p:nvSpPr>
          <p:cNvPr id="3" name="Espaço Reservado para Texto 2"/>
          <p:cNvSpPr>
            <a:spLocks noGrp="1"/>
          </p:cNvSpPr>
          <p:nvPr>
            <p:ph type="body" sz="half" idx="1"/>
          </p:nvPr>
        </p:nvSpPr>
        <p:spPr>
          <a:xfrm>
            <a:off x="457200" y="1600202"/>
            <a:ext cx="4038600" cy="4525963"/>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2"/>
            <a:ext cx="4038600" cy="4525963"/>
          </a:xfr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a:xfrm>
            <a:off x="457200" y="6245226"/>
            <a:ext cx="2133600" cy="476251"/>
          </a:xfrm>
          <a:prstGeom prst="rect">
            <a:avLst/>
          </a:prstGeom>
        </p:spPr>
        <p:txBody>
          <a:bodyPr/>
          <a:lstStyle>
            <a:lvl1pPr>
              <a:defRPr/>
            </a:lvl1pPr>
          </a:lstStyle>
          <a:p>
            <a:pPr defTabSz="342900">
              <a:defRPr/>
            </a:pPr>
            <a:endParaRPr lang="pt-BR">
              <a:solidFill>
                <a:prstClr val="black">
                  <a:tint val="75000"/>
                </a:prstClr>
              </a:solidFill>
            </a:endParaRPr>
          </a:p>
        </p:txBody>
      </p:sp>
      <p:sp>
        <p:nvSpPr>
          <p:cNvPr id="6" name="Espaço Reservado para Rodapé 5"/>
          <p:cNvSpPr>
            <a:spLocks noGrp="1"/>
          </p:cNvSpPr>
          <p:nvPr>
            <p:ph type="ftr" sz="quarter" idx="11"/>
          </p:nvPr>
        </p:nvSpPr>
        <p:spPr>
          <a:xfrm>
            <a:off x="3124200" y="6245226"/>
            <a:ext cx="2895600" cy="476251"/>
          </a:xfrm>
        </p:spPr>
        <p:txBody>
          <a:bodyPr/>
          <a:lstStyle>
            <a:lvl1pPr>
              <a:defRPr/>
            </a:lvl1pPr>
          </a:lstStyle>
          <a:p>
            <a:pPr defTabSz="342900">
              <a:defRPr/>
            </a:pPr>
            <a:endParaRPr lang="pt-BR">
              <a:solidFill>
                <a:prstClr val="black">
                  <a:tint val="75000"/>
                </a:prstClr>
              </a:solidFill>
            </a:endParaRPr>
          </a:p>
        </p:txBody>
      </p:sp>
      <p:sp>
        <p:nvSpPr>
          <p:cNvPr id="7" name="Espaço Reservado para Número de Slide 6"/>
          <p:cNvSpPr>
            <a:spLocks noGrp="1"/>
          </p:cNvSpPr>
          <p:nvPr>
            <p:ph type="sldNum" sz="quarter" idx="12"/>
          </p:nvPr>
        </p:nvSpPr>
        <p:spPr>
          <a:xfrm>
            <a:off x="6553200" y="6245226"/>
            <a:ext cx="2133600" cy="476251"/>
          </a:xfrm>
        </p:spPr>
        <p:txBody>
          <a:bodyPr/>
          <a:lstStyle>
            <a:lvl1pPr>
              <a:defRPr/>
            </a:lvl1pPr>
          </a:lstStyle>
          <a:p>
            <a:pPr defTabSz="342900">
              <a:defRPr/>
            </a:pPr>
            <a:fld id="{FCE0E8DD-F323-410A-A8D4-00D93BFEC3CF}" type="slidenum">
              <a:rPr lang="pt-BR" smtClean="0">
                <a:solidFill>
                  <a:prstClr val="black">
                    <a:tint val="75000"/>
                  </a:prstClr>
                </a:solidFill>
              </a:rPr>
              <a:pPr defTabSz="342900">
                <a:defRPr/>
              </a:pPr>
              <a:t>‹nº›</a:t>
            </a:fld>
            <a:endParaRPr lang="pt-BR">
              <a:solidFill>
                <a:prstClr val="black">
                  <a:tint val="75000"/>
                </a:prstClr>
              </a:solidFill>
            </a:endParaRPr>
          </a:p>
        </p:txBody>
      </p:sp>
    </p:spTree>
    <p:extLst>
      <p:ext uri="{BB962C8B-B14F-4D97-AF65-F5344CB8AC3E}">
        <p14:creationId xmlns:p14="http://schemas.microsoft.com/office/powerpoint/2010/main" val="799825793"/>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5908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52647F38-B617-4D2F-AE0A-013F0C4D2C5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57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925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05BFA754-D5C3-4E66-96A6-867B257F58DC}"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5D84065D-F351-4B03-BD91-D8A6B8D4B362}"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6187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630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08436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6139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34060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74599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53420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0578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9"/>
            <a:ext cx="8229600" cy="1143000"/>
          </a:xfrm>
        </p:spPr>
        <p:txBody>
          <a:bodyPr/>
          <a:lstStyle/>
          <a:p>
            <a:r>
              <a:rPr lang="pt-BR" smtClean="0"/>
              <a:t>Clique para editar o estilo do título mestre</a:t>
            </a:r>
            <a:endParaRPr lang="pt-BR"/>
          </a:p>
        </p:txBody>
      </p:sp>
      <p:sp>
        <p:nvSpPr>
          <p:cNvPr id="3" name="Espaço Reservado para Texto 2"/>
          <p:cNvSpPr>
            <a:spLocks noGrp="1"/>
          </p:cNvSpPr>
          <p:nvPr>
            <p:ph type="body" sz="half" idx="1"/>
          </p:nvPr>
        </p:nvSpPr>
        <p:spPr>
          <a:xfrm>
            <a:off x="457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a:xfrm>
            <a:off x="457200" y="6245226"/>
            <a:ext cx="2133600" cy="476251"/>
          </a:xfrm>
          <a:prstGeom prst="rect">
            <a:avLst/>
          </a:prstGeom>
        </p:spPr>
        <p:txBody>
          <a:bodyPr/>
          <a:lstStyle>
            <a:lvl1pPr>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Rodapé 5"/>
          <p:cNvSpPr>
            <a:spLocks noGrp="1"/>
          </p:cNvSpPr>
          <p:nvPr>
            <p:ph type="ftr" sz="quarter" idx="11"/>
          </p:nvPr>
        </p:nvSpPr>
        <p:spPr>
          <a:xfrm>
            <a:off x="3124200" y="6245226"/>
            <a:ext cx="2895600" cy="476251"/>
          </a:xfrm>
        </p:spPr>
        <p:txBody>
          <a:bodyPr/>
          <a:lstStyle>
            <a:lvl1pPr>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Espaço Reservado para Número de Slide 6"/>
          <p:cNvSpPr>
            <a:spLocks noGrp="1"/>
          </p:cNvSpPr>
          <p:nvPr>
            <p:ph type="sldNum" sz="quarter" idx="12"/>
          </p:nvPr>
        </p:nvSpPr>
        <p:spPr>
          <a:xfrm>
            <a:off x="6553200" y="6245226"/>
            <a:ext cx="2133600" cy="476251"/>
          </a:xfrm>
        </p:spPr>
        <p:txBody>
          <a:bodyPr/>
          <a:lstStyle>
            <a:lvl1pPr>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FCE0E8DD-F323-410A-A8D4-00D93BFEC3CF}"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4678426"/>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342900"/>
            <a:fld id="{B61BEF0D-F0BB-DE4B-95CE-6DB70DBA9567}" type="datetimeFigureOut">
              <a:rPr lang="en-US" smtClean="0">
                <a:solidFill>
                  <a:prstClr val="black">
                    <a:tint val="75000"/>
                  </a:prstClr>
                </a:solidFill>
              </a:rPr>
              <a:pPr defTabSz="342900"/>
              <a:t>7/23/2020</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3429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342900"/>
            <a:fld id="{D57F1E4F-1CFF-5643-939E-217C01CDF565}" type="slidenum">
              <a:rPr lang="en-US" smtClean="0">
                <a:solidFill>
                  <a:prstClr val="black">
                    <a:tint val="75000"/>
                  </a:prstClr>
                </a:solidFill>
              </a:rPr>
              <a:pPr defTabSz="342900"/>
              <a:t>‹nº›</a:t>
            </a:fld>
            <a:endParaRPr lang="en-US" dirty="0">
              <a:solidFill>
                <a:prstClr val="black">
                  <a:tint val="75000"/>
                </a:prstClr>
              </a:solidFill>
            </a:endParaRPr>
          </a:p>
        </p:txBody>
      </p:sp>
    </p:spTree>
    <p:extLst>
      <p:ext uri="{BB962C8B-B14F-4D97-AF65-F5344CB8AC3E}">
        <p14:creationId xmlns:p14="http://schemas.microsoft.com/office/powerpoint/2010/main" val="40163653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46232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8.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Drop in water">
            <a:hlinkClick r:id="" action="ppaction://media"/>
          </p:cNvPr>
          <p:cNvPicPr>
            <a:picLocks noChangeAspect="1"/>
          </p:cNvPicPr>
          <p:nvPr>
            <a:videoFile r:link="rId1"/>
            <p:extLst>
              <p:ext uri="{DAA4B4D4-6D71-4841-9C94-3DE7FCFB9230}">
                <p14:media xmlns:p14="http://schemas.microsoft.com/office/powerpoint/2010/main" r:embed="rId2">
                  <p14:trim end="4933"/>
                  <p14:fade in="1000" out="1000"/>
                </p14:media>
              </p:ext>
            </p:extLst>
          </p:nvPr>
        </p:nvPicPr>
        <p:blipFill>
          <a:blip r:embed="rId4"/>
          <a:stretch>
            <a:fillRect/>
          </a:stretch>
        </p:blipFill>
        <p:spPr>
          <a:xfrm>
            <a:off x="0" y="548680"/>
            <a:ext cx="9144000" cy="5143500"/>
          </a:xfrm>
          <a:prstGeom prst="rect">
            <a:avLst/>
          </a:prstGeom>
        </p:spPr>
      </p:pic>
    </p:spTree>
    <p:extLst>
      <p:ext uri="{BB962C8B-B14F-4D97-AF65-F5344CB8AC3E}">
        <p14:creationId xmlns:p14="http://schemas.microsoft.com/office/powerpoint/2010/main" val="2551102825"/>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8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317" y="0"/>
            <a:ext cx="5561366" cy="6858000"/>
          </a:xfrm>
          <a:prstGeom prst="rect">
            <a:avLst/>
          </a:prstGeom>
        </p:spPr>
      </p:pic>
    </p:spTree>
    <p:extLst>
      <p:ext uri="{BB962C8B-B14F-4D97-AF65-F5344CB8AC3E}">
        <p14:creationId xmlns:p14="http://schemas.microsoft.com/office/powerpoint/2010/main" val="3728501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1"/>
          <p:cNvGrpSpPr>
            <a:grpSpLocks/>
          </p:cNvGrpSpPr>
          <p:nvPr/>
        </p:nvGrpSpPr>
        <p:grpSpPr bwMode="auto">
          <a:xfrm>
            <a:off x="-18256" y="168514"/>
            <a:ext cx="9180512" cy="1158478"/>
            <a:chOff x="0" y="5313109"/>
            <a:chExt cx="12192000" cy="1544890"/>
          </a:xfrm>
        </p:grpSpPr>
        <p:pic>
          <p:nvPicPr>
            <p:cNvPr id="5" name="Imagem 5"/>
            <p:cNvPicPr>
              <a:picLocks noChangeAspect="1"/>
            </p:cNvPicPr>
            <p:nvPr/>
          </p:nvPicPr>
          <p:blipFill>
            <a:blip r:embed="rId2">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ítulo 1"/>
          <p:cNvSpPr txBox="1">
            <a:spLocks/>
          </p:cNvSpPr>
          <p:nvPr/>
        </p:nvSpPr>
        <p:spPr>
          <a:xfrm>
            <a:off x="323527" y="3284984"/>
            <a:ext cx="3960441" cy="1872208"/>
          </a:xfrm>
          <a:prstGeom prst="rect">
            <a:avLst/>
          </a:prstGeom>
        </p:spPr>
        <p:txBody>
          <a:bodyPr vert="horz" lIns="91440" tIns="45720" rIns="91440" bIns="45720" rtlCol="0" anchor="b">
            <a:normAutofit fontScale="975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120000"/>
              </a:lnSpc>
              <a:spcBef>
                <a:spcPct val="0"/>
              </a:spcBef>
              <a:spcAft>
                <a:spcPts val="0"/>
              </a:spcAft>
              <a:buClrTx/>
              <a:buSzTx/>
              <a:buFontTx/>
              <a:buNone/>
              <a:tabLst/>
              <a:defRPr/>
            </a:pPr>
            <a:r>
              <a:rPr kumimoji="0" lang="pt-BR" sz="4500" b="0" i="0" u="none" strike="noStrike" kern="1200" cap="none" spc="0" normalizeH="0" baseline="0" noProof="0" dirty="0" smtClean="0">
                <a:ln>
                  <a:noFill/>
                </a:ln>
                <a:solidFill>
                  <a:prstClr val="black"/>
                </a:solidFill>
                <a:effectLst/>
                <a:uLnTx/>
                <a:uFillTx/>
                <a:latin typeface="Kozuka Gothic Pro H" pitchFamily="34" charset="-128"/>
                <a:ea typeface="Kozuka Gothic Pro H" pitchFamily="34" charset="-128"/>
                <a:cs typeface="+mj-cs"/>
              </a:rPr>
              <a:t>Finanças</a:t>
            </a:r>
          </a:p>
          <a:p>
            <a:pPr marL="0" marR="0" lvl="0" indent="0" algn="ctr" defTabSz="685800" rtl="0" eaLnBrk="1" fontAlgn="auto" latinLnBrk="0" hangingPunct="1">
              <a:lnSpc>
                <a:spcPct val="120000"/>
              </a:lnSpc>
              <a:spcBef>
                <a:spcPct val="0"/>
              </a:spcBef>
              <a:spcAft>
                <a:spcPts val="0"/>
              </a:spcAft>
              <a:buClrTx/>
              <a:buSzTx/>
              <a:buFontTx/>
              <a:buNone/>
              <a:tabLst/>
              <a:defRPr/>
            </a:pPr>
            <a:r>
              <a:rPr lang="pt-BR" dirty="0" smtClean="0">
                <a:solidFill>
                  <a:prstClr val="black"/>
                </a:solidFill>
                <a:latin typeface="Kozuka Gothic Pro H" pitchFamily="34" charset="-128"/>
                <a:ea typeface="Kozuka Gothic Pro H" pitchFamily="34" charset="-128"/>
              </a:rPr>
              <a:t>Pessoais</a:t>
            </a:r>
            <a:endParaRPr kumimoji="0" lang="pt-BR" sz="45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cs typeface="+mj-cs"/>
            </a:endParaRPr>
          </a:p>
        </p:txBody>
      </p:sp>
      <p:cxnSp>
        <p:nvCxnSpPr>
          <p:cNvPr id="14" name="Conector reto 1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CaixaDeTexto 14"/>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16" name="CaixaDeTexto 15"/>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Imagem 16">
            <a:extLst>
              <a:ext uri="{FF2B5EF4-FFF2-40B4-BE49-F238E27FC236}">
                <a16:creationId xmlns:a16="http://schemas.microsoft.com/office/drawing/2014/main" id="{2C7E0D55-C93A-408A-B63E-436DF30E1F7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rot="20423112">
            <a:off x="5150351" y="2046917"/>
            <a:ext cx="2661190" cy="3905719"/>
          </a:xfrm>
          <a:prstGeom prst="rect">
            <a:avLst/>
          </a:prstGeom>
        </p:spPr>
      </p:pic>
    </p:spTree>
    <p:extLst>
      <p:ext uri="{BB962C8B-B14F-4D97-AF65-F5344CB8AC3E}">
        <p14:creationId xmlns:p14="http://schemas.microsoft.com/office/powerpoint/2010/main" val="1812690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1"/>
          <p:cNvGrpSpPr>
            <a:grpSpLocks/>
          </p:cNvGrpSpPr>
          <p:nvPr/>
        </p:nvGrpSpPr>
        <p:grpSpPr bwMode="auto">
          <a:xfrm>
            <a:off x="-18256" y="168514"/>
            <a:ext cx="9180512" cy="1158478"/>
            <a:chOff x="0" y="5313109"/>
            <a:chExt cx="12192000" cy="1544890"/>
          </a:xfrm>
        </p:grpSpPr>
        <p:pic>
          <p:nvPicPr>
            <p:cNvPr id="5"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ítulo 1"/>
          <p:cNvSpPr txBox="1">
            <a:spLocks/>
          </p:cNvSpPr>
          <p:nvPr/>
        </p:nvSpPr>
        <p:spPr>
          <a:xfrm>
            <a:off x="306178" y="2008719"/>
            <a:ext cx="8514293" cy="1143000"/>
          </a:xfrm>
          <a:prstGeom prst="rect">
            <a:avLst/>
          </a:prstGeom>
        </p:spPr>
        <p:txBody>
          <a:bodyPr vert="horz" lIns="91440" tIns="45720" rIns="91440" bIns="45720" rtlCol="0" anchor="b">
            <a:normAutofit fontScale="975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pt-BR" sz="4500" b="0" i="0" u="none" strike="noStrike" kern="1200" cap="none" spc="0" normalizeH="0" baseline="0" noProof="0" dirty="0" smtClean="0">
                <a:ln>
                  <a:noFill/>
                </a:ln>
                <a:solidFill>
                  <a:prstClr val="black"/>
                </a:solidFill>
                <a:effectLst/>
                <a:uLnTx/>
                <a:uFillTx/>
                <a:latin typeface="Kozuka Gothic Pro H" pitchFamily="34" charset="-128"/>
                <a:ea typeface="Kozuka Gothic Pro H" pitchFamily="34" charset="-128"/>
                <a:cs typeface="+mj-cs"/>
              </a:rPr>
              <a:t>Fé – Gratidão - Compromisso</a:t>
            </a:r>
            <a:endParaRPr kumimoji="0" lang="pt-BR" sz="45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cs typeface="+mj-cs"/>
            </a:endParaRPr>
          </a:p>
        </p:txBody>
      </p:sp>
      <p:sp>
        <p:nvSpPr>
          <p:cNvPr id="13" name="Título 1"/>
          <p:cNvSpPr txBox="1">
            <a:spLocks/>
          </p:cNvSpPr>
          <p:nvPr/>
        </p:nvSpPr>
        <p:spPr>
          <a:xfrm>
            <a:off x="236648" y="3573016"/>
            <a:ext cx="8670704"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3200" b="0" i="0" u="none" strike="noStrike" kern="1200" cap="none" spc="0" normalizeH="0" baseline="0" noProof="0" dirty="0" smtClean="0">
                <a:ln>
                  <a:noFill/>
                </a:ln>
                <a:solidFill>
                  <a:prstClr val="black"/>
                </a:solidFill>
                <a:effectLst/>
                <a:uLnTx/>
                <a:uFillTx/>
                <a:latin typeface="Kozuka Gothic Pro H" pitchFamily="34" charset="-128"/>
                <a:ea typeface="Kozuka Gothic Pro H" pitchFamily="34" charset="-128"/>
                <a:cs typeface="+mj-cs"/>
              </a:rPr>
              <a:t>O assunto </a:t>
            </a:r>
            <a:r>
              <a:rPr kumimoji="0" lang="pt-BR" sz="3200" b="0" i="0" u="sng" strike="noStrike" kern="1200" cap="none" spc="0" normalizeH="0" baseline="0" noProof="0" dirty="0" smtClean="0">
                <a:ln>
                  <a:noFill/>
                </a:ln>
                <a:solidFill>
                  <a:prstClr val="black"/>
                </a:solidFill>
                <a:effectLst/>
                <a:uLnTx/>
                <a:uFillTx/>
                <a:latin typeface="Kozuka Gothic Pro H" pitchFamily="34" charset="-128"/>
                <a:ea typeface="Kozuka Gothic Pro H" pitchFamily="34" charset="-128"/>
                <a:cs typeface="+mj-cs"/>
              </a:rPr>
              <a:t>dinheiro</a:t>
            </a:r>
            <a:r>
              <a:rPr kumimoji="0" lang="pt-BR" sz="3200" b="0" i="0" u="none" strike="noStrike" kern="1200" cap="none" spc="0" normalizeH="0" baseline="0" noProof="0" dirty="0" smtClean="0">
                <a:ln>
                  <a:noFill/>
                </a:ln>
                <a:solidFill>
                  <a:prstClr val="black"/>
                </a:solidFill>
                <a:effectLst/>
                <a:uLnTx/>
                <a:uFillTx/>
                <a:latin typeface="Kozuka Gothic Pro H" pitchFamily="34" charset="-128"/>
                <a:ea typeface="Kozuka Gothic Pro H" pitchFamily="34" charset="-128"/>
                <a:cs typeface="+mj-cs"/>
              </a:rPr>
              <a:t> é tão bíblico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pt-BR" sz="3200" b="0" i="0" u="none" strike="noStrike" kern="1200" cap="none" spc="0" normalizeH="0" baseline="0" noProof="0" dirty="0" smtClean="0">
                <a:ln>
                  <a:noFill/>
                </a:ln>
                <a:solidFill>
                  <a:prstClr val="black"/>
                </a:solidFill>
                <a:effectLst/>
                <a:uLnTx/>
                <a:uFillTx/>
                <a:latin typeface="Kozuka Gothic Pro H" pitchFamily="34" charset="-128"/>
                <a:ea typeface="Kozuka Gothic Pro H" pitchFamily="34" charset="-128"/>
                <a:cs typeface="+mj-cs"/>
              </a:rPr>
              <a:t>quanto a oração e a fé!</a:t>
            </a:r>
            <a:endParaRPr kumimoji="0" lang="pt-BR" sz="32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cs typeface="+mj-cs"/>
            </a:endParaRPr>
          </a:p>
        </p:txBody>
      </p:sp>
      <p:cxnSp>
        <p:nvCxnSpPr>
          <p:cNvPr id="14" name="Conector reto 1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15" name="CaixaDeTexto 14"/>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11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A08CA8E9-77F3-474E-9A6C-D8B647761528}"/>
              </a:ext>
            </a:extLst>
          </p:cNvPr>
          <p:cNvSpPr/>
          <p:nvPr/>
        </p:nvSpPr>
        <p:spPr>
          <a:xfrm>
            <a:off x="251520" y="3284984"/>
            <a:ext cx="4176464" cy="1200329"/>
          </a:xfrm>
          <a:prstGeom prst="rect">
            <a:avLst/>
          </a:prstGeom>
        </p:spPr>
        <p:txBody>
          <a:bodyPr wrap="square">
            <a:spAutoFit/>
          </a:bodyPr>
          <a:lstStyle/>
          <a:p>
            <a:pPr algn="ctr"/>
            <a:r>
              <a:rPr lang="pt-BR" sz="3600" b="1" dirty="0" smtClean="0">
                <a:ea typeface="Verdana" panose="020B0604030504040204" pitchFamily="34" charset="0"/>
              </a:rPr>
              <a:t>Quem </a:t>
            </a:r>
            <a:r>
              <a:rPr lang="pt-BR" sz="3600" b="1" dirty="0">
                <a:ea typeface="Verdana" panose="020B0604030504040204" pitchFamily="34" charset="0"/>
              </a:rPr>
              <a:t>manda em quem?</a:t>
            </a:r>
          </a:p>
        </p:txBody>
      </p:sp>
      <p:pic>
        <p:nvPicPr>
          <p:cNvPr id="2" name="Picture 2" descr="https://metro.co.uk/wp-content/uploads/2018/05/gettyimages-753334179.jpg?quality=90&amp;strip=a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429599"/>
            <a:ext cx="4320480" cy="2880320"/>
          </a:xfrm>
          <a:prstGeom prst="rect">
            <a:avLst/>
          </a:prstGeom>
          <a:noFill/>
          <a:extLst>
            <a:ext uri="{909E8E84-426E-40DD-AFC4-6F175D3DCCD1}">
              <a14:hiddenFill xmlns:a14="http://schemas.microsoft.com/office/drawing/2010/main">
                <a:solidFill>
                  <a:srgbClr val="FFFFFF"/>
                </a:solidFill>
              </a14:hiddenFill>
            </a:ext>
          </a:extLst>
        </p:spPr>
      </p:pic>
      <p:sp>
        <p:nvSpPr>
          <p:cNvPr id="5" name="CaixaDeTexto 4"/>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6" name="CaixaDeTexto 5"/>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385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2F8C9F66-DC27-4E3F-B172-DB3FEDEBF9B9}"/>
              </a:ext>
            </a:extLst>
          </p:cNvPr>
          <p:cNvSpPr/>
          <p:nvPr/>
        </p:nvSpPr>
        <p:spPr>
          <a:xfrm>
            <a:off x="251520" y="2083430"/>
            <a:ext cx="4988358" cy="1200329"/>
          </a:xfrm>
          <a:prstGeom prst="rect">
            <a:avLst/>
          </a:prstGeom>
        </p:spPr>
        <p:txBody>
          <a:bodyPr wrap="square">
            <a:spAutoFit/>
          </a:bodyPr>
          <a:lstStyle/>
          <a:p>
            <a:r>
              <a:rPr lang="pt-BR" sz="3600" b="1" dirty="0">
                <a:ea typeface="Verdana" panose="020B0604030504040204" pitchFamily="34" charset="0"/>
              </a:rPr>
              <a:t>- Comportamento e consciência financeira</a:t>
            </a:r>
            <a:r>
              <a:rPr lang="pt-BR" sz="3600" b="1" dirty="0"/>
              <a:t>.</a:t>
            </a:r>
          </a:p>
        </p:txBody>
      </p:sp>
      <p:pic>
        <p:nvPicPr>
          <p:cNvPr id="2050" name="Picture 2" descr="Educação financeira deve começar na primeira infância'">
            <a:extLst>
              <a:ext uri="{FF2B5EF4-FFF2-40B4-BE49-F238E27FC236}">
                <a16:creationId xmlns:a16="http://schemas.microsoft.com/office/drawing/2014/main" id="{3C8FE2D8-EF32-419A-8829-F7045F1CC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9878" y="1882963"/>
            <a:ext cx="3215618" cy="20411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omo as Energias Negativas Afastam a Prosperidade">
            <a:extLst>
              <a:ext uri="{FF2B5EF4-FFF2-40B4-BE49-F238E27FC236}">
                <a16:creationId xmlns:a16="http://schemas.microsoft.com/office/drawing/2014/main" id="{6D8F0651-0B47-4F67-A9F6-D6B8D9DA71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9878" y="4308577"/>
            <a:ext cx="3215618" cy="2229045"/>
          </a:xfrm>
          <a:prstGeom prst="rect">
            <a:avLst/>
          </a:prstGeom>
          <a:noFill/>
          <a:extLst>
            <a:ext uri="{909E8E84-426E-40DD-AFC4-6F175D3DCCD1}">
              <a14:hiddenFill xmlns:a14="http://schemas.microsoft.com/office/drawing/2010/main">
                <a:solidFill>
                  <a:srgbClr val="FFFFFF"/>
                </a:solidFill>
              </a14:hiddenFill>
            </a:ext>
          </a:extLst>
        </p:spPr>
      </p:pic>
      <p:sp>
        <p:nvSpPr>
          <p:cNvPr id="10" name="Retângulo 9">
            <a:extLst>
              <a:ext uri="{FF2B5EF4-FFF2-40B4-BE49-F238E27FC236}">
                <a16:creationId xmlns:a16="http://schemas.microsoft.com/office/drawing/2014/main" id="{F7E5F0BA-79D0-4F11-8F83-D98DC39E1419}"/>
              </a:ext>
            </a:extLst>
          </p:cNvPr>
          <p:cNvSpPr/>
          <p:nvPr/>
        </p:nvSpPr>
        <p:spPr>
          <a:xfrm>
            <a:off x="251520" y="5013176"/>
            <a:ext cx="4988358" cy="1200329"/>
          </a:xfrm>
          <a:prstGeom prst="rect">
            <a:avLst/>
          </a:prstGeom>
        </p:spPr>
        <p:txBody>
          <a:bodyPr wrap="square">
            <a:spAutoFit/>
          </a:bodyPr>
          <a:lstStyle/>
          <a:p>
            <a:r>
              <a:rPr lang="pt-BR" sz="3600" b="1" dirty="0">
                <a:ea typeface="Verdana" panose="020B0604030504040204" pitchFamily="34" charset="0"/>
              </a:rPr>
              <a:t>- Influencia positiva ou negativa</a:t>
            </a:r>
          </a:p>
        </p:txBody>
      </p:sp>
      <p:sp>
        <p:nvSpPr>
          <p:cNvPr id="8" name="CaixaDeTexto 7"/>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11" name="CaixaDeTexto 10"/>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1310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E30A8E9A-5D2E-4682-BDC1-734A8EDC5C26}"/>
              </a:ext>
            </a:extLst>
          </p:cNvPr>
          <p:cNvSpPr/>
          <p:nvPr/>
        </p:nvSpPr>
        <p:spPr>
          <a:xfrm>
            <a:off x="218386" y="2538631"/>
            <a:ext cx="5361726" cy="1200329"/>
          </a:xfrm>
          <a:prstGeom prst="rect">
            <a:avLst/>
          </a:prstGeom>
        </p:spPr>
        <p:txBody>
          <a:bodyPr wrap="square">
            <a:spAutoFit/>
          </a:bodyPr>
          <a:lstStyle/>
          <a:p>
            <a:r>
              <a:rPr lang="pt-BR" sz="3600" b="1" dirty="0">
                <a:ea typeface="Verdana" panose="020B0604030504040204" pitchFamily="34" charset="0"/>
              </a:rPr>
              <a:t>- Aprendendo na prática,</a:t>
            </a:r>
          </a:p>
          <a:p>
            <a:r>
              <a:rPr lang="pt-BR" sz="3600" b="1" dirty="0">
                <a:ea typeface="Verdana" panose="020B0604030504040204" pitchFamily="34" charset="0"/>
              </a:rPr>
              <a:t>com dificuldades e erros. </a:t>
            </a:r>
          </a:p>
        </p:txBody>
      </p:sp>
      <p:pic>
        <p:nvPicPr>
          <p:cNvPr id="4098" name="Picture 2" descr="Numerologia para empresas: como escolher o melhor nome para seu ...">
            <a:extLst>
              <a:ext uri="{FF2B5EF4-FFF2-40B4-BE49-F238E27FC236}">
                <a16:creationId xmlns:a16="http://schemas.microsoft.com/office/drawing/2014/main" id="{D999A8B8-8031-481E-828E-A9F268EBCA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844824"/>
            <a:ext cx="3475495" cy="2304404"/>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a:extLst>
              <a:ext uri="{FF2B5EF4-FFF2-40B4-BE49-F238E27FC236}">
                <a16:creationId xmlns:a16="http://schemas.microsoft.com/office/drawing/2014/main" id="{04BBEEDC-647E-459F-BF34-7E96ED26FB4A}"/>
              </a:ext>
            </a:extLst>
          </p:cNvPr>
          <p:cNvSpPr/>
          <p:nvPr/>
        </p:nvSpPr>
        <p:spPr>
          <a:xfrm>
            <a:off x="395671" y="5229200"/>
            <a:ext cx="3790332" cy="646331"/>
          </a:xfrm>
          <a:prstGeom prst="rect">
            <a:avLst/>
          </a:prstGeom>
        </p:spPr>
        <p:txBody>
          <a:bodyPr wrap="square">
            <a:spAutoFit/>
          </a:bodyPr>
          <a:lstStyle/>
          <a:p>
            <a:r>
              <a:rPr lang="pt-BR" sz="3600" b="1" dirty="0">
                <a:ea typeface="Verdana" panose="020B0604030504040204" pitchFamily="34" charset="0"/>
              </a:rPr>
              <a:t>- Preocupações</a:t>
            </a:r>
          </a:p>
        </p:txBody>
      </p:sp>
      <p:pic>
        <p:nvPicPr>
          <p:cNvPr id="2050" name="Picture 2" descr="https://arautodecristo777.files.wordpress.com/2019/01/preocupa%C3%A7%C3%A3o.jpg?w=120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9727" y="4333455"/>
            <a:ext cx="2376264" cy="2376264"/>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9" name="CaixaDeTexto 8"/>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683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89D4BBB-241E-4A40-8A76-7425E28062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7" y="1412775"/>
            <a:ext cx="3310587" cy="230425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www.infoescola.com/wp-content/uploads/2008/02/consumismo-shopping_1053387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4007" y="4292190"/>
            <a:ext cx="3310587" cy="2198230"/>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8" name="CaixaDeTexto 7"/>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tângulo de cantos arredondados 12"/>
          <p:cNvSpPr/>
          <p:nvPr/>
        </p:nvSpPr>
        <p:spPr>
          <a:xfrm>
            <a:off x="323528" y="2308228"/>
            <a:ext cx="3816424" cy="61671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200" b="1" dirty="0" smtClean="0">
                <a:effectLst>
                  <a:outerShdw blurRad="38100" dist="38100" dir="2700000" algn="tl">
                    <a:srgbClr val="000000">
                      <a:alpha val="43137"/>
                    </a:srgbClr>
                  </a:outerShdw>
                </a:effectLst>
                <a:ea typeface="Kozuka Gothic Pro B" panose="020B0800000000000000" pitchFamily="34" charset="-128"/>
              </a:rPr>
              <a:t>1 - Gratidão</a:t>
            </a:r>
            <a:endParaRPr lang="pt-BR" sz="3200" b="1" dirty="0">
              <a:effectLst>
                <a:outerShdw blurRad="38100" dist="38100" dir="2700000" algn="tl">
                  <a:srgbClr val="000000">
                    <a:alpha val="43137"/>
                  </a:srgbClr>
                </a:outerShdw>
              </a:effectLst>
              <a:ea typeface="Kozuka Gothic Pro B" panose="020B0800000000000000" pitchFamily="34" charset="-128"/>
            </a:endParaRPr>
          </a:p>
        </p:txBody>
      </p:sp>
      <p:sp>
        <p:nvSpPr>
          <p:cNvPr id="10" name="Retângulo de cantos arredondados 12"/>
          <p:cNvSpPr/>
          <p:nvPr/>
        </p:nvSpPr>
        <p:spPr>
          <a:xfrm>
            <a:off x="323528" y="5082947"/>
            <a:ext cx="3816424" cy="61671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200" b="1" dirty="0" smtClean="0">
                <a:effectLst>
                  <a:outerShdw blurRad="38100" dist="38100" dir="2700000" algn="tl">
                    <a:srgbClr val="000000">
                      <a:alpha val="43137"/>
                    </a:srgbClr>
                  </a:outerShdw>
                </a:effectLst>
                <a:ea typeface="Kozuka Gothic Pro B" panose="020B0800000000000000" pitchFamily="34" charset="-128"/>
              </a:rPr>
              <a:t>2 - Libertação</a:t>
            </a:r>
            <a:endParaRPr lang="pt-BR" sz="3200" b="1" dirty="0">
              <a:effectLst>
                <a:outerShdw blurRad="38100" dist="38100" dir="2700000" algn="tl">
                  <a:srgbClr val="000000">
                    <a:alpha val="43137"/>
                  </a:srgbClr>
                </a:outerShdw>
              </a:effectLst>
              <a:ea typeface="Kozuka Gothic Pro B" panose="020B0800000000000000" pitchFamily="34" charset="-128"/>
            </a:endParaRPr>
          </a:p>
        </p:txBody>
      </p:sp>
    </p:spTree>
    <p:extLst>
      <p:ext uri="{BB962C8B-B14F-4D97-AF65-F5344CB8AC3E}">
        <p14:creationId xmlns:p14="http://schemas.microsoft.com/office/powerpoint/2010/main" val="205700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https://inovacaosebraeminas.com.br/wp-content/uploads/2018/01/aprenda-a-fazer-o-planejamento-financeiro-para-empresas-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1556792"/>
            <a:ext cx="3545918" cy="236394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universaljp.org/wp-content/uploads/2017/08/gener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78596" y="4284574"/>
            <a:ext cx="3728226" cy="2095321"/>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8" name="CaixaDeTexto 7"/>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tângulo de cantos arredondados 12"/>
          <p:cNvSpPr/>
          <p:nvPr/>
        </p:nvSpPr>
        <p:spPr>
          <a:xfrm>
            <a:off x="323528" y="2308228"/>
            <a:ext cx="3816424" cy="61671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200" b="1" dirty="0" smtClean="0">
                <a:effectLst>
                  <a:outerShdw blurRad="38100" dist="38100" dir="2700000" algn="tl">
                    <a:srgbClr val="000000">
                      <a:alpha val="43137"/>
                    </a:srgbClr>
                  </a:outerShdw>
                </a:effectLst>
                <a:ea typeface="Kozuka Gothic Pro B" panose="020B0800000000000000" pitchFamily="34" charset="-128"/>
              </a:rPr>
              <a:t>3 - Planejamento</a:t>
            </a:r>
            <a:endParaRPr lang="pt-BR" sz="3200" b="1" dirty="0">
              <a:effectLst>
                <a:outerShdw blurRad="38100" dist="38100" dir="2700000" algn="tl">
                  <a:srgbClr val="000000">
                    <a:alpha val="43137"/>
                  </a:srgbClr>
                </a:outerShdw>
              </a:effectLst>
              <a:ea typeface="Kozuka Gothic Pro B" panose="020B0800000000000000" pitchFamily="34" charset="-128"/>
            </a:endParaRPr>
          </a:p>
        </p:txBody>
      </p:sp>
      <p:sp>
        <p:nvSpPr>
          <p:cNvPr id="13" name="Retângulo de cantos arredondados 12"/>
          <p:cNvSpPr/>
          <p:nvPr/>
        </p:nvSpPr>
        <p:spPr>
          <a:xfrm>
            <a:off x="323528" y="5082947"/>
            <a:ext cx="3816424" cy="61671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200" b="1" dirty="0" smtClean="0">
                <a:effectLst>
                  <a:outerShdw blurRad="38100" dist="38100" dir="2700000" algn="tl">
                    <a:srgbClr val="000000">
                      <a:alpha val="43137"/>
                    </a:srgbClr>
                  </a:outerShdw>
                </a:effectLst>
                <a:ea typeface="Kozuka Gothic Pro B" panose="020B0800000000000000" pitchFamily="34" charset="-128"/>
              </a:rPr>
              <a:t>4 - Generosidade</a:t>
            </a:r>
            <a:endParaRPr lang="pt-BR" sz="3200" b="1" dirty="0">
              <a:effectLst>
                <a:outerShdw blurRad="38100" dist="38100" dir="2700000" algn="tl">
                  <a:srgbClr val="000000">
                    <a:alpha val="43137"/>
                  </a:srgbClr>
                </a:outerShdw>
              </a:effectLst>
              <a:ea typeface="Kozuka Gothic Pro B" panose="020B0800000000000000" pitchFamily="34" charset="-128"/>
            </a:endParaRPr>
          </a:p>
        </p:txBody>
      </p:sp>
    </p:spTree>
    <p:extLst>
      <p:ext uri="{BB962C8B-B14F-4D97-AF65-F5344CB8AC3E}">
        <p14:creationId xmlns:p14="http://schemas.microsoft.com/office/powerpoint/2010/main" val="197200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8" name="Picture 6" descr="Aposentadoria para o MEI: quais são as exigências? - BLOG DicasMEI">
            <a:extLst>
              <a:ext uri="{FF2B5EF4-FFF2-40B4-BE49-F238E27FC236}">
                <a16:creationId xmlns:a16="http://schemas.microsoft.com/office/drawing/2014/main" id="{48E4783B-9426-450B-A9D0-637A41A978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7048" y="4189738"/>
            <a:ext cx="3710207" cy="197556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lh3.googleusercontent.com/proxy/Gv0yZYrJ7pZAUD7GXuz2RO4Ec8T_eIP7DHCdu0KyVemrFSUy_F3s4CefYMT3boHh31a3AWrAEYo3l75jRPma0Utw9ImIY8kQL1tCSFVSDOYQNtim-umAWp1S6KbLshV5xfKPK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8178" y="1484784"/>
            <a:ext cx="3633865" cy="2271166"/>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9" name="CaixaDeTexto 8"/>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tângulo de cantos arredondados 12"/>
          <p:cNvSpPr/>
          <p:nvPr/>
        </p:nvSpPr>
        <p:spPr>
          <a:xfrm>
            <a:off x="323528" y="2308228"/>
            <a:ext cx="3816424" cy="61671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200" b="1" dirty="0" smtClean="0">
                <a:effectLst>
                  <a:outerShdw blurRad="38100" dist="38100" dir="2700000" algn="tl">
                    <a:srgbClr val="000000">
                      <a:alpha val="43137"/>
                    </a:srgbClr>
                  </a:outerShdw>
                </a:effectLst>
                <a:ea typeface="Kozuka Gothic Pro B" panose="020B0800000000000000" pitchFamily="34" charset="-128"/>
              </a:rPr>
              <a:t>5 - Sonhos</a:t>
            </a:r>
            <a:endParaRPr lang="pt-BR" sz="3200" b="1" dirty="0">
              <a:effectLst>
                <a:outerShdw blurRad="38100" dist="38100" dir="2700000" algn="tl">
                  <a:srgbClr val="000000">
                    <a:alpha val="43137"/>
                  </a:srgbClr>
                </a:outerShdw>
              </a:effectLst>
              <a:ea typeface="Kozuka Gothic Pro B" panose="020B0800000000000000" pitchFamily="34" charset="-128"/>
            </a:endParaRPr>
          </a:p>
        </p:txBody>
      </p:sp>
      <p:sp>
        <p:nvSpPr>
          <p:cNvPr id="10" name="Retângulo de cantos arredondados 12"/>
          <p:cNvSpPr/>
          <p:nvPr/>
        </p:nvSpPr>
        <p:spPr>
          <a:xfrm>
            <a:off x="323528" y="5082947"/>
            <a:ext cx="3816424" cy="616715"/>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200" b="1" dirty="0" smtClean="0">
                <a:effectLst>
                  <a:outerShdw blurRad="38100" dist="38100" dir="2700000" algn="tl">
                    <a:srgbClr val="000000">
                      <a:alpha val="43137"/>
                    </a:srgbClr>
                  </a:outerShdw>
                </a:effectLst>
                <a:ea typeface="Kozuka Gothic Pro B" panose="020B0800000000000000" pitchFamily="34" charset="-128"/>
              </a:rPr>
              <a:t>6 - Aposentadoria</a:t>
            </a:r>
            <a:endParaRPr lang="pt-BR" sz="3200" b="1" dirty="0">
              <a:effectLst>
                <a:outerShdw blurRad="38100" dist="38100" dir="2700000" algn="tl">
                  <a:srgbClr val="000000">
                    <a:alpha val="43137"/>
                  </a:srgbClr>
                </a:outerShdw>
              </a:effectLst>
              <a:ea typeface="Kozuka Gothic Pro B" panose="020B0800000000000000" pitchFamily="34" charset="-128"/>
            </a:endParaRPr>
          </a:p>
        </p:txBody>
      </p:sp>
    </p:spTree>
    <p:extLst>
      <p:ext uri="{BB962C8B-B14F-4D97-AF65-F5344CB8AC3E}">
        <p14:creationId xmlns:p14="http://schemas.microsoft.com/office/powerpoint/2010/main" val="306221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aixaDeTexto 4"/>
          <p:cNvSpPr txBox="1"/>
          <p:nvPr/>
        </p:nvSpPr>
        <p:spPr>
          <a:xfrm>
            <a:off x="6908899" y="2246561"/>
            <a:ext cx="1907704" cy="369332"/>
          </a:xfrm>
          <a:prstGeom prst="rect">
            <a:avLst/>
          </a:prstGeom>
          <a:noFill/>
        </p:spPr>
        <p:txBody>
          <a:bodyPr wrap="square" rtlCol="0">
            <a:spAutoFit/>
          </a:bodyPr>
          <a:lstStyle/>
          <a:p>
            <a:r>
              <a:rPr lang="pt-BR" i="1" dirty="0" smtClean="0"/>
              <a:t>1 Coríntios 16.2</a:t>
            </a:r>
            <a:endParaRPr lang="pt-BR" i="1" dirty="0"/>
          </a:p>
        </p:txBody>
      </p:sp>
      <p:graphicFrame>
        <p:nvGraphicFramePr>
          <p:cNvPr id="2" name="Objeto 1"/>
          <p:cNvGraphicFramePr>
            <a:graphicFrameLocks noChangeAspect="1"/>
          </p:cNvGraphicFramePr>
          <p:nvPr>
            <p:extLst>
              <p:ext uri="{D42A27DB-BD31-4B8C-83A1-F6EECF244321}">
                <p14:modId xmlns:p14="http://schemas.microsoft.com/office/powerpoint/2010/main" val="3127434535"/>
              </p:ext>
            </p:extLst>
          </p:nvPr>
        </p:nvGraphicFramePr>
        <p:xfrm>
          <a:off x="1547664" y="3140968"/>
          <a:ext cx="6223091" cy="3544799"/>
        </p:xfrm>
        <a:graphic>
          <a:graphicData uri="http://schemas.openxmlformats.org/presentationml/2006/ole">
            <mc:AlternateContent xmlns:mc="http://schemas.openxmlformats.org/markup-compatibility/2006">
              <mc:Choice xmlns:v="urn:schemas-microsoft-com:vml" Requires="v">
                <p:oleObj spid="_x0000_s6155" name="CorelDRAW" r:id="rId4" imgW="4012824" imgH="2286740" progId="CorelDraw.Graphic.20">
                  <p:embed/>
                </p:oleObj>
              </mc:Choice>
              <mc:Fallback>
                <p:oleObj name="CorelDRAW" r:id="rId4" imgW="4012824" imgH="2286740" progId="CorelDraw.Graphic.20">
                  <p:embed/>
                  <p:pic>
                    <p:nvPicPr>
                      <p:cNvPr id="0" name=""/>
                      <p:cNvPicPr/>
                      <p:nvPr/>
                    </p:nvPicPr>
                    <p:blipFill>
                      <a:blip r:embed="rId5"/>
                      <a:stretch>
                        <a:fillRect/>
                      </a:stretch>
                    </p:blipFill>
                    <p:spPr>
                      <a:xfrm>
                        <a:off x="1547664" y="3140968"/>
                        <a:ext cx="6223091" cy="3544799"/>
                      </a:xfrm>
                      <a:prstGeom prst="rect">
                        <a:avLst/>
                      </a:prstGeom>
                    </p:spPr>
                  </p:pic>
                </p:oleObj>
              </mc:Fallback>
            </mc:AlternateContent>
          </a:graphicData>
        </a:graphic>
      </p:graphicFrame>
      <p:sp>
        <p:nvSpPr>
          <p:cNvPr id="4" name="CaixaDeTexto 3"/>
          <p:cNvSpPr txBox="1"/>
          <p:nvPr/>
        </p:nvSpPr>
        <p:spPr>
          <a:xfrm>
            <a:off x="899592" y="1784896"/>
            <a:ext cx="7848872" cy="707886"/>
          </a:xfrm>
          <a:prstGeom prst="rect">
            <a:avLst/>
          </a:prstGeom>
          <a:noFill/>
        </p:spPr>
        <p:txBody>
          <a:bodyPr wrap="square" rtlCol="0">
            <a:spAutoFit/>
          </a:bodyPr>
          <a:lstStyle/>
          <a:p>
            <a:r>
              <a:rPr lang="pt-BR" sz="2000" dirty="0"/>
              <a:t>Todos os domingos cada um de vocês separe e guarde algum dinheiro, de acordo com o que cada um ganhou. </a:t>
            </a:r>
          </a:p>
        </p:txBody>
      </p:sp>
      <p:sp>
        <p:nvSpPr>
          <p:cNvPr id="6" name="CaixaDeTexto 5"/>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7" name="CaixaDeTexto 6"/>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897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1749DAA-3CE1-41F7-98F1-F103FD23EE94}"/>
              </a:ext>
            </a:extLst>
          </p:cNvPr>
          <p:cNvSpPr/>
          <p:nvPr/>
        </p:nvSpPr>
        <p:spPr>
          <a:xfrm>
            <a:off x="467544" y="2359332"/>
            <a:ext cx="8136904" cy="3754874"/>
          </a:xfrm>
          <a:prstGeom prst="rect">
            <a:avLst/>
          </a:prstGeom>
        </p:spPr>
        <p:txBody>
          <a:bodyPr wrap="square">
            <a:spAutoFit/>
          </a:bodyPr>
          <a:lstStyle/>
          <a:p>
            <a:pPr marL="457200" indent="-457200">
              <a:spcBef>
                <a:spcPts val="600"/>
              </a:spcBef>
              <a:spcAft>
                <a:spcPts val="600"/>
              </a:spcAft>
              <a:buFont typeface="+mj-lt"/>
              <a:buAutoNum type="arabicPeriod"/>
            </a:pPr>
            <a:r>
              <a:rPr lang="pt-BR" sz="2200" dirty="0">
                <a:ea typeface="Verdana" panose="020B0604030504040204" pitchFamily="34" charset="0"/>
              </a:rPr>
              <a:t>Como controlar o desejo de ter quando não há recursos suficientes</a:t>
            </a:r>
            <a:r>
              <a:rPr lang="pt-BR" sz="2200" dirty="0" smtClean="0">
                <a:ea typeface="Verdana" panose="020B0604030504040204" pitchFamily="34" charset="0"/>
              </a:rPr>
              <a:t>?</a:t>
            </a:r>
            <a:endParaRPr lang="pt-BR" sz="2200" dirty="0">
              <a:ea typeface="Verdana" panose="020B0604030504040204" pitchFamily="34" charset="0"/>
            </a:endParaRPr>
          </a:p>
          <a:p>
            <a:pPr marL="457200" indent="-457200">
              <a:spcBef>
                <a:spcPts val="600"/>
              </a:spcBef>
              <a:spcAft>
                <a:spcPts val="600"/>
              </a:spcAft>
              <a:buFont typeface="+mj-lt"/>
              <a:buAutoNum type="arabicPeriod"/>
            </a:pPr>
            <a:r>
              <a:rPr lang="pt-BR" sz="2200" dirty="0">
                <a:ea typeface="Verdana" panose="020B0604030504040204" pitchFamily="34" charset="0"/>
              </a:rPr>
              <a:t>Como podemos nos organizar de tal forma que gastemos menos do que recebemos</a:t>
            </a:r>
            <a:r>
              <a:rPr lang="pt-BR" sz="2200" dirty="0" smtClean="0">
                <a:ea typeface="Verdana" panose="020B0604030504040204" pitchFamily="34" charset="0"/>
              </a:rPr>
              <a:t>?</a:t>
            </a:r>
            <a:endParaRPr lang="pt-BR" sz="2200" dirty="0">
              <a:ea typeface="Verdana" panose="020B0604030504040204" pitchFamily="34" charset="0"/>
            </a:endParaRPr>
          </a:p>
          <a:p>
            <a:pPr marL="457200" indent="-457200">
              <a:spcBef>
                <a:spcPts val="600"/>
              </a:spcBef>
              <a:spcAft>
                <a:spcPts val="600"/>
              </a:spcAft>
              <a:buFont typeface="+mj-lt"/>
              <a:buAutoNum type="arabicPeriod"/>
            </a:pPr>
            <a:r>
              <a:rPr lang="pt-BR" sz="2200" dirty="0">
                <a:ea typeface="Verdana" panose="020B0604030504040204" pitchFamily="34" charset="0"/>
              </a:rPr>
              <a:t>De que forma podemos distinguir entre o que é supérfluo do que é necessário para a família</a:t>
            </a:r>
            <a:r>
              <a:rPr lang="pt-BR" sz="2200" dirty="0" smtClean="0">
                <a:ea typeface="Verdana" panose="020B0604030504040204" pitchFamily="34" charset="0"/>
              </a:rPr>
              <a:t>?</a:t>
            </a:r>
          </a:p>
          <a:p>
            <a:pPr marL="457200" indent="-457200">
              <a:spcBef>
                <a:spcPts val="600"/>
              </a:spcBef>
              <a:spcAft>
                <a:spcPts val="600"/>
              </a:spcAft>
              <a:buFont typeface="+mj-lt"/>
              <a:buAutoNum type="arabicPeriod"/>
            </a:pPr>
            <a:r>
              <a:rPr lang="pt-BR" sz="2200" dirty="0" smtClean="0">
                <a:ea typeface="Verdana" panose="020B0604030504040204" pitchFamily="34" charset="0"/>
              </a:rPr>
              <a:t>Como o texto bíblico de 1 Coríntios 16.2 se relaciona com minhas finanças pessoais e a minha forma de contribuir?</a:t>
            </a:r>
          </a:p>
          <a:p>
            <a:pPr marL="457200" indent="-457200">
              <a:spcBef>
                <a:spcPts val="600"/>
              </a:spcBef>
              <a:spcAft>
                <a:spcPts val="600"/>
              </a:spcAft>
              <a:buFont typeface="+mj-lt"/>
              <a:buAutoNum type="arabicPeriod"/>
            </a:pPr>
            <a:r>
              <a:rPr lang="pt-BR" sz="2200" dirty="0" smtClean="0">
                <a:ea typeface="Verdana" panose="020B0604030504040204" pitchFamily="34" charset="0"/>
              </a:rPr>
              <a:t>Como isto funciona na minha Comunidade?</a:t>
            </a:r>
            <a:endParaRPr lang="pt-BR" sz="2200" dirty="0">
              <a:ea typeface="Verdana" panose="020B0604030504040204" pitchFamily="34" charset="0"/>
            </a:endParaRPr>
          </a:p>
        </p:txBody>
      </p:sp>
      <p:sp>
        <p:nvSpPr>
          <p:cNvPr id="7" name="CaixaDeTexto 6"/>
          <p:cNvSpPr txBox="1"/>
          <p:nvPr/>
        </p:nvSpPr>
        <p:spPr>
          <a:xfrm>
            <a:off x="467544" y="229216"/>
            <a:ext cx="531953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800" dirty="0" smtClean="0">
                <a:solidFill>
                  <a:prstClr val="black"/>
                </a:solidFill>
                <a:latin typeface="Kozuka Gothic Pro H" pitchFamily="34" charset="-128"/>
                <a:ea typeface="Kozuka Gothic Pro H" pitchFamily="34" charset="-128"/>
              </a:rPr>
              <a:t>FÉ GRATIDÃO E COMPROMISSO</a:t>
            </a:r>
            <a:endParaRPr kumimoji="0" lang="pt-BR" sz="2800" b="0" i="0" u="none" strike="noStrike" kern="1200" cap="none" spc="0" normalizeH="0" baseline="0" noProof="0" dirty="0">
              <a:ln>
                <a:noFill/>
              </a:ln>
              <a:solidFill>
                <a:prstClr val="black"/>
              </a:solidFill>
              <a:effectLst/>
              <a:uLnTx/>
              <a:uFillTx/>
              <a:latin typeface="Kozuka Gothic Pro H" pitchFamily="34" charset="-128"/>
              <a:ea typeface="Kozuka Gothic Pro H" pitchFamily="34" charset="-128"/>
            </a:endParaRPr>
          </a:p>
        </p:txBody>
      </p:sp>
      <p:sp>
        <p:nvSpPr>
          <p:cNvPr id="8" name="CaixaDeTexto 7"/>
          <p:cNvSpPr txBox="1"/>
          <p:nvPr/>
        </p:nvSpPr>
        <p:spPr>
          <a:xfrm>
            <a:off x="467544" y="704620"/>
            <a:ext cx="46206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000" b="0" i="1" u="none" strike="noStrike" kern="1200" cap="none" spc="0" normalizeH="0" baseline="0" noProof="0" dirty="0" smtClean="0">
                <a:ln>
                  <a:noFill/>
                </a:ln>
                <a:solidFill>
                  <a:prstClr val="black"/>
                </a:solidFill>
                <a:effectLst/>
                <a:uLnTx/>
                <a:uFillTx/>
                <a:latin typeface="Calibri" panose="020F0502020204030204"/>
                <a:ea typeface="+mn-ea"/>
                <a:cs typeface="+mn-cs"/>
              </a:rPr>
              <a:t>08</a:t>
            </a:r>
            <a:r>
              <a:rPr kumimoji="0" lang="pt-BR" sz="2000" b="0" i="1" u="none" strike="noStrike" kern="1200" cap="none" spc="0" normalizeH="0" noProof="0" dirty="0" smtClean="0">
                <a:ln>
                  <a:noFill/>
                </a:ln>
                <a:solidFill>
                  <a:prstClr val="black"/>
                </a:solidFill>
                <a:effectLst/>
                <a:uLnTx/>
                <a:uFillTx/>
                <a:latin typeface="Calibri" panose="020F0502020204030204"/>
                <a:ea typeface="+mn-ea"/>
                <a:cs typeface="+mn-cs"/>
              </a:rPr>
              <a:t> – Finanças pessoais</a:t>
            </a:r>
            <a:endParaRPr kumimoji="0" lang="pt-BR"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tângulo de cantos arredondados 12"/>
          <p:cNvSpPr/>
          <p:nvPr/>
        </p:nvSpPr>
        <p:spPr>
          <a:xfrm>
            <a:off x="467544" y="1580134"/>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Para refletir e praticar!</a:t>
            </a:r>
            <a:endParaRPr lang="pt-BR" sz="2400" b="1" dirty="0"/>
          </a:p>
        </p:txBody>
      </p:sp>
    </p:spTree>
    <p:extLst>
      <p:ext uri="{BB962C8B-B14F-4D97-AF65-F5344CB8AC3E}">
        <p14:creationId xmlns:p14="http://schemas.microsoft.com/office/powerpoint/2010/main" val="3727163100"/>
      </p:ext>
    </p:extLst>
  </p:cSld>
  <p:clrMapOvr>
    <a:masterClrMapping/>
  </p:clrMapOvr>
</p:sld>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5993</TotalTime>
  <Words>1108</Words>
  <Application>Microsoft Office PowerPoint</Application>
  <PresentationFormat>Apresentação na tela (4:3)</PresentationFormat>
  <Paragraphs>100</Paragraphs>
  <Slides>12</Slides>
  <Notes>9</Notes>
  <HiddenSlides>0</HiddenSlides>
  <MMClips>1</MMClips>
  <ScaleCrop>false</ScaleCrop>
  <HeadingPairs>
    <vt:vector size="8" baseType="variant">
      <vt:variant>
        <vt:lpstr>Fontes usadas</vt:lpstr>
      </vt:variant>
      <vt:variant>
        <vt:i4>6</vt:i4>
      </vt:variant>
      <vt:variant>
        <vt:lpstr>Tema</vt:lpstr>
      </vt:variant>
      <vt:variant>
        <vt:i4>2</vt:i4>
      </vt:variant>
      <vt:variant>
        <vt:lpstr>Servidores OLE inseridos</vt:lpstr>
      </vt:variant>
      <vt:variant>
        <vt:i4>1</vt:i4>
      </vt:variant>
      <vt:variant>
        <vt:lpstr>Títulos de slides</vt:lpstr>
      </vt:variant>
      <vt:variant>
        <vt:i4>12</vt:i4>
      </vt:variant>
    </vt:vector>
  </HeadingPairs>
  <TitlesOfParts>
    <vt:vector size="21" baseType="lpstr">
      <vt:lpstr>Calibri</vt:lpstr>
      <vt:lpstr>Kozuka Gothic Pro H</vt:lpstr>
      <vt:lpstr>Verdana</vt:lpstr>
      <vt:lpstr>Arial</vt:lpstr>
      <vt:lpstr>Kozuka Gothic Pro B</vt:lpstr>
      <vt:lpstr>Calibri Light</vt:lpstr>
      <vt:lpstr>Office Theme</vt:lpstr>
      <vt:lpstr>1_Office Theme</vt:lpstr>
      <vt:lpstr>CorelDRAW</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Leandro Ristow</dc:creator>
  <cp:lastModifiedBy>Usuario</cp:lastModifiedBy>
  <cp:revision>77</cp:revision>
  <dcterms:created xsi:type="dcterms:W3CDTF">2017-03-03T19:35:01Z</dcterms:created>
  <dcterms:modified xsi:type="dcterms:W3CDTF">2020-07-24T02:00:20Z</dcterms:modified>
</cp:coreProperties>
</file>