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4"/>
  </p:notesMasterIdLst>
  <p:sldIdLst>
    <p:sldId id="283" r:id="rId3"/>
    <p:sldId id="286" r:id="rId4"/>
    <p:sldId id="284" r:id="rId5"/>
    <p:sldId id="257" r:id="rId6"/>
    <p:sldId id="264" r:id="rId7"/>
    <p:sldId id="265" r:id="rId8"/>
    <p:sldId id="281" r:id="rId9"/>
    <p:sldId id="285" r:id="rId10"/>
    <p:sldId id="277" r:id="rId11"/>
    <p:sldId id="278" r:id="rId12"/>
    <p:sldId id="280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Kozuka Gothic Pro H" panose="020B0800000000000000" pitchFamily="34" charset="-128"/>
      <p:bold r:id="rId19"/>
    </p:embeddedFont>
    <p:embeddedFont>
      <p:font typeface="Kozuka Gothic Pro B" panose="020B0800000000000000" pitchFamily="34" charset="-128"/>
      <p:bold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58" autoAdjust="0"/>
  </p:normalViewPr>
  <p:slideViewPr>
    <p:cSldViewPr>
      <p:cViewPr varScale="1">
        <p:scale>
          <a:sx n="57" d="100"/>
          <a:sy n="57" d="100"/>
        </p:scale>
        <p:origin x="12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DE7BE-A767-4336-97B9-5F68260DCB57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848EE-AD1B-4468-810F-48BCE3C51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48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QUE BATIZAMOS?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cada final de semana a cerimônia se repete. Centenas de Igrejas cristãs espalhadas pelo mundo realizam o ritual do Batismo. A quantidade, a forma como é realizado e a repetição não configuram qualquer tipo de problema. A questão crucial está no fato de que centenas, talvez milhares de famílias batizam seus filhos apenas por tradição. O Batismo acabou se tornando apenas um costume que repetimos muitas vezes sem ao menos saber por que o fazemos.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´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que, afinal de contas, batizamos? O que a Bíblia tem a dizer a este respeito?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 cristão não é apenas um costume ou tradição e muito menos invenção da Igreja. Antes, ele foi ordenado do próprio Senhor Jesus Cristo.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46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Mateus 28.18-20 ele afirma: “Foi-me dada toda a autoridade nos céus e na terra. Portanto, vão e façam discípulos de todas as nações, batizando-os em nome do Pai e do Filho e do Espírito Santo, ensinando-os a obedecer a tudo o que eu lhes ordenei. E eu estarei sempre com vocês, até o fim dos tempos”.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014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 texto Bíblico temos:</a:t>
            </a:r>
          </a:p>
          <a:p>
            <a:pPr lvl="0"/>
            <a:r>
              <a:rPr lang="pt-BR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constatação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disse: “Toda a autoridade foi dada a mim”.</a:t>
            </a:r>
          </a:p>
          <a:p>
            <a:pPr lvl="0"/>
            <a:r>
              <a:rPr lang="pt-BR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ordem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disse: “Vão e façam discípulos”.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que forma?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Batizando e ensinando!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se realiza o Batismo?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nome do Pai e do Filho e do Espírito Santo, ou seja, em nome do Trino Deus.</a:t>
            </a:r>
          </a:p>
          <a:p>
            <a:pPr lvl="0"/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que devemos ensinar?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Tudo o que Jesus ensinou, devemos ensinar às outras pessoas.</a:t>
            </a:r>
          </a:p>
          <a:p>
            <a:pPr lvl="0"/>
            <a:r>
              <a:rPr lang="pt-BR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promessa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disse: “Eu estarei sempre com vocês, até o fim dos tempos”.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840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sz="1200" dirty="0" smtClean="0">
                <a:solidFill>
                  <a:schemeClr val="bg1"/>
                </a:solidFill>
              </a:rPr>
              <a:t>Batismo</a:t>
            </a:r>
            <a:r>
              <a:rPr lang="pt-BR" altLang="pt-BR" sz="1200" baseline="0" dirty="0" smtClean="0">
                <a:solidFill>
                  <a:schemeClr val="bg1"/>
                </a:solidFill>
              </a:rPr>
              <a:t>, por si somente, não garante a salvação de ninguém!</a:t>
            </a:r>
            <a:endParaRPr lang="pt-BR" altLang="pt-BR" sz="1200" dirty="0" smtClean="0">
              <a:solidFill>
                <a:schemeClr val="bg1"/>
              </a:solidFill>
            </a:endParaRPr>
          </a:p>
          <a:p>
            <a:r>
              <a:rPr lang="pt-BR" altLang="pt-BR" sz="1200" dirty="0" smtClean="0">
                <a:solidFill>
                  <a:schemeClr val="bg1"/>
                </a:solidFill>
              </a:rPr>
              <a:t>Jesus não diz que será condenado quem </a:t>
            </a:r>
            <a:r>
              <a:rPr lang="pt-BR" altLang="pt-BR" sz="1200" u="sng" dirty="0" smtClean="0">
                <a:solidFill>
                  <a:schemeClr val="bg1"/>
                </a:solidFill>
              </a:rPr>
              <a:t>não tiver sido batizado.</a:t>
            </a:r>
            <a:r>
              <a:rPr lang="pt-BR" altLang="pt-BR" sz="1200" dirty="0" smtClean="0">
                <a:solidFill>
                  <a:schemeClr val="bg1"/>
                </a:solidFill>
              </a:rPr>
              <a:t> Diz que será salvo quem crer e for batizado</a:t>
            </a:r>
            <a:r>
              <a:rPr lang="pt-BR" altLang="pt-BR" sz="1200" i="1" dirty="0" smtClean="0">
                <a:solidFill>
                  <a:schemeClr val="bg1"/>
                </a:solidFill>
              </a:rPr>
              <a:t>. Só a falta de fé exclui da salvação</a:t>
            </a:r>
            <a:r>
              <a:rPr lang="pt-BR" altLang="pt-BR" sz="1200" dirty="0" smtClean="0">
                <a:solidFill>
                  <a:schemeClr val="bg1"/>
                </a:solidFill>
              </a:rPr>
              <a:t>. Ou seja, </a:t>
            </a:r>
            <a:r>
              <a:rPr lang="pt-BR" altLang="pt-BR" sz="1200" i="1" dirty="0" smtClean="0">
                <a:solidFill>
                  <a:schemeClr val="bg1"/>
                </a:solidFill>
              </a:rPr>
              <a:t/>
            </a:r>
            <a:br>
              <a:rPr lang="pt-BR" altLang="pt-BR" sz="1200" i="1" dirty="0" smtClean="0">
                <a:solidFill>
                  <a:schemeClr val="bg1"/>
                </a:solidFill>
              </a:rPr>
            </a:br>
            <a:r>
              <a:rPr lang="pt-BR" altLang="pt-BR" sz="1200" i="1" dirty="0" smtClean="0">
                <a:solidFill>
                  <a:schemeClr val="bg1"/>
                </a:solidFill>
              </a:rPr>
              <a:t>quem for batizado mas não crer em Jesus será condenado</a:t>
            </a:r>
          </a:p>
          <a:p>
            <a:endParaRPr lang="pt-BR" sz="1200" i="1" dirty="0" smtClean="0">
              <a:solidFill>
                <a:schemeClr val="bg1"/>
              </a:solidFill>
            </a:endParaRPr>
          </a:p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 é graça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 é obra de Deus. Não está em nosso poder ou capacidade realizar o Batismo. Nós nem sequer o merecemos, pois somos pessoas pecadoras, inclusive bebês recém-nascidos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51.5). É Deus quem dá o primeiro passo em nossa direção (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43.1). Não depende de nós. É Deus quem nos escolhe para sermos seus filhos e suas filhas.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Igreja Evangélica de Confissão Luterana conscientemente batiza bebês ou crianças, assim como também pessoas adultas que nunca foram batizadas, mas que optam pelo Batismo. Pois Batismo não é demonstração de fé do ser humano, e, sim, demonstração do amor de Deus. </a:t>
            </a:r>
          </a:p>
          <a:p>
            <a:endParaRPr lang="pt-BR" dirty="0" smtClean="0"/>
          </a:p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 é compromisso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Batismo, por si somente, não garante a salvação de ninguém, ou seja, não é algo automático e muito menos mágico.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Batismo oferece a salvação, conforme a Confissão de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Augsburgo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artigo 9º.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é a promessa de salvação e de vida eterna conforme Marcos 16.16. Por isso o Batismo requer e pede a nossa fé como resposta. Sem a resposta de fé ao Batismo o mesmo se transforma em graça barata.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Isso faz com que a instrução e o ensino sejam tão relevantes. As pessoas precisam ser ensinadas e convidadas para a fé. Precisam entender o que confessam, bem como estar conscientes do que creem, a fim de servir de inspiração e testemunho para outras pessoas.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 fé em Cristo como nosso único Senhor e Salvador, acolhemos a promessa do Batismo. Demonstramos esta fé no nosso dia a dia através da confiança e da obediência. Uma fé que não se traduz em atos de obediência pode ser qualquer outra coisa, menos fé em Jesus Cristo.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871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- </a:t>
            </a:r>
            <a:r>
              <a:rPr lang="pt-BR" dirty="0" err="1" smtClean="0"/>
              <a:t>Rebatismo</a:t>
            </a:r>
            <a:r>
              <a:rPr lang="pt-BR" dirty="0" smtClean="0"/>
              <a:t> não é necessário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018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Batismo é Sacramento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Sacramentos são momentos na vida da Igreja nos quais o amor de Deus se torna visível e palpável. A Igreja Evangélica de Confissão Luterana no Brasil reconhece biblicamente apenas dois Sacramentos: Batismo e Santa Ceia.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 são dois momentos nos quais podemos ver o amor de Deus pois não somos merecedores de receber o Batismo e nem a Santa Ceia, porque somos pecadores. Mesmo assim, Deus nos aceita através do seu amor. Não mereço, mas Deus diz sim para mim. Isso é graça.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que algo seja reconhecido como Sacramento são necessários três elementos: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– Uma ordem de Jesus Cristo;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– Elementos visíveis relacionados com esta ordem;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– A promessa relacionada ao Sacramento.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ordem de Jesus quanto a Santa Ceia está escrita em Lucas 22.19ss e 1 Coríntios 11.24-25. Os elementos visíveis relacionados em esta ordem são o pão e o vinho (suco de uva).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ordem de Jesus quanto ao Batismo está escrita em Mateus 28.18-20. E o elemento visível relacionado com esta ordem é a água.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promessa relacionada com os dois Sacramentos é o próprio perdão dos pecados, a salvação e a presença de Cristo.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Todas as pessoas que respondem em fé, confiança e obediência ao Senhor Jesus Cristo, recebem dele mesmo a promessa de companhia incondicional. Ele estará conosco, todos os dias, até o fim dos tempos. Não precisamos enfrentar o futuro de forma solitária. Não precisamos temer o pecado, a morte ou o diabo. O próprio Cristo vai junto conosco.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604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Mais duas metáforas, comparações para ajudar a entender:</a:t>
            </a:r>
          </a:p>
          <a:p>
            <a:endParaRPr lang="pt-BR" dirty="0" smtClean="0"/>
          </a:p>
          <a:p>
            <a:r>
              <a:rPr lang="pt-BR" dirty="0" smtClean="0"/>
              <a:t>1.</a:t>
            </a:r>
            <a:r>
              <a:rPr lang="pt-BR" baseline="0" dirty="0" smtClean="0"/>
              <a:t> Batismo é presente</a:t>
            </a:r>
            <a:endParaRPr lang="pt-BR" dirty="0" smtClean="0"/>
          </a:p>
          <a:p>
            <a:r>
              <a:rPr lang="pt-BR" dirty="0" smtClean="0"/>
              <a:t>Aquele que oferece o presente</a:t>
            </a:r>
            <a:r>
              <a:rPr lang="pt-BR" baseline="0" dirty="0" smtClean="0"/>
              <a:t> espera que o outro receba e pegue o presente.</a:t>
            </a:r>
          </a:p>
          <a:p>
            <a:r>
              <a:rPr lang="pt-BR" baseline="0" dirty="0" smtClean="0"/>
              <a:t>Faça uso do presente </a:t>
            </a:r>
          </a:p>
          <a:p>
            <a:endParaRPr lang="pt-BR" baseline="0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106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2. A outra comparação é da Cerimônia</a:t>
            </a:r>
            <a:r>
              <a:rPr lang="pt-BR" baseline="0" dirty="0" smtClean="0"/>
              <a:t> de Bênção Matrimonial</a:t>
            </a:r>
          </a:p>
          <a:p>
            <a:r>
              <a:rPr lang="pt-BR" dirty="0" smtClean="0"/>
              <a:t>Pastor pergunta</a:t>
            </a:r>
            <a:r>
              <a:rPr lang="pt-BR" baseline="0" dirty="0" smtClean="0"/>
              <a:t> à noiva... Queres receber NN da mão de Deus.....</a:t>
            </a:r>
          </a:p>
          <a:p>
            <a:r>
              <a:rPr lang="pt-BR" baseline="0" dirty="0" smtClean="0"/>
              <a:t>Ela responde SIM.</a:t>
            </a:r>
          </a:p>
          <a:p>
            <a:r>
              <a:rPr lang="pt-BR" baseline="0" dirty="0" smtClean="0"/>
              <a:t>Está pronto o casamento? NÃO!!!</a:t>
            </a:r>
          </a:p>
          <a:p>
            <a:endParaRPr lang="pt-BR" baseline="0" dirty="0" smtClean="0"/>
          </a:p>
          <a:p>
            <a:r>
              <a:rPr lang="pt-BR" baseline="0" dirty="0" smtClean="0"/>
              <a:t>É necessário perguntar também para o noivo e este também precisa responder o seu sim para a noiva.</a:t>
            </a:r>
          </a:p>
          <a:p>
            <a:r>
              <a:rPr lang="pt-BR" baseline="0" dirty="0" smtClean="0"/>
              <a:t>O mesmo ocorre com o batismo.</a:t>
            </a:r>
          </a:p>
          <a:p>
            <a:r>
              <a:rPr lang="pt-BR" baseline="0" dirty="0" smtClean="0"/>
              <a:t>Deus diz sim para cada um de nós.</a:t>
            </a:r>
          </a:p>
          <a:p>
            <a:r>
              <a:rPr lang="pt-BR" baseline="0" dirty="0" smtClean="0"/>
              <a:t>Mas espera pelo nosso sim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05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 pessoas batizadas de nossa comunidade refletem</a:t>
            </a:r>
            <a:r>
              <a:rPr lang="pt-BR" baseline="0" dirty="0" smtClean="0"/>
              <a:t> o que o batismo significa???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66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8521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953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876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2790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166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7877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456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2503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055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543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380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42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52647F38-B617-4D2F-AE0A-013F0C4D2C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E97799C9-84D9-46D2-A11E-BCF8A720529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82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05BFA754-D5C3-4E66-96A6-867B257F58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5D84065D-F351-4B03-BD91-D8A6B8D4B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44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026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0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22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956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91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238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8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fld id="{FCE0E8DD-F323-410A-A8D4-00D93BFEC3C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 defTabSz="342900">
                <a:defRPr/>
              </a:pPr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82579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305F7-0032-4A6E-B693-D5F4AD0CEE90}" type="datetimeFigureOut">
              <a:rPr lang="pt-BR" smtClean="0"/>
              <a:t>23/07/2020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9E430-9A18-4FC3-B2D7-622BCD8F34B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99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36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rop in wat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933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2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17" y="0"/>
            <a:ext cx="5561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5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306179" y="2008719"/>
            <a:ext cx="3826768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latin typeface="Kozuka Gothic Pro H" pitchFamily="34" charset="-128"/>
                <a:ea typeface="Kozuka Gothic Pro H" pitchFamily="34" charset="-128"/>
              </a:rPr>
              <a:t>O que é o Batismo?</a:t>
            </a:r>
            <a:endParaRPr lang="pt-BR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1" name="Espaço Reservado para Conteúdo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5" t="2809" r="7446"/>
          <a:stretch/>
        </p:blipFill>
        <p:spPr>
          <a:xfrm>
            <a:off x="4146598" y="1806391"/>
            <a:ext cx="4844956" cy="4398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137404" y="3434297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latin typeface="Kozuka Gothic Pro H" pitchFamily="34" charset="-128"/>
                <a:ea typeface="Kozuka Gothic Pro H" pitchFamily="34" charset="-128"/>
              </a:rPr>
              <a:t>O que faz o Batismo?</a:t>
            </a:r>
            <a:endParaRPr lang="pt-BR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49767" y="4912603"/>
            <a:ext cx="388636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latin typeface="Kozuka Gothic Pro H" pitchFamily="34" charset="-128"/>
                <a:ea typeface="Kozuka Gothic Pro H" pitchFamily="34" charset="-128"/>
              </a:rPr>
              <a:t>Por que Batizamos?</a:t>
            </a:r>
            <a:endParaRPr lang="pt-BR" dirty="0">
              <a:latin typeface="Kozuka Gothic Pro H" pitchFamily="34" charset="-128"/>
              <a:ea typeface="Kozuka Gothic Pro H" pitchFamily="34" charset="-128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4603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8094" y="2204864"/>
            <a:ext cx="8712968" cy="3600400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de-DE" sz="2800" b="1" dirty="0"/>
              <a:t>Toda autoridade </a:t>
            </a:r>
            <a:r>
              <a:rPr lang="de-DE" sz="2800" b="1" dirty="0" smtClean="0"/>
              <a:t> me </a:t>
            </a:r>
            <a:r>
              <a:rPr lang="de-DE" sz="2800" b="1" dirty="0"/>
              <a:t>foi dada no céu e na terra. 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Ide</a:t>
            </a:r>
            <a:r>
              <a:rPr lang="de-DE" sz="2800" b="1" dirty="0"/>
              <a:t>, portanto, fazei discipulos </a:t>
            </a:r>
            <a:r>
              <a:rPr lang="de-DE" sz="2800" b="1" dirty="0" smtClean="0"/>
              <a:t>de todas </a:t>
            </a:r>
            <a:r>
              <a:rPr lang="de-DE" sz="2800" b="1" dirty="0"/>
              <a:t>as nações, 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r>
              <a:rPr lang="de-DE" sz="2800" b="1" dirty="0" smtClean="0"/>
              <a:t>batizando-os </a:t>
            </a:r>
            <a:r>
              <a:rPr lang="de-DE" sz="2800" b="1" dirty="0"/>
              <a:t>em nome do Pai e do Filho e do Espírito Santo, e ensinando-os a guardar todas as coisas que vos tenho ordenado. E eis que estou convosco todos os dias até </a:t>
            </a:r>
            <a:r>
              <a:rPr lang="de-DE" sz="2800" b="1" dirty="0" smtClean="0"/>
              <a:t>o fim dos tempos.</a:t>
            </a:r>
            <a:endParaRPr lang="pt-BR" sz="28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804248" y="573325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Mateus 28.18-20</a:t>
            </a:r>
            <a:endParaRPr lang="pt-BR" dirty="0"/>
          </a:p>
        </p:txBody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91639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2204864"/>
            <a:ext cx="7185366" cy="3240360"/>
          </a:xfrm>
        </p:spPr>
        <p:txBody>
          <a:bodyPr>
            <a:normAutofit/>
          </a:bodyPr>
          <a:lstStyle/>
          <a:p>
            <a:pPr algn="l">
              <a:lnSpc>
                <a:spcPct val="200000"/>
              </a:lnSpc>
            </a:pPr>
            <a:r>
              <a:rPr lang="de-DE" sz="2000" b="1" dirty="0"/>
              <a:t>Toda autoridade </a:t>
            </a:r>
            <a:r>
              <a:rPr lang="de-DE" sz="2000" b="1" dirty="0" smtClean="0"/>
              <a:t> me </a:t>
            </a:r>
            <a:r>
              <a:rPr lang="de-DE" sz="2000" b="1" dirty="0"/>
              <a:t>foi dada no céu e na terra.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Ide</a:t>
            </a:r>
            <a:r>
              <a:rPr lang="de-DE" sz="2000" b="1" dirty="0"/>
              <a:t>, portanto, </a:t>
            </a:r>
            <a:r>
              <a:rPr lang="de-DE" sz="2000" b="1" dirty="0" smtClean="0"/>
              <a:t>  fazei </a:t>
            </a:r>
            <a:r>
              <a:rPr lang="de-DE" sz="2000" b="1" dirty="0"/>
              <a:t>discipulos </a:t>
            </a:r>
            <a:r>
              <a:rPr lang="de-DE" sz="2000" b="1" dirty="0" smtClean="0"/>
              <a:t>  de todas </a:t>
            </a:r>
            <a:r>
              <a:rPr lang="de-DE" sz="2000" b="1" dirty="0"/>
              <a:t>as nações,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batizando-os   em </a:t>
            </a:r>
            <a:r>
              <a:rPr lang="de-DE" sz="2000" b="1" dirty="0"/>
              <a:t>nome do Pai e do Filho e do Espírito Santo,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e </a:t>
            </a:r>
            <a:r>
              <a:rPr lang="de-DE" sz="2000" b="1" dirty="0"/>
              <a:t>ensinando-os </a:t>
            </a:r>
            <a:r>
              <a:rPr lang="de-DE" sz="2000" b="1" dirty="0" smtClean="0"/>
              <a:t>a </a:t>
            </a:r>
            <a:r>
              <a:rPr lang="de-DE" sz="2000" b="1" dirty="0"/>
              <a:t>guardar todas as coisas que vos tenho ordenado. </a:t>
            </a:r>
            <a:r>
              <a:rPr lang="de-DE" sz="2000" b="1" dirty="0" smtClean="0"/>
              <a:t/>
            </a:r>
            <a:br>
              <a:rPr lang="de-DE" sz="2000" b="1" dirty="0" smtClean="0"/>
            </a:br>
            <a:r>
              <a:rPr lang="de-DE" sz="2000" b="1" dirty="0" smtClean="0"/>
              <a:t>E </a:t>
            </a:r>
            <a:r>
              <a:rPr lang="de-DE" sz="2000" b="1" dirty="0"/>
              <a:t>eis que estou convosco </a:t>
            </a:r>
            <a:r>
              <a:rPr lang="de-DE" sz="2000" b="1" dirty="0" smtClean="0"/>
              <a:t> todos </a:t>
            </a:r>
            <a:r>
              <a:rPr lang="de-DE" sz="2000" b="1" dirty="0"/>
              <a:t>os dias até </a:t>
            </a:r>
            <a:r>
              <a:rPr lang="de-DE" sz="2000" b="1" dirty="0" smtClean="0"/>
              <a:t>o fim dos tempos.</a:t>
            </a:r>
            <a:endParaRPr lang="pt-BR" sz="2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809177" y="5547146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/>
              <a:t>Mateus 28.18-20</a:t>
            </a:r>
            <a:endParaRPr lang="pt-BR" sz="1400" i="1" dirty="0"/>
          </a:p>
        </p:txBody>
      </p:sp>
      <p:sp>
        <p:nvSpPr>
          <p:cNvPr id="13" name="Retângulo 12"/>
          <p:cNvSpPr/>
          <p:nvPr/>
        </p:nvSpPr>
        <p:spPr>
          <a:xfrm>
            <a:off x="1979712" y="2454404"/>
            <a:ext cx="5112567" cy="45823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3627388" y="3070606"/>
            <a:ext cx="1728192" cy="45823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996758" y="3711676"/>
            <a:ext cx="1495122" cy="4165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2004056" y="4311652"/>
            <a:ext cx="1711146" cy="3787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/>
          <p:cNvSpPr/>
          <p:nvPr/>
        </p:nvSpPr>
        <p:spPr>
          <a:xfrm>
            <a:off x="3028098" y="4941168"/>
            <a:ext cx="1711146" cy="37870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de cantos arredondados 2"/>
          <p:cNvSpPr/>
          <p:nvPr/>
        </p:nvSpPr>
        <p:spPr>
          <a:xfrm>
            <a:off x="179512" y="2509653"/>
            <a:ext cx="1584176" cy="3477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Constatação</a:t>
            </a:r>
            <a:endParaRPr lang="pt-BR" b="1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179512" y="3125855"/>
            <a:ext cx="1584176" cy="3477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Ordem</a:t>
            </a:r>
            <a:endParaRPr lang="pt-BR" b="1" dirty="0"/>
          </a:p>
        </p:txBody>
      </p:sp>
      <p:sp>
        <p:nvSpPr>
          <p:cNvPr id="18" name="Retângulo de cantos arredondados 17"/>
          <p:cNvSpPr/>
          <p:nvPr/>
        </p:nvSpPr>
        <p:spPr>
          <a:xfrm>
            <a:off x="179512" y="3984014"/>
            <a:ext cx="1584176" cy="3477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De que forma</a:t>
            </a:r>
            <a:endParaRPr lang="pt-BR" b="1" dirty="0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179512" y="4956653"/>
            <a:ext cx="1584176" cy="34773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Promessa</a:t>
            </a:r>
            <a:endParaRPr lang="pt-BR" b="1" dirty="0"/>
          </a:p>
        </p:txBody>
      </p:sp>
      <p:sp>
        <p:nvSpPr>
          <p:cNvPr id="5" name="Chave esquerda 4"/>
          <p:cNvSpPr/>
          <p:nvPr/>
        </p:nvSpPr>
        <p:spPr>
          <a:xfrm>
            <a:off x="1835696" y="3645024"/>
            <a:ext cx="144016" cy="104533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0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21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Conector reto 2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419900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 animBg="1"/>
      <p:bldP spid="9" grpId="0" animBg="1"/>
      <p:bldP spid="14" grpId="0" animBg="1"/>
      <p:bldP spid="15" grpId="0" animBg="1"/>
      <p:bldP spid="16" grpId="0" animBg="1"/>
      <p:bldP spid="3" grpId="0" animBg="1"/>
      <p:bldP spid="17" grpId="0" animBg="1"/>
      <p:bldP spid="18" grpId="0" animBg="1"/>
      <p:bldP spid="19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6852728" y="6133369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/>
              <a:t>Marcos 16.16</a:t>
            </a:r>
            <a:endParaRPr lang="pt-BR" sz="1400" i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331640" y="1916831"/>
            <a:ext cx="698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3600" b="1" dirty="0" smtClean="0">
                <a:latin typeface="Kozuka Gothic Pro H" pitchFamily="34" charset="-128"/>
                <a:ea typeface="Kozuka Gothic Pro H" pitchFamily="34" charset="-128"/>
              </a:rPr>
              <a:t>Quem crer </a:t>
            </a:r>
          </a:p>
          <a:p>
            <a:pPr>
              <a:lnSpc>
                <a:spcPct val="200000"/>
              </a:lnSpc>
            </a:pPr>
            <a:r>
              <a:rPr lang="pt-BR" sz="3600" b="1" dirty="0" smtClean="0">
                <a:latin typeface="Kozuka Gothic Pro H" pitchFamily="34" charset="-128"/>
                <a:ea typeface="Kozuka Gothic Pro H" pitchFamily="34" charset="-128"/>
              </a:rPr>
              <a:t>e for batizado será salvo; </a:t>
            </a:r>
          </a:p>
          <a:p>
            <a:pPr>
              <a:lnSpc>
                <a:spcPct val="200000"/>
              </a:lnSpc>
            </a:pPr>
            <a:r>
              <a:rPr lang="pt-BR" sz="3600" b="1" dirty="0" smtClean="0">
                <a:latin typeface="Kozuka Gothic Pro H" pitchFamily="34" charset="-128"/>
                <a:ea typeface="Kozuka Gothic Pro H" pitchFamily="34" charset="-128"/>
              </a:rPr>
              <a:t>quem, porém, não crer </a:t>
            </a:r>
          </a:p>
          <a:p>
            <a:pPr>
              <a:lnSpc>
                <a:spcPct val="200000"/>
              </a:lnSpc>
            </a:pPr>
            <a:r>
              <a:rPr lang="pt-BR" sz="3600" b="1" dirty="0" smtClean="0">
                <a:latin typeface="Kozuka Gothic Pro H" pitchFamily="34" charset="-128"/>
                <a:ea typeface="Kozuka Gothic Pro H" pitchFamily="34" charset="-128"/>
              </a:rPr>
              <a:t>será condenado.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368887" y="5085184"/>
            <a:ext cx="6563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rgbClr val="FF0000"/>
                </a:solidFill>
              </a:rPr>
              <a:t>... mesmo que tenha sido batizado...</a:t>
            </a:r>
            <a:endParaRPr lang="pt-BR" sz="3200" b="1" dirty="0">
              <a:solidFill>
                <a:srgbClr val="FF0000"/>
              </a:solidFill>
            </a:endParaRPr>
          </a:p>
        </p:txBody>
      </p:sp>
      <p:grpSp>
        <p:nvGrpSpPr>
          <p:cNvPr id="9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3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" name="Conector reto 15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148388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build="p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6852728" y="6133369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/>
              <a:t>Efésios 4.5</a:t>
            </a:r>
            <a:endParaRPr lang="pt-BR" sz="1400" i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331640" y="3070993"/>
            <a:ext cx="6984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3600" b="1" dirty="0" smtClean="0">
                <a:latin typeface="Kozuka Gothic Pro H" pitchFamily="34" charset="-128"/>
                <a:ea typeface="Kozuka Gothic Pro H" pitchFamily="34" charset="-128"/>
              </a:rPr>
              <a:t>...há um só Senhor, uma só fé, um só batismo;</a:t>
            </a:r>
          </a:p>
        </p:txBody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550993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652120" y="3047874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Mateus 28.19-20</a:t>
            </a:r>
            <a:endParaRPr lang="pt-BR" sz="2400" b="1" dirty="0"/>
          </a:p>
        </p:txBody>
      </p:sp>
      <p:sp>
        <p:nvSpPr>
          <p:cNvPr id="18" name="Retângulo de cantos arredondados 12"/>
          <p:cNvSpPr/>
          <p:nvPr/>
        </p:nvSpPr>
        <p:spPr>
          <a:xfrm>
            <a:off x="425711" y="3022032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Ordem de Jesus</a:t>
            </a:r>
            <a:endParaRPr lang="pt-BR" sz="24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755576" y="191683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Batismo é sacramento!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  <p:sp>
        <p:nvSpPr>
          <p:cNvPr id="21" name="Retângulo de cantos arredondados 12"/>
          <p:cNvSpPr/>
          <p:nvPr/>
        </p:nvSpPr>
        <p:spPr>
          <a:xfrm>
            <a:off x="462773" y="4142256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Elemento visível</a:t>
            </a:r>
            <a:endParaRPr lang="pt-BR" sz="2400" b="1" dirty="0"/>
          </a:p>
        </p:txBody>
      </p:sp>
      <p:sp>
        <p:nvSpPr>
          <p:cNvPr id="22" name="Retângulo de cantos arredondados 12"/>
          <p:cNvSpPr/>
          <p:nvPr/>
        </p:nvSpPr>
        <p:spPr>
          <a:xfrm>
            <a:off x="462773" y="5222376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Promessa</a:t>
            </a:r>
            <a:endParaRPr lang="pt-BR" sz="2400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652120" y="416809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Água</a:t>
            </a:r>
            <a:endParaRPr lang="pt-BR" sz="2400" b="1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5652120" y="5248218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Perdão dos pecados e salvação!</a:t>
            </a:r>
            <a:endParaRPr lang="pt-BR" sz="2400" b="1" dirty="0"/>
          </a:p>
        </p:txBody>
      </p:sp>
      <p:sp>
        <p:nvSpPr>
          <p:cNvPr id="3" name="Seta para a Direita 2"/>
          <p:cNvSpPr/>
          <p:nvPr/>
        </p:nvSpPr>
        <p:spPr>
          <a:xfrm>
            <a:off x="4362805" y="3094313"/>
            <a:ext cx="864096" cy="368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Seta para a Direita 24"/>
          <p:cNvSpPr/>
          <p:nvPr/>
        </p:nvSpPr>
        <p:spPr>
          <a:xfrm>
            <a:off x="4355976" y="4214537"/>
            <a:ext cx="864096" cy="368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 para a Direita 25"/>
          <p:cNvSpPr/>
          <p:nvPr/>
        </p:nvSpPr>
        <p:spPr>
          <a:xfrm>
            <a:off x="4381336" y="5294657"/>
            <a:ext cx="864096" cy="368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204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1" grpId="0" animBg="1"/>
      <p:bldP spid="22" grpId="0" animBg="1"/>
      <p:bldP spid="23" grpId="0"/>
      <p:bldP spid="24" grpId="0"/>
      <p:bldP spid="3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de cantos arredondados 12"/>
          <p:cNvSpPr/>
          <p:nvPr/>
        </p:nvSpPr>
        <p:spPr>
          <a:xfrm>
            <a:off x="484060" y="1988840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Batismo é presente</a:t>
            </a:r>
            <a:endParaRPr lang="pt-BR" sz="2400" b="1" dirty="0"/>
          </a:p>
        </p:txBody>
      </p:sp>
      <p:pic>
        <p:nvPicPr>
          <p:cNvPr id="5122" name="Picture 2" descr="http://www.amzreviewdeals.com/assets/images/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46" y="2664281"/>
            <a:ext cx="6930508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33801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de cantos arredondados 12"/>
          <p:cNvSpPr/>
          <p:nvPr/>
        </p:nvSpPr>
        <p:spPr>
          <a:xfrm>
            <a:off x="484060" y="1988840"/>
            <a:ext cx="4015932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Batismo é responsabilidade</a:t>
            </a:r>
            <a:endParaRPr lang="pt-BR" sz="2400" b="1" dirty="0"/>
          </a:p>
        </p:txBody>
      </p:sp>
      <p:pic>
        <p:nvPicPr>
          <p:cNvPr id="6146" name="Picture 2" descr="http://www.doublejj.com/wp-content/uploads/2015/03/white-wedd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94425"/>
            <a:ext cx="6161604" cy="4098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302785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de cantos arredondados 12"/>
          <p:cNvSpPr/>
          <p:nvPr/>
        </p:nvSpPr>
        <p:spPr>
          <a:xfrm>
            <a:off x="484060" y="1988840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Para refletir e praticar!</a:t>
            </a:r>
            <a:endParaRPr lang="pt-BR" sz="24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484060" y="2951818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1. Será </a:t>
            </a:r>
            <a:r>
              <a:rPr lang="pt-BR" sz="2200" dirty="0"/>
              <a:t>que estamos transformando o Batismo em graça barata quando não nos responsabilizamos com a instrução na fé de nossos filhos e de nossas filhas, afilhados e afilhadas? </a:t>
            </a:r>
            <a:endParaRPr lang="pt-BR" sz="2200" dirty="0">
              <a:latin typeface="Kozuka Gothic Pro H" pitchFamily="34" charset="-128"/>
              <a:ea typeface="Kozuka Gothic Pro H" pitchFamily="34" charset="-128"/>
            </a:endParaRPr>
          </a:p>
        </p:txBody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5" name="Conector reto 14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Compreensão, função, responsabilidade!</a:t>
            </a:r>
            <a:endParaRPr lang="pt-BR" sz="2000" i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494775" y="4257168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2. De </a:t>
            </a:r>
            <a:r>
              <a:rPr lang="pt-BR" sz="2200" dirty="0"/>
              <a:t>que forma podemos demonstrar a fé através da obediência?</a:t>
            </a:r>
            <a:endParaRPr lang="pt-BR" sz="22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467544" y="4945110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3. Nossa </a:t>
            </a:r>
            <a:r>
              <a:rPr lang="pt-BR" sz="2200" dirty="0"/>
              <a:t>Igreja oferece espaço e condições para a fé crescer e se desenvolver de forma sadia, tanto para crianças, jovens e adultos?</a:t>
            </a:r>
            <a:endParaRPr lang="pt-BR" sz="22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484060" y="5940828"/>
            <a:ext cx="8280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smtClean="0"/>
              <a:t>4. Em </a:t>
            </a:r>
            <a:r>
              <a:rPr lang="pt-BR" sz="2200" dirty="0"/>
              <a:t>quais atividades da Igreja você tem buscado crescimento espiritual?</a:t>
            </a:r>
            <a:endParaRPr lang="pt-BR" sz="2200" dirty="0"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178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2904</TotalTime>
  <Words>885</Words>
  <Application>Microsoft Office PowerPoint</Application>
  <PresentationFormat>Apresentação na tela (4:3)</PresentationFormat>
  <Paragraphs>120</Paragraphs>
  <Slides>11</Slides>
  <Notes>9</Notes>
  <HiddenSlides>0</HiddenSlides>
  <MMClips>1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Calibri</vt:lpstr>
      <vt:lpstr>Kozuka Gothic Pro H</vt:lpstr>
      <vt:lpstr>Arial</vt:lpstr>
      <vt:lpstr>Kozuka Gothic Pro B</vt:lpstr>
      <vt:lpstr>Calibri Light</vt:lpstr>
      <vt:lpstr>Tema do Office</vt:lpstr>
      <vt:lpstr>Office Theme</vt:lpstr>
      <vt:lpstr>Apresentação do PowerPoint</vt:lpstr>
      <vt:lpstr>Apresentação do PowerPoint</vt:lpstr>
      <vt:lpstr>Apresentação do PowerPoint</vt:lpstr>
      <vt:lpstr>Toda autoridade  me foi dada no céu e na terra.  Ide, portanto, fazei discipulos de todas as nações,  batizando-os em nome do Pai e do Filho e do Espírito Santo, e ensinando-os a guardar todas as coisas que vos tenho ordenado. E eis que estou convosco todos os dias até o fim dos tempos.</vt:lpstr>
      <vt:lpstr>Toda autoridade  me foi dada no céu e na terra.  Ide, portanto,   fazei discipulos   de todas as nações,  batizando-os   em nome do Pai e do Filho e do Espírito Santo,  e ensinando-os a guardar todas as coisas que vos tenho ordenado.  E eis que estou convosco  todos os dias até o fim dos tempos.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Leandro Ristow</dc:creator>
  <cp:lastModifiedBy>Usuario</cp:lastModifiedBy>
  <cp:revision>41</cp:revision>
  <dcterms:created xsi:type="dcterms:W3CDTF">2017-03-03T19:35:01Z</dcterms:created>
  <dcterms:modified xsi:type="dcterms:W3CDTF">2020-07-24T02:01:46Z</dcterms:modified>
</cp:coreProperties>
</file>