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0"/>
  </p:notesMasterIdLst>
  <p:sldIdLst>
    <p:sldId id="271" r:id="rId3"/>
    <p:sldId id="274" r:id="rId4"/>
    <p:sldId id="273"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
      <p:font typeface="Kozuka Gothic Pro H" panose="020B0800000000000000" pitchFamily="34" charset="-128"/>
      <p:bold r:id="rId25"/>
    </p:embeddedFont>
    <p:embeddedFont>
      <p:font typeface="Kozuka Gothic Pro B" panose="020B0800000000000000" pitchFamily="34" charset="-128"/>
      <p:bold r:id="rId26"/>
    </p:embeddedFont>
    <p:embeddedFont>
      <p:font typeface="Calibri Light" panose="020F0302020204030204" pitchFamily="34" charset="0"/>
      <p:regular r:id="rId27"/>
      <p:italic r:id="rId28"/>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000" autoAdjust="0"/>
  </p:normalViewPr>
  <p:slideViewPr>
    <p:cSldViewPr snapToGrid="0">
      <p:cViewPr varScale="1">
        <p:scale>
          <a:sx n="66" d="100"/>
          <a:sy n="66" d="100"/>
        </p:scale>
        <p:origin x="153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96CF61-D527-488E-B19C-30E3CBB2F8E5}" type="datetimeFigureOut">
              <a:rPr lang="pt-BR" smtClean="0"/>
              <a:t>23/07/2020</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B73C68-EF57-4902-AA71-C1446A765E16}" type="slidenum">
              <a:rPr lang="pt-BR" smtClean="0"/>
              <a:t>‹nº›</a:t>
            </a:fld>
            <a:endParaRPr lang="pt-BR"/>
          </a:p>
        </p:txBody>
      </p:sp>
    </p:spTree>
    <p:extLst>
      <p:ext uri="{BB962C8B-B14F-4D97-AF65-F5344CB8AC3E}">
        <p14:creationId xmlns:p14="http://schemas.microsoft.com/office/powerpoint/2010/main" val="2541731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1 – Divinização do Batismo</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Muitas religiões também praticam uma espécie de “batismo” onde um ritual é realizado para marcar a entrada de uma pessoa para um grupo, ou para agradar aos deuses. Já entre os Persas praticava-se um batismo com sangue de animais para aquelas pessoas que buscavam um renascimento. Acreditavam que um ritual externo poderia proporcionar uma experiência sobrenatural. Também entre os Hebreus a prática da circuncisão era o ritual que identificava quem era judeu ou não.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Este pensamento antigo de que algo externo pode dar garantias de salvação ou algum progresso espiritual influenciou também as comunidades cristãs. Surge a ideia de que uma vez que o Batismo é realizado pelo sacerdote a salvação acontece instantaneamente (na teologia usa-se o termo latino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ex</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opere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operato</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Por isso, muitos pensam que basta apenas batizar que está tudo resolvido. Isto explica o grande número de pessoas que são batizadas e não vivem em comunidade. Os presídios estão cheios de pessoas criminosas batizadas, mas que desconhecem o evangelho e suas atitudes em nada se assemelham com as de Cristo. </a:t>
            </a:r>
          </a:p>
          <a:p>
            <a:r>
              <a:rPr lang="pt-BR" sz="1200" dirty="0" smtClean="0">
                <a:latin typeface="Goudy Old Style"/>
                <a:ea typeface="Times New Roman" panose="02020603050405020304" pitchFamily="18" charset="0"/>
              </a:rPr>
              <a:t>Isto explica o grande número de cristãos que são batizados e não vivem em comunidade. </a:t>
            </a:r>
            <a:endParaRPr lang="pt-BR" dirty="0"/>
          </a:p>
        </p:txBody>
      </p:sp>
      <p:sp>
        <p:nvSpPr>
          <p:cNvPr id="4" name="Marcador de Posição do Número do Diapositivo 3"/>
          <p:cNvSpPr>
            <a:spLocks noGrp="1"/>
          </p:cNvSpPr>
          <p:nvPr>
            <p:ph type="sldNum" sz="quarter" idx="10"/>
          </p:nvPr>
        </p:nvSpPr>
        <p:spPr/>
        <p:txBody>
          <a:bodyPr/>
          <a:lstStyle/>
          <a:p>
            <a:fld id="{FEB6A758-5893-4942-AC8B-827234D92FBC}" type="slidenum">
              <a:rPr lang="pt-BR" smtClean="0"/>
              <a:t>4</a:t>
            </a:fld>
            <a:endParaRPr lang="pt-BR"/>
          </a:p>
        </p:txBody>
      </p:sp>
    </p:spTree>
    <p:extLst>
      <p:ext uri="{BB962C8B-B14F-4D97-AF65-F5344CB8AC3E}">
        <p14:creationId xmlns:p14="http://schemas.microsoft.com/office/powerpoint/2010/main" val="3746803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algn="l"/>
            <a:r>
              <a:rPr lang="pt-BR" sz="1200" dirty="0" smtClean="0"/>
              <a:t>Batismo nos compromete com a vida </a:t>
            </a:r>
            <a:r>
              <a:rPr lang="pt-BR" sz="1400" dirty="0" smtClean="0"/>
              <a:t>diária</a:t>
            </a:r>
            <a:r>
              <a:rPr lang="pt-BR" sz="1200" dirty="0" smtClean="0"/>
              <a:t>, com a comunidade e a sociedade.</a:t>
            </a:r>
          </a:p>
          <a:p>
            <a:pPr algn="l"/>
            <a:r>
              <a:rPr lang="pt-BR" sz="1200" dirty="0" smtClean="0"/>
              <a:t>Espera atitudes éticas</a:t>
            </a:r>
          </a:p>
          <a:p>
            <a:pPr marL="0" marR="0" lvl="1" indent="0" algn="l" defTabSz="914400" rtl="0" eaLnBrk="1" fontAlgn="auto" latinLnBrk="0" hangingPunct="1">
              <a:lnSpc>
                <a:spcPct val="100000"/>
              </a:lnSpc>
              <a:spcBef>
                <a:spcPts val="0"/>
              </a:spcBef>
              <a:spcAft>
                <a:spcPts val="0"/>
              </a:spcAft>
              <a:buClrTx/>
              <a:buSzTx/>
              <a:buFontTx/>
              <a:buNone/>
              <a:tabLst/>
              <a:defRPr/>
            </a:pPr>
            <a:r>
              <a:rPr lang="pt-BR" sz="3600" dirty="0" smtClean="0"/>
              <a:t>O amor a Deus como entrega total implica confiança plena em Deus e agir ético a partir da observância </a:t>
            </a:r>
            <a:br>
              <a:rPr lang="pt-BR" sz="3600" dirty="0" smtClean="0"/>
            </a:br>
            <a:r>
              <a:rPr lang="pt-BR" sz="3600" dirty="0" smtClean="0"/>
              <a:t>dos mandamentos.</a:t>
            </a:r>
          </a:p>
          <a:p>
            <a:endParaRPr lang="pt-BR" dirty="0" smtClean="0"/>
          </a:p>
          <a:p>
            <a:endParaRPr lang="pt-BR" dirty="0"/>
          </a:p>
        </p:txBody>
      </p:sp>
      <p:sp>
        <p:nvSpPr>
          <p:cNvPr id="4" name="Marcador de Posição do Número do Diapositivo 3"/>
          <p:cNvSpPr>
            <a:spLocks noGrp="1"/>
          </p:cNvSpPr>
          <p:nvPr>
            <p:ph type="sldNum" sz="quarter" idx="10"/>
          </p:nvPr>
        </p:nvSpPr>
        <p:spPr/>
        <p:txBody>
          <a:bodyPr/>
          <a:lstStyle/>
          <a:p>
            <a:fld id="{FEB6A758-5893-4942-AC8B-827234D92FBC}" type="slidenum">
              <a:rPr lang="pt-BR" smtClean="0"/>
              <a:t>5</a:t>
            </a:fld>
            <a:endParaRPr lang="pt-BR"/>
          </a:p>
        </p:txBody>
      </p:sp>
    </p:spTree>
    <p:extLst>
      <p:ext uri="{BB962C8B-B14F-4D97-AF65-F5344CB8AC3E}">
        <p14:creationId xmlns:p14="http://schemas.microsoft.com/office/powerpoint/2010/main" val="4069938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a:defRPr/>
            </a:pPr>
            <a:fld id="{49C4A4DF-0EE2-4F9F-A489-3A53E9C2EED2}" type="slidenum">
              <a:rPr lang="pt-BR" smtClean="0"/>
              <a:pPr>
                <a:defRPr/>
              </a:pPr>
              <a:t>6</a:t>
            </a:fld>
            <a:endParaRPr lang="pt-BR"/>
          </a:p>
        </p:txBody>
      </p:sp>
    </p:spTree>
    <p:extLst>
      <p:ext uri="{BB962C8B-B14F-4D97-AF65-F5344CB8AC3E}">
        <p14:creationId xmlns:p14="http://schemas.microsoft.com/office/powerpoint/2010/main" val="1435206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algn="just"/>
            <a:r>
              <a:rPr lang="pt-BR" sz="1200" dirty="0" smtClean="0">
                <a:latin typeface="Goudy Old Style"/>
                <a:ea typeface="Times New Roman" panose="02020603050405020304" pitchFamily="18" charset="0"/>
              </a:rPr>
              <a:t>Precisamos ter clareza que crianças que morrem sem o Batismo, não estão condenadas. Deus também oferece a sua graça e seu amor a pessoas que não foram batizadas. </a:t>
            </a:r>
          </a:p>
          <a:p>
            <a:pPr algn="just"/>
            <a:r>
              <a:rPr lang="pt-BR" sz="1200" dirty="0" smtClean="0">
                <a:latin typeface="Goudy Old Style"/>
                <a:ea typeface="Times New Roman" panose="02020603050405020304" pitchFamily="18" charset="0"/>
              </a:rPr>
              <a:t>Jesus Cristo ama os pequeninos.</a:t>
            </a:r>
          </a:p>
          <a:p>
            <a:pPr algn="just"/>
            <a:r>
              <a:rPr lang="pt-BR" sz="1200" dirty="0" smtClean="0">
                <a:latin typeface="Goudy Old Style"/>
                <a:ea typeface="Times New Roman" panose="02020603050405020304" pitchFamily="18" charset="0"/>
              </a:rPr>
              <a:t> Ele mesmo afirmou: “</a:t>
            </a:r>
            <a:r>
              <a:rPr lang="pt-BR" sz="1200" i="1" dirty="0" smtClean="0">
                <a:latin typeface="Goudy Old Style"/>
                <a:ea typeface="Times New Roman" panose="02020603050405020304" pitchFamily="18" charset="0"/>
              </a:rPr>
              <a:t>Deixai vir a mim os pequeninos, não os embaraceis, porque dos tais é o reino de Deus.” Mc 10.14.</a:t>
            </a:r>
          </a:p>
          <a:p>
            <a:pPr algn="just"/>
            <a:r>
              <a:rPr lang="pt-BR" sz="1200" i="1" dirty="0" smtClean="0">
                <a:latin typeface="Goudy Old Style"/>
                <a:ea typeface="Times New Roman" panose="02020603050405020304" pitchFamily="18" charset="0"/>
              </a:rPr>
              <a:t>No entanto, por razões pastorais e devido a angústia gerada aos pais em tal</a:t>
            </a:r>
            <a:r>
              <a:rPr lang="pt-BR" sz="1200" i="1" baseline="0" dirty="0" smtClean="0">
                <a:latin typeface="Goudy Old Style"/>
                <a:ea typeface="Times New Roman" panose="02020603050405020304" pitchFamily="18" charset="0"/>
              </a:rPr>
              <a:t> circunstância, a igreja admite o Batismo de emergência. </a:t>
            </a:r>
          </a:p>
          <a:p>
            <a:pPr algn="just"/>
            <a:r>
              <a:rPr lang="pt-BR" sz="1200" i="1" baseline="0" dirty="0" smtClean="0">
                <a:latin typeface="Goudy Old Style"/>
                <a:ea typeface="Times New Roman" panose="02020603050405020304" pitchFamily="18" charset="0"/>
              </a:rPr>
              <a:t>Que posteriormente deve ser registrado e se a criança se reestabelecer apresentada em culto na comunidade. </a:t>
            </a:r>
            <a:endParaRPr lang="pt-BR" sz="1200" dirty="0" smtClean="0">
              <a:latin typeface="Times New Roman" panose="02020603050405020304" pitchFamily="18" charset="0"/>
              <a:ea typeface="Times New Roman" panose="02020603050405020304" pitchFamily="18" charset="0"/>
            </a:endParaRPr>
          </a:p>
          <a:p>
            <a:endParaRPr lang="pt-BR" dirty="0"/>
          </a:p>
        </p:txBody>
      </p:sp>
      <p:sp>
        <p:nvSpPr>
          <p:cNvPr id="4" name="Marcador de Posição do Número do Diapositivo 3"/>
          <p:cNvSpPr>
            <a:spLocks noGrp="1"/>
          </p:cNvSpPr>
          <p:nvPr>
            <p:ph type="sldNum" sz="quarter" idx="10"/>
          </p:nvPr>
        </p:nvSpPr>
        <p:spPr/>
        <p:txBody>
          <a:bodyPr/>
          <a:lstStyle/>
          <a:p>
            <a:fld id="{FEB6A758-5893-4942-AC8B-827234D92FBC}" type="slidenum">
              <a:rPr lang="pt-BR" smtClean="0"/>
              <a:t>7</a:t>
            </a:fld>
            <a:endParaRPr lang="pt-BR"/>
          </a:p>
        </p:txBody>
      </p:sp>
    </p:spTree>
    <p:extLst>
      <p:ext uri="{BB962C8B-B14F-4D97-AF65-F5344CB8AC3E}">
        <p14:creationId xmlns:p14="http://schemas.microsoft.com/office/powerpoint/2010/main" val="655690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3 – O Batismo torna a água milagrosa?</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Entre as crenças populares está a da água benta e da água ungida. Muitos colocam o copo com água sobre o rádio no momento em que o pastor faz orações e depois bebem desta água supostamente milagrosa. Da mesma forma a água do Batismo recebeu uma conotação mística e algumas pessoas querem leva-la para dar de beber às crianças quando estas ficam doentes. Também são cada vez mais frequentes as excursões ao Rio Jordão, em Israel, onde pessoas estão se deixando batizar. Acreditam, assim, que serão pessoas cristãs mais espirituais por terem sido batizadas no mesmo rio no qual Jesus também foi batizado.</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 partir da Bíblia afirmamos que devemos crer no poder de Deus e não em objetos ou formas de superstição. Deus espera que creiamos nele de todo o coração e não nos contaminemos com rituais estranhos à Palavra de Deus.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Dt</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18.9-14).</a:t>
            </a:r>
          </a:p>
          <a:p>
            <a:r>
              <a:rPr lang="pt-BR" sz="1200" dirty="0" smtClean="0"/>
              <a:t>Com simples água e bênção. Sem a palavra de Deus, a água é simples água. Palavra e água juntas fazem do Batismo um </a:t>
            </a:r>
            <a:r>
              <a:rPr lang="pt-BR" sz="1200" i="1" dirty="0" smtClean="0"/>
              <a:t>sacramento</a:t>
            </a:r>
            <a:r>
              <a:rPr lang="pt-BR" sz="1200" dirty="0" smtClean="0"/>
              <a:t>. Ambas se complementam mutuamente. </a:t>
            </a:r>
          </a:p>
          <a:p>
            <a:endParaRPr lang="pt-BR"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pt-B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O Batismo é para a vida cristã o que é o tronco com as suas raízes para a árvore. A fé é um constante receber, viver da seiva do amor de Deus para que frutos alimentem a paz, o amor de Deus no mundo, simbolizado pelas palavras e a água. </a:t>
            </a:r>
          </a:p>
          <a:p>
            <a:endParaRPr lang="pt-BR" dirty="0"/>
          </a:p>
        </p:txBody>
      </p:sp>
      <p:sp>
        <p:nvSpPr>
          <p:cNvPr id="4" name="Marcador de Posição do Número do Diapositivo 3"/>
          <p:cNvSpPr>
            <a:spLocks noGrp="1"/>
          </p:cNvSpPr>
          <p:nvPr>
            <p:ph type="sldNum" sz="quarter" idx="10"/>
          </p:nvPr>
        </p:nvSpPr>
        <p:spPr/>
        <p:txBody>
          <a:bodyPr/>
          <a:lstStyle/>
          <a:p>
            <a:fld id="{FEB6A758-5893-4942-AC8B-827234D92FBC}" type="slidenum">
              <a:rPr lang="pt-BR" smtClean="0"/>
              <a:t>8</a:t>
            </a:fld>
            <a:endParaRPr lang="pt-BR"/>
          </a:p>
        </p:txBody>
      </p:sp>
    </p:spTree>
    <p:extLst>
      <p:ext uri="{BB962C8B-B14F-4D97-AF65-F5344CB8AC3E}">
        <p14:creationId xmlns:p14="http://schemas.microsoft.com/office/powerpoint/2010/main" val="2627427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smtClean="0">
                <a:latin typeface="Goudy Old Style"/>
                <a:ea typeface="Times New Roman" panose="02020603050405020304" pitchFamily="18" charset="0"/>
              </a:rPr>
              <a:t>Muitas pessoas insistem e pressionam para batizar logo a criança porque ela tem muitas cólicas, porque chora demais, estão muito agitadas e acreditam que após o Batismo ela irá se tornar uma criança mais saudável e mais calma. Isto também não é verdade, pois o Batismo não tira a humanidade e nem a fragilidade da criança. Se a criança está doente, agitada, devemos orar por ela e leva-la ao médico. </a:t>
            </a:r>
            <a:endParaRPr lang="pt-BR" sz="1200" dirty="0" smtClean="0">
              <a:latin typeface="Times New Roman" panose="02020603050405020304" pitchFamily="18" charset="0"/>
              <a:ea typeface="Times New Roman" panose="02020603050405020304" pitchFamily="18" charset="0"/>
            </a:endParaRPr>
          </a:p>
        </p:txBody>
      </p:sp>
      <p:sp>
        <p:nvSpPr>
          <p:cNvPr id="4" name="Marcador de Posição do Número do Diapositivo 3"/>
          <p:cNvSpPr>
            <a:spLocks noGrp="1"/>
          </p:cNvSpPr>
          <p:nvPr>
            <p:ph type="sldNum" sz="quarter" idx="10"/>
          </p:nvPr>
        </p:nvSpPr>
        <p:spPr/>
        <p:txBody>
          <a:bodyPr/>
          <a:lstStyle/>
          <a:p>
            <a:fld id="{FEB6A758-5893-4942-AC8B-827234D92FBC}" type="slidenum">
              <a:rPr lang="pt-BR" smtClean="0"/>
              <a:t>9</a:t>
            </a:fld>
            <a:endParaRPr lang="pt-BR"/>
          </a:p>
        </p:txBody>
      </p:sp>
    </p:spTree>
    <p:extLst>
      <p:ext uri="{BB962C8B-B14F-4D97-AF65-F5344CB8AC3E}">
        <p14:creationId xmlns:p14="http://schemas.microsoft.com/office/powerpoint/2010/main" val="1818488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5 – O Batismo, o mau olhado e as benzedeiras</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As pessoas que não conhecem a Palavra de Deus agarram-se a certas crenças supersticiosas pensando trazer algum alívio aos seus problemas e preocupações. Alguns acreditam que quando alguém olha para uma criança e acha ela bonita, logo aquele olhar de cobiça, lança sobre a criança uma influência negativa que chamam de mau olhado, quebranto, etc. Diante disso alguns pais e mães evitam que outras pessoas vejam a criança até o Batismo. Já outras pessoas acreditam que se a criança fica agitada, nervosa, já está sob o poder do mal.  Por isso procuram às pressas uma benzedeira para quebrar ou cortar este mal, ou batizar logo o bebê. Na verdade, está provado que o ambiente externo influencia no comportamento das crianças. É claro que se os pais e as mães andam nervosos e preocupados, assim, os filhos e as filhas também sentirão esta angústia. Não há nada melhor do que confiar no poder de Deus, orando pelos filhos e pelas filhas, indo aos cultos e lendo a Bíblia em casa. Nenhum poder pode fazer mal dentro de um lar que busca a presença de Jesus. Jamais troque uma consulta médica e as orações da Igreja por um ritual de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benzimento</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o qual é contrário aos ensinamentos da Palavra de Deus.</a:t>
            </a:r>
          </a:p>
          <a:p>
            <a:pPr algn="just"/>
            <a:r>
              <a:rPr lang="pt-BR" dirty="0" smtClean="0">
                <a:latin typeface="Goudy Old Style"/>
                <a:ea typeface="Times New Roman" panose="02020603050405020304" pitchFamily="18" charset="0"/>
              </a:rPr>
              <a:t>O ambiente externo influencia no comportamento das crianças. Nada é melhor do que confiar no poder de Deus, orando pelos filhos, indo aos cultos e lendo a Bíblia em casa. </a:t>
            </a:r>
          </a:p>
          <a:p>
            <a:pPr algn="just"/>
            <a:r>
              <a:rPr lang="pt-BR" dirty="0" smtClean="0">
                <a:latin typeface="Goudy Old Style"/>
                <a:ea typeface="Times New Roman" panose="02020603050405020304" pitchFamily="18" charset="0"/>
              </a:rPr>
              <a:t>Nenhum poder pode fazer mal dentro de um lar que busca a presença de Jesus. Jamais troque uma consulta médica e as orações da Igreja por um ritual de benzimento, o qual é contrário aos ensinamentos da Palavra de Deus.</a:t>
            </a:r>
            <a:endParaRPr lang="pt-BR" dirty="0" smtClean="0">
              <a:latin typeface="Times New Roman" panose="02020603050405020304" pitchFamily="18" charset="0"/>
              <a:ea typeface="Times New Roman" panose="02020603050405020304" pitchFamily="18" charset="0"/>
            </a:endParaRPr>
          </a:p>
          <a:p>
            <a:endParaRPr lang="pt-BR" sz="1200" b="1" dirty="0" smtClean="0">
              <a:latin typeface="Goudy Old Style"/>
              <a:ea typeface="Times New Roman" panose="02020603050405020304" pitchFamily="18" charset="0"/>
            </a:endParaRPr>
          </a:p>
          <a:p>
            <a:endParaRPr lang="pt-BR" dirty="0"/>
          </a:p>
        </p:txBody>
      </p:sp>
      <p:sp>
        <p:nvSpPr>
          <p:cNvPr id="4" name="Marcador de Posição do Número do Diapositivo 3"/>
          <p:cNvSpPr>
            <a:spLocks noGrp="1"/>
          </p:cNvSpPr>
          <p:nvPr>
            <p:ph type="sldNum" sz="quarter" idx="10"/>
          </p:nvPr>
        </p:nvSpPr>
        <p:spPr/>
        <p:txBody>
          <a:bodyPr/>
          <a:lstStyle/>
          <a:p>
            <a:fld id="{FEB6A758-5893-4942-AC8B-827234D92FBC}" type="slidenum">
              <a:rPr lang="pt-BR" smtClean="0"/>
              <a:t>10</a:t>
            </a:fld>
            <a:endParaRPr lang="pt-BR"/>
          </a:p>
        </p:txBody>
      </p:sp>
    </p:spTree>
    <p:extLst>
      <p:ext uri="{BB962C8B-B14F-4D97-AF65-F5344CB8AC3E}">
        <p14:creationId xmlns:p14="http://schemas.microsoft.com/office/powerpoint/2010/main" val="4130896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7 -  O Batismo no Espírito Santo</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Talvez você já ouviu afirmações como eu recebi o Batismo no Espírito Santo ...lá naquela igreja eles batizam com o Espírito Santo...  As igrejas pentecostais ensinam que após a conversão e o Batismo nas águas, virá um momento em que o crente receberá o Batismo no Espírito Santo. Neste dia a pessoa receberá dons extraordinários que comprovarão que de fato este Batismo aconteceu. Entre os dons mais cobiçados está o de falar em línguas estranhas. Este pensamento tem causado divisão entre os cristãos. De um lado algumas pessoas compartilham que receberam este batismo e de outro lado encontramos pessoas cristãs sinceras que nunca sentiram o fogo, o vento, profecias, revelações, línguas, etc.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Os textos bíblicos que mais falam deste assunto estão em Atos do Apóstolos. Ali está o início da história da Igreja. O Espírito Santo, para encorajar os apóstolos, os primeiros cristãos e as primeiras cristãs a saírem pelo mundo, realizou muitos sinais e milagres como o Pentecostes, as curas e revelações. Algumas pessoas cristãs anseiam em reviver as mesmas experiências de Atos dos Apóstolos. Porém, estudando mais a fundo este assunto podemos concluir que não se pode falar biblicamente de um segundo Batismo com o Espírito Santo. As experiências de Pedro em Samaria mostram que alguns samaritanos haviam sido batizados em nome de Jesus, mas ainda não tinha recebido o Espírito Santo. Então os apóstolos impuseram as mãos sobre eles e eles receberam o Espírito Santo (At 8.14-25). Já em Atos 10, Pedro está pregando entre os gentios, e durante a pregação o Espírito Santo é derramado sobre eles e começam a falar em línguas. Após isto Pedro batiza os gentios com água. O importante nestes textos é olhar para o aspecto central da ação do Espírito Santo: mostrar aos apóstolos que iniciou o período da evangelização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Mt</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28.19-20 e At 1.8). O Evangelho deve ser levado a todo o mundo e as pessoas desprezadas como os samaritanos e gentios estão sendo tocadas da mesma forma com o Espírito Santo.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 maior experiência com o Espírito Santo é o despertar da fé em Jesus. O dom de línguas, tão cobiçado em nossos dias, chega a ser o menos recomendável pelos apóstolos. Por quê? Porque a Igreja sobrevive sem o dom de línguas, mas não subsiste sem a profecia (pregação do Evangelho). A maioria dos discípulos que experimentou o Pentecostes, saiu pelo mundo afora e sofreu perseguição, desprezo, ódio e tortura. Muitos foram presos, alguns decapitados, outros crucificados, enforcados, cozidos em óleo fervente ou jogados aos leões. Bem diferente do que muitos crentes de nossos dias têm buscado com o Espírito Santo.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Não podemos duvidar da experiência com o Espírito Santo. Ele pode agir como e quando quiser. Porém, biblicamente não dá para chamar esta experiência, seja de cura, revelação, o falar em línguas de um Batismo no Espírito Santo. A melhor definição seria um encher-se do Espírito, um toque do Espírito, uma unção do Espírito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Ef</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5.18). Quando alguém é batizado em nome do Pai e do Filho e do Espírito Santo, tudo já está feito. Os dons foram dados e no momento certo eles se manifestarão. Logo podemos dizer que quem crê em Jesus, tem o Espírito Santo na sua vida. </a:t>
            </a:r>
          </a:p>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A melhor definição seria um </a:t>
            </a:r>
            <a:r>
              <a:rPr lang="pt-BR" i="1" dirty="0" smtClean="0"/>
              <a:t>encher-se do Espírito, um toque do Espírito, uma unção do Espírito (Efésios 5.18)</a:t>
            </a:r>
            <a:r>
              <a:rPr lang="pt-BR" dirty="0" smtClean="0"/>
              <a:t>. Quando alguém é batizado em nome do Pai e do Filho e do Espírito Santo, tudo já está feito. Os dons foram dados e no momento certo eles se manifestarão. Logo podemos dizer que todo aquele que crê em Jesus, tem o Espírito Santo na sua vida. </a:t>
            </a:r>
          </a:p>
          <a:p>
            <a:endParaRPr lang="pt-BR" dirty="0"/>
          </a:p>
        </p:txBody>
      </p:sp>
      <p:sp>
        <p:nvSpPr>
          <p:cNvPr id="4" name="Marcador de Posição do Número do Diapositivo 3"/>
          <p:cNvSpPr>
            <a:spLocks noGrp="1"/>
          </p:cNvSpPr>
          <p:nvPr>
            <p:ph type="sldNum" sz="quarter" idx="10"/>
          </p:nvPr>
        </p:nvSpPr>
        <p:spPr/>
        <p:txBody>
          <a:bodyPr/>
          <a:lstStyle/>
          <a:p>
            <a:fld id="{FEB6A758-5893-4942-AC8B-827234D92FBC}" type="slidenum">
              <a:rPr lang="pt-BR" smtClean="0"/>
              <a:t>11</a:t>
            </a:fld>
            <a:endParaRPr lang="pt-BR"/>
          </a:p>
        </p:txBody>
      </p:sp>
    </p:spTree>
    <p:extLst>
      <p:ext uri="{BB962C8B-B14F-4D97-AF65-F5344CB8AC3E}">
        <p14:creationId xmlns:p14="http://schemas.microsoft.com/office/powerpoint/2010/main" val="1784310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BR" sz="1200" kern="1200" dirty="0" smtClean="0">
                <a:solidFill>
                  <a:schemeClr val="tx1"/>
                </a:solidFill>
                <a:effectLst/>
                <a:latin typeface="+mn-lt"/>
                <a:ea typeface="+mn-ea"/>
                <a:cs typeface="+mn-cs"/>
              </a:rPr>
              <a:t>Sem a palavra de Deus, a água é simples água. Palavra e água juntas fazem do batismo um </a:t>
            </a:r>
            <a:r>
              <a:rPr lang="pt-BR" sz="1200" i="1" kern="1200" dirty="0" smtClean="0">
                <a:solidFill>
                  <a:schemeClr val="tx1"/>
                </a:solidFill>
                <a:effectLst/>
                <a:latin typeface="+mn-lt"/>
                <a:ea typeface="+mn-ea"/>
                <a:cs typeface="+mn-cs"/>
              </a:rPr>
              <a:t>sacramento</a:t>
            </a:r>
            <a:r>
              <a:rPr lang="pt-BR" sz="1200" kern="1200" dirty="0" smtClean="0">
                <a:solidFill>
                  <a:schemeClr val="tx1"/>
                </a:solidFill>
                <a:effectLst/>
                <a:latin typeface="+mn-lt"/>
                <a:ea typeface="+mn-ea"/>
                <a:cs typeface="+mn-cs"/>
              </a:rPr>
              <a:t>. Ambas se complementam mutuamente. </a:t>
            </a:r>
          </a:p>
          <a:p>
            <a:r>
              <a:rPr lang="pt-BR" sz="1200" kern="1200" dirty="0" smtClean="0">
                <a:solidFill>
                  <a:schemeClr val="tx1"/>
                </a:solidFill>
                <a:effectLst/>
                <a:latin typeface="+mn-lt"/>
                <a:ea typeface="+mn-ea"/>
                <a:cs typeface="+mn-cs"/>
              </a:rPr>
              <a:t>Se a água é tão somente um símbolo, resolve-se facilmente uma questão às vezes polêmica entre Igrejas cristãs: O batismo deve ser realizado por aspersão ou por imersão? Não é a quantidade de água que dá eficácia ou sentido ao Batismo. Na Igreja cristã já muito cedo se tornou costume a aspersão ao lado da imersão. Que fazer se não há rio por perto? Deve-se construir um tanque para essa finalidade? É coisa irrelevante. Não é a água que produz a purificação dos pecados. É a palavra de Jesus, da qual a água, porém, é o sinal. Então, a aspersão tem a mesma legitimidade como a imersão. </a:t>
            </a:r>
          </a:p>
          <a:p>
            <a:r>
              <a:rPr lang="pt-BR" sz="1200" kern="1200" dirty="0" smtClean="0">
                <a:solidFill>
                  <a:schemeClr val="tx1"/>
                </a:solidFill>
                <a:effectLst/>
                <a:latin typeface="+mn-lt"/>
                <a:ea typeface="+mn-ea"/>
                <a:cs typeface="+mn-cs"/>
              </a:rPr>
              <a:t> </a:t>
            </a:r>
          </a:p>
          <a:p>
            <a:endParaRPr lang="pt-BR" dirty="0"/>
          </a:p>
        </p:txBody>
      </p:sp>
      <p:sp>
        <p:nvSpPr>
          <p:cNvPr id="4" name="Marcador de Posição do Número do Diapositivo 3"/>
          <p:cNvSpPr>
            <a:spLocks noGrp="1"/>
          </p:cNvSpPr>
          <p:nvPr>
            <p:ph type="sldNum" sz="quarter" idx="10"/>
          </p:nvPr>
        </p:nvSpPr>
        <p:spPr/>
        <p:txBody>
          <a:bodyPr/>
          <a:lstStyle/>
          <a:p>
            <a:fld id="{FEB6A758-5893-4942-AC8B-827234D92FBC}" type="slidenum">
              <a:rPr lang="pt-BR" smtClean="0"/>
              <a:t>12</a:t>
            </a:fld>
            <a:endParaRPr lang="pt-BR"/>
          </a:p>
        </p:txBody>
      </p:sp>
    </p:spTree>
    <p:extLst>
      <p:ext uri="{BB962C8B-B14F-4D97-AF65-F5344CB8AC3E}">
        <p14:creationId xmlns:p14="http://schemas.microsoft.com/office/powerpoint/2010/main" val="1746360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“Através do que se sabe que uma pessoa tem o Espírito Santo?</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Que a pessoa questione o seu próprio coração.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Se amar o seu irmão, o Espírito Santo habita nele.”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Agostinho de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Hipona</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(354 – 430 d.C.)</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Sobre este assunto estude: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Romanos 12;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1 Coríntios 12;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2 Coríntios 12;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Gálatas 3.14;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Efésios 4.1-5;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2 Tessalonicenses 2.13-15;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1 João 3.24. </a:t>
            </a:r>
          </a:p>
          <a:p>
            <a:endParaRPr lang="pt-BR" dirty="0"/>
          </a:p>
        </p:txBody>
      </p:sp>
      <p:sp>
        <p:nvSpPr>
          <p:cNvPr id="4" name="Espaço Reservado para Número de Slide 3"/>
          <p:cNvSpPr>
            <a:spLocks noGrp="1"/>
          </p:cNvSpPr>
          <p:nvPr>
            <p:ph type="sldNum" sz="quarter" idx="10"/>
          </p:nvPr>
        </p:nvSpPr>
        <p:spPr/>
        <p:txBody>
          <a:bodyPr/>
          <a:lstStyle/>
          <a:p>
            <a:fld id="{BBB73C68-EF57-4902-AA71-C1446A765E16}" type="slidenum">
              <a:rPr lang="pt-BR" smtClean="0"/>
              <a:t>15</a:t>
            </a:fld>
            <a:endParaRPr lang="pt-BR"/>
          </a:p>
        </p:txBody>
      </p:sp>
    </p:spTree>
    <p:extLst>
      <p:ext uri="{BB962C8B-B14F-4D97-AF65-F5344CB8AC3E}">
        <p14:creationId xmlns:p14="http://schemas.microsoft.com/office/powerpoint/2010/main" val="28580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BR" dirty="0"/>
          </a:p>
        </p:txBody>
      </p:sp>
      <p:sp>
        <p:nvSpPr>
          <p:cNvPr id="4" name="Marcador de Posição do Número do Diapositivo 3"/>
          <p:cNvSpPr>
            <a:spLocks noGrp="1"/>
          </p:cNvSpPr>
          <p:nvPr>
            <p:ph type="sldNum" sz="quarter" idx="10"/>
          </p:nvPr>
        </p:nvSpPr>
        <p:spPr/>
        <p:txBody>
          <a:bodyPr/>
          <a:lstStyle/>
          <a:p>
            <a:fld id="{FEB6A758-5893-4942-AC8B-827234D92FBC}" type="slidenum">
              <a:rPr lang="pt-BR" smtClean="0"/>
              <a:t>16</a:t>
            </a:fld>
            <a:endParaRPr lang="pt-BR"/>
          </a:p>
        </p:txBody>
      </p:sp>
    </p:spTree>
    <p:extLst>
      <p:ext uri="{BB962C8B-B14F-4D97-AF65-F5344CB8AC3E}">
        <p14:creationId xmlns:p14="http://schemas.microsoft.com/office/powerpoint/2010/main" val="1248599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BR" dirty="0"/>
          </a:p>
        </p:txBody>
      </p:sp>
      <p:sp>
        <p:nvSpPr>
          <p:cNvPr id="4" name="Marcador de Posição do Número do Diapositivo 3"/>
          <p:cNvSpPr>
            <a:spLocks noGrp="1"/>
          </p:cNvSpPr>
          <p:nvPr>
            <p:ph type="sldNum" sz="quarter" idx="10"/>
          </p:nvPr>
        </p:nvSpPr>
        <p:spPr/>
        <p:txBody>
          <a:bodyPr/>
          <a:lstStyle/>
          <a:p>
            <a:fld id="{FEB6A758-5893-4942-AC8B-827234D92FBC}" type="slidenum">
              <a:rPr lang="pt-BR" smtClean="0"/>
              <a:t>17</a:t>
            </a:fld>
            <a:endParaRPr lang="pt-BR"/>
          </a:p>
        </p:txBody>
      </p:sp>
    </p:spTree>
    <p:extLst>
      <p:ext uri="{BB962C8B-B14F-4D97-AF65-F5344CB8AC3E}">
        <p14:creationId xmlns:p14="http://schemas.microsoft.com/office/powerpoint/2010/main" val="2685622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B8C506BF-80AD-4AA0-9F29-147AD6DAD7B5}" type="datetimeFigureOut">
              <a:rPr lang="pt-BR" smtClean="0"/>
              <a:t>23/07/2020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933264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8C506BF-80AD-4AA0-9F29-147AD6DAD7B5}" type="datetimeFigureOut">
              <a:rPr lang="pt-BR" smtClean="0"/>
              <a:t>23/07/2020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1438961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Editar estilos de texto Mestre</a:t>
            </a:r>
          </a:p>
        </p:txBody>
      </p:sp>
      <p:sp>
        <p:nvSpPr>
          <p:cNvPr id="4" name="Date Placeholder 3"/>
          <p:cNvSpPr>
            <a:spLocks noGrp="1"/>
          </p:cNvSpPr>
          <p:nvPr>
            <p:ph type="dt" sz="half" idx="10"/>
          </p:nvPr>
        </p:nvSpPr>
        <p:spPr/>
        <p:txBody>
          <a:bodyPr/>
          <a:lstStyle/>
          <a:p>
            <a:fld id="{B8C506BF-80AD-4AA0-9F29-147AD6DAD7B5}" type="datetimeFigureOut">
              <a:rPr lang="pt-BR" smtClean="0"/>
              <a:t>23/07/2020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1234223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B8C506BF-80AD-4AA0-9F29-147AD6DAD7B5}" type="datetimeFigureOut">
              <a:rPr lang="pt-BR" smtClean="0"/>
              <a:t>23/07/2020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270002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B8C506BF-80AD-4AA0-9F29-147AD6DAD7B5}" type="datetimeFigureOut">
              <a:rPr lang="pt-BR" smtClean="0"/>
              <a:t>23/07/2020</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19137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B8C506BF-80AD-4AA0-9F29-147AD6DAD7B5}" type="datetimeFigureOut">
              <a:rPr lang="pt-BR" smtClean="0"/>
              <a:t>23/07/2020</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3025306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506BF-80AD-4AA0-9F29-147AD6DAD7B5}" type="datetimeFigureOut">
              <a:rPr lang="pt-BR" smtClean="0"/>
              <a:t>23/07/2020</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4044096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B8C506BF-80AD-4AA0-9F29-147AD6DAD7B5}" type="datetimeFigureOut">
              <a:rPr lang="pt-BR" smtClean="0"/>
              <a:t>23/07/2020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2497018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B8C506BF-80AD-4AA0-9F29-147AD6DAD7B5}" type="datetimeFigureOut">
              <a:rPr lang="pt-BR" smtClean="0"/>
              <a:t>23/07/2020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2660236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8C506BF-80AD-4AA0-9F29-147AD6DAD7B5}" type="datetimeFigureOut">
              <a:rPr lang="pt-BR" smtClean="0"/>
              <a:t>23/07/2020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4072277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B8C506BF-80AD-4AA0-9F29-147AD6DAD7B5}" type="datetimeFigureOut">
              <a:rPr lang="pt-BR" smtClean="0"/>
              <a:t>23/07/2020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C19BABE-D687-4859-BE78-93B26623F488}" type="slidenum">
              <a:rPr lang="pt-BR" smtClean="0"/>
              <a:t>‹nº›</a:t>
            </a:fld>
            <a:endParaRPr lang="pt-BR"/>
          </a:p>
        </p:txBody>
      </p:sp>
    </p:spTree>
    <p:extLst>
      <p:ext uri="{BB962C8B-B14F-4D97-AF65-F5344CB8AC3E}">
        <p14:creationId xmlns:p14="http://schemas.microsoft.com/office/powerpoint/2010/main" val="2017365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6810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52647F38-B617-4D2F-AE0A-013F0C4D2C5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E97799C9-84D9-46D2-A11E-BCF8A720529D}"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2228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037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05BFA754-D5C3-4E66-96A6-867B257F58DC}"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5D84065D-F351-4B03-BD91-D8A6B8D4B362}"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9623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624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60960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4965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03827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586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0345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9568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9"/>
            <a:ext cx="8229600" cy="1143000"/>
          </a:xfrm>
        </p:spPr>
        <p:txBody>
          <a:bodyPr/>
          <a:lstStyle/>
          <a:p>
            <a:r>
              <a:rPr lang="pt-BR" smtClean="0"/>
              <a:t>Clique para editar o estilo do título mestre</a:t>
            </a:r>
            <a:endParaRPr lang="pt-BR"/>
          </a:p>
        </p:txBody>
      </p:sp>
      <p:sp>
        <p:nvSpPr>
          <p:cNvPr id="3" name="Espaço Reservado para Texto 2"/>
          <p:cNvSpPr>
            <a:spLocks noGrp="1"/>
          </p:cNvSpPr>
          <p:nvPr>
            <p:ph type="body" sz="half" idx="1"/>
          </p:nvPr>
        </p:nvSpPr>
        <p:spPr>
          <a:xfrm>
            <a:off x="457200" y="1600202"/>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2"/>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a:xfrm>
            <a:off x="457200" y="6245226"/>
            <a:ext cx="2133600" cy="476251"/>
          </a:xfrm>
          <a:prstGeom prst="rect">
            <a:avLst/>
          </a:prstGeom>
        </p:spPr>
        <p:txBody>
          <a:bodyPr/>
          <a:lstStyle>
            <a:lvl1pPr>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Rodapé 5"/>
          <p:cNvSpPr>
            <a:spLocks noGrp="1"/>
          </p:cNvSpPr>
          <p:nvPr>
            <p:ph type="ftr" sz="quarter" idx="11"/>
          </p:nvPr>
        </p:nvSpPr>
        <p:spPr>
          <a:xfrm>
            <a:off x="3124200" y="6245226"/>
            <a:ext cx="2895600" cy="476251"/>
          </a:xfrm>
        </p:spPr>
        <p:txBody>
          <a:bodyPr/>
          <a:lstStyle>
            <a:lvl1pPr>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Espaço Reservado para Número de Slide 6"/>
          <p:cNvSpPr>
            <a:spLocks noGrp="1"/>
          </p:cNvSpPr>
          <p:nvPr>
            <p:ph type="sldNum" sz="quarter" idx="12"/>
          </p:nvPr>
        </p:nvSpPr>
        <p:spPr>
          <a:xfrm>
            <a:off x="6553200" y="6245226"/>
            <a:ext cx="2133600" cy="476251"/>
          </a:xfrm>
        </p:spPr>
        <p:txBody>
          <a:bodyPr/>
          <a:lstStyle>
            <a:lvl1pPr>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FCE0E8DD-F323-410A-A8D4-00D93BFEC3CF}" type="slidenum">
              <a:rPr kumimoji="0" lang="pt-BR"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0150566"/>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506BF-80AD-4AA0-9F29-147AD6DAD7B5}" type="datetimeFigureOut">
              <a:rPr lang="pt-BR" smtClean="0"/>
              <a:t>23/07/2020</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19BABE-D687-4859-BE78-93B26623F488}" type="slidenum">
              <a:rPr lang="pt-BR" smtClean="0"/>
              <a:t>‹nº›</a:t>
            </a:fld>
            <a:endParaRPr lang="pt-BR"/>
          </a:p>
        </p:txBody>
      </p:sp>
    </p:spTree>
    <p:extLst>
      <p:ext uri="{BB962C8B-B14F-4D97-AF65-F5344CB8AC3E}">
        <p14:creationId xmlns:p14="http://schemas.microsoft.com/office/powerpoint/2010/main" val="42823161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5302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Drop in water">
            <a:hlinkClick r:id="" action="ppaction://media"/>
          </p:cNvPr>
          <p:cNvPicPr>
            <a:picLocks noChangeAspect="1"/>
          </p:cNvPicPr>
          <p:nvPr>
            <a:videoFile r:link="rId1"/>
            <p:extLst>
              <p:ext uri="{DAA4B4D4-6D71-4841-9C94-3DE7FCFB9230}">
                <p14:media xmlns:p14="http://schemas.microsoft.com/office/powerpoint/2010/main" r:embed="rId2">
                  <p14:trim end="4933"/>
                  <p14:fade in="1000" out="1000"/>
                </p14:media>
              </p:ext>
            </p:extLst>
          </p:nvPr>
        </p:nvPicPr>
        <p:blipFill>
          <a:blip r:embed="rId4"/>
          <a:stretch>
            <a:fillRect/>
          </a:stretch>
        </p:blipFill>
        <p:spPr>
          <a:xfrm>
            <a:off x="0" y="548680"/>
            <a:ext cx="9144000" cy="5143500"/>
          </a:xfrm>
          <a:prstGeom prst="rect">
            <a:avLst/>
          </a:prstGeom>
        </p:spPr>
      </p:pic>
    </p:spTree>
    <p:extLst>
      <p:ext uri="{BB962C8B-B14F-4D97-AF65-F5344CB8AC3E}">
        <p14:creationId xmlns:p14="http://schemas.microsoft.com/office/powerpoint/2010/main" val="1388777966"/>
      </p:ext>
    </p:extLst>
  </p:cSld>
  <p:clrMapOvr>
    <a:masterClrMapping/>
  </p:clrMapOvr>
  <mc:AlternateContent xmlns:mc="http://schemas.openxmlformats.org/markup-compatibility/2006" xmlns:p14="http://schemas.microsoft.com/office/powerpoint/2010/main">
    <mc:Choice Requires="p14">
      <p:transition spd="slow" p14:dur="2000" advTm="16000"/>
    </mc:Choice>
    <mc:Fallback xmlns="">
      <p:transition spd="slow" advTm="1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8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317" y="0"/>
            <a:ext cx="5561366" cy="6858000"/>
          </a:xfrm>
          <a:prstGeom prst="rect">
            <a:avLst/>
          </a:prstGeom>
        </p:spPr>
      </p:pic>
    </p:spTree>
    <p:extLst>
      <p:ext uri="{BB962C8B-B14F-4D97-AF65-F5344CB8AC3E}">
        <p14:creationId xmlns:p14="http://schemas.microsoft.com/office/powerpoint/2010/main" val="3142201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1"/>
          <p:cNvGrpSpPr>
            <a:grpSpLocks/>
          </p:cNvGrpSpPr>
          <p:nvPr/>
        </p:nvGrpSpPr>
        <p:grpSpPr bwMode="auto">
          <a:xfrm>
            <a:off x="-18256" y="168514"/>
            <a:ext cx="9180512" cy="1158478"/>
            <a:chOff x="0" y="5313109"/>
            <a:chExt cx="12192000" cy="1544890"/>
          </a:xfrm>
        </p:grpSpPr>
        <p:pic>
          <p:nvPicPr>
            <p:cNvPr id="5" name="Imagem 5"/>
            <p:cNvPicPr>
              <a:picLocks noChangeAspect="1"/>
            </p:cNvPicPr>
            <p:nvPr/>
          </p:nvPicPr>
          <p:blipFill>
            <a:blip r:embed="rId2">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ítulo 1"/>
          <p:cNvSpPr txBox="1">
            <a:spLocks/>
          </p:cNvSpPr>
          <p:nvPr/>
        </p:nvSpPr>
        <p:spPr>
          <a:xfrm>
            <a:off x="261605" y="2862796"/>
            <a:ext cx="3826768" cy="1143000"/>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pt-BR" sz="3600" dirty="0" smtClean="0">
                <a:latin typeface="Kozuka Gothic Pro H" pitchFamily="34" charset="-128"/>
                <a:ea typeface="Kozuka Gothic Pro H" pitchFamily="34" charset="-128"/>
              </a:rPr>
              <a:t>Incompreensões e equívocos</a:t>
            </a:r>
            <a:endParaRPr lang="pt-BR" sz="3600" dirty="0">
              <a:latin typeface="Kozuka Gothic Pro H" pitchFamily="34" charset="-128"/>
              <a:ea typeface="Kozuka Gothic Pro H" pitchFamily="34" charset="-128"/>
            </a:endParaRPr>
          </a:p>
        </p:txBody>
      </p:sp>
      <p:cxnSp>
        <p:nvCxnSpPr>
          <p:cNvPr id="14" name="Conector reto 13"/>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CaixaDeTexto 14"/>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6" name="CaixaDeTexto 15"/>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pic>
        <p:nvPicPr>
          <p:cNvPr id="1026" name="Picture 2" descr="https://i2.wp.com/static1.squarespace.com/static/539baa95e4b0218b60e4f412/t/53f4a19ce4b04c0f5a777386/1408541095931/baptism+font.jpg?w=1080&amp;ssl=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8373" y="2156773"/>
            <a:ext cx="4851874" cy="32395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51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ctrTitle"/>
          </p:nvPr>
        </p:nvSpPr>
        <p:spPr>
          <a:xfrm>
            <a:off x="514385" y="2876374"/>
            <a:ext cx="3236768" cy="1089529"/>
          </a:xfrm>
          <a:prstGeom prst="rect">
            <a:avLst/>
          </a:prstGeom>
        </p:spPr>
        <p:txBody>
          <a:bodyPr wrap="square">
            <a:spAutoFit/>
          </a:bodyPr>
          <a:lstStyle/>
          <a:p>
            <a:pPr algn="l"/>
            <a:r>
              <a:rPr lang="pt-BR" sz="2400" b="1" dirty="0" smtClean="0">
                <a:latin typeface="+mn-lt"/>
                <a:ea typeface="Times New Roman" panose="02020603050405020304" pitchFamily="18" charset="0"/>
              </a:rPr>
              <a:t>Não </a:t>
            </a:r>
            <a:r>
              <a:rPr lang="pt-BR" sz="2400" b="1" dirty="0">
                <a:latin typeface="+mn-lt"/>
                <a:ea typeface="Times New Roman" panose="02020603050405020304" pitchFamily="18" charset="0"/>
              </a:rPr>
              <a:t>basta apenas batizar que está tudo resolvido. </a:t>
            </a:r>
          </a:p>
        </p:txBody>
      </p:sp>
      <p:sp>
        <p:nvSpPr>
          <p:cNvPr id="2" name="CaixaDeTexto 1"/>
          <p:cNvSpPr txBox="1"/>
          <p:nvPr/>
        </p:nvSpPr>
        <p:spPr>
          <a:xfrm>
            <a:off x="5791200" y="2701636"/>
            <a:ext cx="2618509" cy="646331"/>
          </a:xfrm>
          <a:prstGeom prst="rect">
            <a:avLst/>
          </a:prstGeom>
          <a:noFill/>
        </p:spPr>
        <p:txBody>
          <a:bodyPr wrap="square" rtlCol="0">
            <a:spAutoFit/>
          </a:bodyPr>
          <a:lstStyle/>
          <a:p>
            <a:endParaRPr lang="pt-BR" dirty="0" smtClean="0"/>
          </a:p>
          <a:p>
            <a:endParaRPr lang="pt-BR" dirty="0"/>
          </a:p>
        </p:txBody>
      </p:sp>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1673" y="2537814"/>
            <a:ext cx="5052283" cy="3503402"/>
          </a:xfrm>
          <a:prstGeom prst="rect">
            <a:avLst/>
          </a:prstGeom>
          <a:ln>
            <a:noFill/>
          </a:ln>
          <a:effectLst>
            <a:softEdge rad="112500"/>
          </a:effectLst>
        </p:spPr>
      </p:pic>
      <p:sp>
        <p:nvSpPr>
          <p:cNvPr id="11" name="CaixaDeTexto 10"/>
          <p:cNvSpPr txBox="1"/>
          <p:nvPr/>
        </p:nvSpPr>
        <p:spPr>
          <a:xfrm>
            <a:off x="467544" y="4397987"/>
            <a:ext cx="3629891" cy="1200329"/>
          </a:xfrm>
          <a:prstGeom prst="rect">
            <a:avLst/>
          </a:prstGeom>
          <a:noFill/>
        </p:spPr>
        <p:txBody>
          <a:bodyPr wrap="square" rtlCol="0">
            <a:spAutoFit/>
          </a:bodyPr>
          <a:lstStyle/>
          <a:p>
            <a:r>
              <a:rPr lang="pt-BR" sz="2400" b="1" dirty="0"/>
              <a:t>A Bíblia indica parâmetros e princípios éticos essenciais</a:t>
            </a:r>
            <a:r>
              <a:rPr lang="pt-BR" sz="2400" b="1" dirty="0" smtClean="0"/>
              <a:t>.</a:t>
            </a:r>
            <a:endParaRPr lang="pt-BR" sz="2400" b="1" dirty="0"/>
          </a:p>
        </p:txBody>
      </p:sp>
      <p:grpSp>
        <p:nvGrpSpPr>
          <p:cNvPr id="9" name="Agrupar 1"/>
          <p:cNvGrpSpPr>
            <a:grpSpLocks/>
          </p:cNvGrpSpPr>
          <p:nvPr/>
        </p:nvGrpSpPr>
        <p:grpSpPr bwMode="auto">
          <a:xfrm>
            <a:off x="-18256" y="168514"/>
            <a:ext cx="9180512" cy="1158478"/>
            <a:chOff x="0" y="5313109"/>
            <a:chExt cx="12192000" cy="1544890"/>
          </a:xfrm>
        </p:grpSpPr>
        <p:pic>
          <p:nvPicPr>
            <p:cNvPr id="10" name="Imagem 5"/>
            <p:cNvPicPr>
              <a:picLocks noChangeAspect="1"/>
            </p:cNvPicPr>
            <p:nvPr/>
          </p:nvPicPr>
          <p:blipFill>
            <a:blip r:embed="rId4">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3" name="Conector reto 12"/>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4" name="CaixaDeTexto 13"/>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5" name="CaixaDeTexto 14"/>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
        <p:nvSpPr>
          <p:cNvPr id="16" name="CaixaDeTexto 15"/>
          <p:cNvSpPr txBox="1"/>
          <p:nvPr/>
        </p:nvSpPr>
        <p:spPr>
          <a:xfrm>
            <a:off x="755576" y="1916832"/>
            <a:ext cx="8064896" cy="584775"/>
          </a:xfrm>
          <a:prstGeom prst="rect">
            <a:avLst/>
          </a:prstGeom>
          <a:noFill/>
        </p:spPr>
        <p:txBody>
          <a:bodyPr wrap="square" rtlCol="0">
            <a:spAutoFit/>
          </a:bodyPr>
          <a:lstStyle/>
          <a:p>
            <a:r>
              <a:rPr lang="pt-BR" sz="3200" dirty="0" smtClean="0">
                <a:latin typeface="Kozuka Gothic Pro B" panose="020B0800000000000000" pitchFamily="34" charset="-128"/>
                <a:ea typeface="Kozuka Gothic Pro B" panose="020B0800000000000000" pitchFamily="34" charset="-128"/>
              </a:rPr>
              <a:t>1 – Divinização do Batismo</a:t>
            </a:r>
            <a:endParaRPr lang="pt-BR" sz="3200" dirty="0">
              <a:latin typeface="Kozuka Gothic Pro B" panose="020B0800000000000000" pitchFamily="34" charset="-128"/>
              <a:ea typeface="Kozuka Gothic Pro B" panose="020B0800000000000000" pitchFamily="34" charset="-128"/>
            </a:endParaRPr>
          </a:p>
        </p:txBody>
      </p:sp>
    </p:spTree>
    <p:extLst>
      <p:ext uri="{BB962C8B-B14F-4D97-AF65-F5344CB8AC3E}">
        <p14:creationId xmlns:p14="http://schemas.microsoft.com/office/powerpoint/2010/main" val="205106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a:spLocks noGrp="1"/>
          </p:cNvSpPr>
          <p:nvPr>
            <p:ph type="ctrTitle"/>
          </p:nvPr>
        </p:nvSpPr>
        <p:spPr>
          <a:xfrm>
            <a:off x="779110" y="1934511"/>
            <a:ext cx="7128164" cy="637309"/>
          </a:xfrm>
        </p:spPr>
        <p:txBody>
          <a:bodyPr>
            <a:noAutofit/>
          </a:bodyPr>
          <a:lstStyle/>
          <a:p>
            <a:pPr algn="ctr"/>
            <a:r>
              <a:rPr lang="pt-BR" sz="4400" b="1" dirty="0">
                <a:latin typeface="+mn-lt"/>
              </a:rPr>
              <a:t>Batismo x Vida Diária</a:t>
            </a:r>
          </a:p>
        </p:txBody>
      </p:sp>
      <p:sp>
        <p:nvSpPr>
          <p:cNvPr id="9" name="Marcador de Posição de Conteúdo 2"/>
          <p:cNvSpPr txBox="1">
            <a:spLocks/>
          </p:cNvSpPr>
          <p:nvPr/>
        </p:nvSpPr>
        <p:spPr>
          <a:xfrm>
            <a:off x="275359" y="2699309"/>
            <a:ext cx="4516097" cy="3488920"/>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sz="3600" dirty="0"/>
              <a:t>Batismo </a:t>
            </a:r>
            <a:r>
              <a:rPr lang="pt-BR" sz="3600" dirty="0" smtClean="0"/>
              <a:t>compromete </a:t>
            </a:r>
          </a:p>
          <a:p>
            <a:pPr marL="571500" indent="-571500" algn="l">
              <a:buFontTx/>
              <a:buChar char="-"/>
            </a:pPr>
            <a:r>
              <a:rPr lang="pt-BR" sz="3600" dirty="0" smtClean="0"/>
              <a:t>Vida </a:t>
            </a:r>
            <a:r>
              <a:rPr lang="pt-BR" sz="4000" dirty="0" smtClean="0"/>
              <a:t>diária</a:t>
            </a:r>
          </a:p>
          <a:p>
            <a:pPr marL="571500" indent="-571500" algn="l">
              <a:buFontTx/>
              <a:buChar char="-"/>
            </a:pPr>
            <a:r>
              <a:rPr lang="pt-BR" sz="3600" dirty="0" smtClean="0"/>
              <a:t>Comunidade </a:t>
            </a:r>
          </a:p>
          <a:p>
            <a:pPr marL="571500" indent="-571500" algn="l">
              <a:buFontTx/>
              <a:buChar char="-"/>
            </a:pPr>
            <a:r>
              <a:rPr lang="pt-BR" sz="3600" dirty="0" smtClean="0"/>
              <a:t>Sociedade</a:t>
            </a:r>
            <a:endParaRPr lang="pt-BR" sz="3600" dirty="0"/>
          </a:p>
        </p:txBody>
      </p:sp>
      <p:grpSp>
        <p:nvGrpSpPr>
          <p:cNvPr id="8" name="Agrupar 1"/>
          <p:cNvGrpSpPr>
            <a:grpSpLocks/>
          </p:cNvGrpSpPr>
          <p:nvPr/>
        </p:nvGrpSpPr>
        <p:grpSpPr bwMode="auto">
          <a:xfrm>
            <a:off x="-18256" y="168514"/>
            <a:ext cx="9180512" cy="1158478"/>
            <a:chOff x="0" y="5313109"/>
            <a:chExt cx="12192000" cy="1544890"/>
          </a:xfrm>
        </p:grpSpPr>
        <p:pic>
          <p:nvPicPr>
            <p:cNvPr id="10"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2" name="Conector reto 11"/>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CaixaDeTexto 12"/>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4" name="CaixaDeTexto 13"/>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Tree>
    <p:extLst>
      <p:ext uri="{BB962C8B-B14F-4D97-AF65-F5344CB8AC3E}">
        <p14:creationId xmlns:p14="http://schemas.microsoft.com/office/powerpoint/2010/main" val="12547317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50129" y="1984664"/>
            <a:ext cx="4965701" cy="369922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lipse 3"/>
          <p:cNvSpPr/>
          <p:nvPr/>
        </p:nvSpPr>
        <p:spPr>
          <a:xfrm>
            <a:off x="179971" y="1984664"/>
            <a:ext cx="3770237" cy="3843112"/>
          </a:xfrm>
          <a:prstGeom prst="ellipse">
            <a:avLst/>
          </a:prstGeom>
          <a:solidFill>
            <a:srgbClr val="DFE27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400"/>
          </a:p>
        </p:txBody>
      </p:sp>
      <p:sp>
        <p:nvSpPr>
          <p:cNvPr id="5" name="Rectangle 3"/>
          <p:cNvSpPr txBox="1">
            <a:spLocks noChangeArrowheads="1"/>
          </p:cNvSpPr>
          <p:nvPr/>
        </p:nvSpPr>
        <p:spPr>
          <a:xfrm>
            <a:off x="701394" y="2546191"/>
            <a:ext cx="2852690" cy="444855"/>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2000"/>
              </a:lnSpc>
              <a:buNone/>
            </a:pPr>
            <a:r>
              <a:rPr lang="pt-BR" sz="2400" b="1" i="1" dirty="0">
                <a:solidFill>
                  <a:srgbClr val="824C28"/>
                </a:solidFill>
                <a:cs typeface="Times New Roman" pitchFamily="18" charset="0"/>
              </a:rPr>
              <a:t>A </a:t>
            </a:r>
            <a:r>
              <a:rPr lang="pt-BR" b="1" i="1" dirty="0">
                <a:solidFill>
                  <a:srgbClr val="824C28"/>
                </a:solidFill>
                <a:cs typeface="Times New Roman" pitchFamily="18" charset="0"/>
              </a:rPr>
              <a:t>prática</a:t>
            </a:r>
            <a:r>
              <a:rPr lang="pt-BR" sz="2400" b="1" i="1" dirty="0">
                <a:solidFill>
                  <a:srgbClr val="824C28"/>
                </a:solidFill>
                <a:cs typeface="Times New Roman" pitchFamily="18" charset="0"/>
              </a:rPr>
              <a:t> do amor</a:t>
            </a:r>
          </a:p>
        </p:txBody>
      </p:sp>
      <p:sp>
        <p:nvSpPr>
          <p:cNvPr id="6" name="Retângulo 5"/>
          <p:cNvSpPr/>
          <p:nvPr/>
        </p:nvSpPr>
        <p:spPr>
          <a:xfrm>
            <a:off x="443160" y="3039118"/>
            <a:ext cx="3244924" cy="2572307"/>
          </a:xfrm>
          <a:prstGeom prst="rect">
            <a:avLst/>
          </a:prstGeom>
        </p:spPr>
        <p:txBody>
          <a:bodyPr wrap="square">
            <a:spAutoFit/>
          </a:bodyPr>
          <a:lstStyle/>
          <a:p>
            <a:pPr marL="180971" lvl="1" algn="ctr"/>
            <a:r>
              <a:rPr lang="pt-BR" sz="2400" dirty="0">
                <a:solidFill>
                  <a:srgbClr val="824C28"/>
                </a:solidFill>
              </a:rPr>
              <a:t>O amor a Deus como entrega total implica confiança plena em Deus e agir ético a partir </a:t>
            </a:r>
            <a:r>
              <a:rPr lang="pt-BR" sz="2400" dirty="0" smtClean="0">
                <a:solidFill>
                  <a:srgbClr val="824C28"/>
                </a:solidFill>
              </a:rPr>
              <a:t>da </a:t>
            </a:r>
            <a:r>
              <a:rPr lang="pt-BR" sz="2400" dirty="0">
                <a:solidFill>
                  <a:srgbClr val="824C28"/>
                </a:solidFill>
              </a:rPr>
              <a:t>observância </a:t>
            </a:r>
            <a:br>
              <a:rPr lang="pt-BR" sz="2400" dirty="0">
                <a:solidFill>
                  <a:srgbClr val="824C28"/>
                </a:solidFill>
              </a:rPr>
            </a:br>
            <a:r>
              <a:rPr lang="pt-BR" sz="2400" dirty="0">
                <a:solidFill>
                  <a:srgbClr val="824C28"/>
                </a:solidFill>
              </a:rPr>
              <a:t>dos mandamentos</a:t>
            </a:r>
            <a:r>
              <a:rPr lang="pt-BR" sz="2400" dirty="0" smtClean="0">
                <a:solidFill>
                  <a:srgbClr val="824C28"/>
                </a:solidFill>
              </a:rPr>
              <a:t>.</a:t>
            </a:r>
          </a:p>
          <a:p>
            <a:pPr marL="180971" lvl="1" algn="ctr">
              <a:lnSpc>
                <a:spcPts val="1900"/>
              </a:lnSpc>
            </a:pPr>
            <a:endParaRPr lang="pt-BR" sz="2400" dirty="0">
              <a:solidFill>
                <a:srgbClr val="824C28"/>
              </a:solidFill>
            </a:endParaRPr>
          </a:p>
        </p:txBody>
      </p:sp>
      <p:grpSp>
        <p:nvGrpSpPr>
          <p:cNvPr id="7" name="Agrupar 1"/>
          <p:cNvGrpSpPr>
            <a:grpSpLocks/>
          </p:cNvGrpSpPr>
          <p:nvPr/>
        </p:nvGrpSpPr>
        <p:grpSpPr bwMode="auto">
          <a:xfrm>
            <a:off x="-18256" y="168514"/>
            <a:ext cx="9180512" cy="1158478"/>
            <a:chOff x="0" y="5313109"/>
            <a:chExt cx="12192000" cy="1544890"/>
          </a:xfrm>
        </p:grpSpPr>
        <p:pic>
          <p:nvPicPr>
            <p:cNvPr id="8" name="Imagem 5"/>
            <p:cNvPicPr>
              <a:picLocks noChangeAspect="1"/>
            </p:cNvPicPr>
            <p:nvPr/>
          </p:nvPicPr>
          <p:blipFill>
            <a:blip r:embed="rId4">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m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0" name="Conector reto 9"/>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CaixaDeTexto 10"/>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2" name="CaixaDeTexto 11"/>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Tree>
    <p:extLst>
      <p:ext uri="{BB962C8B-B14F-4D97-AF65-F5344CB8AC3E}">
        <p14:creationId xmlns:p14="http://schemas.microsoft.com/office/powerpoint/2010/main" val="3989267319"/>
      </p:ext>
    </p:extLst>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Posição de Conteúdo 2"/>
          <p:cNvSpPr txBox="1">
            <a:spLocks/>
          </p:cNvSpPr>
          <p:nvPr/>
        </p:nvSpPr>
        <p:spPr>
          <a:xfrm>
            <a:off x="560504" y="3093186"/>
            <a:ext cx="3267784" cy="1882704"/>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b="1" dirty="0">
                <a:ea typeface="Times New Roman" panose="02020603050405020304" pitchFamily="18" charset="0"/>
              </a:rPr>
              <a:t>Batismo de emergência não é um ato mágico. </a:t>
            </a:r>
          </a:p>
        </p:txBody>
      </p:sp>
      <p:pic>
        <p:nvPicPr>
          <p:cNvPr id="10" name="Picture 2" descr="▷ O que significa o Batismo nas Água na Bíblia? - Estudo Bíbli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6126" y="2742443"/>
            <a:ext cx="4634346" cy="25841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11" name="Agrupar 1"/>
          <p:cNvGrpSpPr>
            <a:grpSpLocks/>
          </p:cNvGrpSpPr>
          <p:nvPr/>
        </p:nvGrpSpPr>
        <p:grpSpPr bwMode="auto">
          <a:xfrm>
            <a:off x="-18256" y="168514"/>
            <a:ext cx="9180512" cy="1158478"/>
            <a:chOff x="0" y="5313109"/>
            <a:chExt cx="12192000" cy="1544890"/>
          </a:xfrm>
        </p:grpSpPr>
        <p:pic>
          <p:nvPicPr>
            <p:cNvPr id="12" name="Imagem 5"/>
            <p:cNvPicPr>
              <a:picLocks noChangeAspect="1"/>
            </p:cNvPicPr>
            <p:nvPr/>
          </p:nvPicPr>
          <p:blipFill>
            <a:blip r:embed="rId4">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m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Conector reto 13"/>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CaixaDeTexto 14"/>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6" name="CaixaDeTexto 15"/>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
        <p:nvSpPr>
          <p:cNvPr id="17" name="CaixaDeTexto 16"/>
          <p:cNvSpPr txBox="1"/>
          <p:nvPr/>
        </p:nvSpPr>
        <p:spPr>
          <a:xfrm>
            <a:off x="755576" y="1916832"/>
            <a:ext cx="8064896" cy="584775"/>
          </a:xfrm>
          <a:prstGeom prst="rect">
            <a:avLst/>
          </a:prstGeom>
          <a:noFill/>
        </p:spPr>
        <p:txBody>
          <a:bodyPr wrap="square" rtlCol="0">
            <a:spAutoFit/>
          </a:bodyPr>
          <a:lstStyle/>
          <a:p>
            <a:r>
              <a:rPr lang="pt-BR" sz="3200" dirty="0" smtClean="0">
                <a:latin typeface="Kozuka Gothic Pro B" panose="020B0800000000000000" pitchFamily="34" charset="-128"/>
                <a:ea typeface="Kozuka Gothic Pro B" panose="020B0800000000000000" pitchFamily="34" charset="-128"/>
              </a:rPr>
              <a:t>2 – Batismo de emergência</a:t>
            </a:r>
            <a:endParaRPr lang="pt-BR" sz="3200" dirty="0">
              <a:latin typeface="Kozuka Gothic Pro B" panose="020B0800000000000000" pitchFamily="34" charset="-128"/>
              <a:ea typeface="Kozuka Gothic Pro B" panose="020B0800000000000000" pitchFamily="34" charset="-128"/>
            </a:endParaRPr>
          </a:p>
        </p:txBody>
      </p:sp>
    </p:spTree>
    <p:extLst>
      <p:ext uri="{BB962C8B-B14F-4D97-AF65-F5344CB8AC3E}">
        <p14:creationId xmlns:p14="http://schemas.microsoft.com/office/powerpoint/2010/main" val="121068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wipe(left)">
                                      <p:cBhvr>
                                        <p:cTn id="7"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0" y="3209545"/>
            <a:ext cx="5088154" cy="2325623"/>
          </a:xfrm>
        </p:spPr>
        <p:txBody>
          <a:bodyPr>
            <a:normAutofit/>
          </a:bodyPr>
          <a:lstStyle/>
          <a:p>
            <a:r>
              <a:rPr lang="pt-BR" sz="2400" dirty="0" smtClean="0">
                <a:ea typeface="Times New Roman" panose="02020603050405020304" pitchFamily="18" charset="0"/>
              </a:rPr>
              <a:t>crer no poder de Deus e não em objetos e superstições. </a:t>
            </a:r>
          </a:p>
          <a:p>
            <a:r>
              <a:rPr lang="pt-BR" sz="2400" dirty="0" smtClean="0"/>
              <a:t>Palavra e água juntas fazem do Batismo um </a:t>
            </a:r>
            <a:r>
              <a:rPr lang="pt-BR" sz="2400" i="1" dirty="0" smtClean="0"/>
              <a:t>sacramento</a:t>
            </a:r>
            <a:r>
              <a:rPr lang="pt-BR" sz="2400" dirty="0" smtClean="0"/>
              <a:t>. </a:t>
            </a:r>
            <a:endParaRPr lang="pt-BR" sz="2400" dirty="0"/>
          </a:p>
        </p:txBody>
      </p:sp>
      <p:grpSp>
        <p:nvGrpSpPr>
          <p:cNvPr id="7" name="Agrupar 1"/>
          <p:cNvGrpSpPr>
            <a:grpSpLocks/>
          </p:cNvGrpSpPr>
          <p:nvPr/>
        </p:nvGrpSpPr>
        <p:grpSpPr bwMode="auto">
          <a:xfrm>
            <a:off x="-18256" y="168514"/>
            <a:ext cx="9180512" cy="1158478"/>
            <a:chOff x="0" y="5313109"/>
            <a:chExt cx="12192000" cy="1544890"/>
          </a:xfrm>
        </p:grpSpPr>
        <p:pic>
          <p:nvPicPr>
            <p:cNvPr id="11"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3" name="Conector reto 12"/>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4" name="CaixaDeTexto 13"/>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5" name="CaixaDeTexto 14"/>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
        <p:nvSpPr>
          <p:cNvPr id="16" name="CaixaDeTexto 15"/>
          <p:cNvSpPr txBox="1"/>
          <p:nvPr/>
        </p:nvSpPr>
        <p:spPr>
          <a:xfrm>
            <a:off x="755576" y="1916832"/>
            <a:ext cx="8064896" cy="584775"/>
          </a:xfrm>
          <a:prstGeom prst="rect">
            <a:avLst/>
          </a:prstGeom>
          <a:noFill/>
        </p:spPr>
        <p:txBody>
          <a:bodyPr wrap="square" rtlCol="0">
            <a:spAutoFit/>
          </a:bodyPr>
          <a:lstStyle/>
          <a:p>
            <a:r>
              <a:rPr lang="pt-BR" sz="3200" dirty="0" smtClean="0">
                <a:latin typeface="Kozuka Gothic Pro B" panose="020B0800000000000000" pitchFamily="34" charset="-128"/>
                <a:ea typeface="Kozuka Gothic Pro B" panose="020B0800000000000000" pitchFamily="34" charset="-128"/>
              </a:rPr>
              <a:t>3 – A água do Batismo</a:t>
            </a:r>
            <a:endParaRPr lang="pt-BR" sz="3200" dirty="0">
              <a:latin typeface="Kozuka Gothic Pro B" panose="020B0800000000000000" pitchFamily="34" charset="-128"/>
              <a:ea typeface="Kozuka Gothic Pro B" panose="020B0800000000000000" pitchFamily="34" charset="-128"/>
            </a:endParaRPr>
          </a:p>
        </p:txBody>
      </p:sp>
      <p:pic>
        <p:nvPicPr>
          <p:cNvPr id="3074" name="Picture 2" descr="https://www.ctsnet.edu/wp-content/uploads/2018/04/Water-ATPblo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8154" y="2501607"/>
            <a:ext cx="3925106" cy="29438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09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Posição de Conteúdo 2"/>
          <p:cNvSpPr txBox="1">
            <a:spLocks/>
          </p:cNvSpPr>
          <p:nvPr/>
        </p:nvSpPr>
        <p:spPr>
          <a:xfrm>
            <a:off x="408709" y="2999232"/>
            <a:ext cx="2715491" cy="1146048"/>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pt-BR" b="1" dirty="0" smtClean="0">
                <a:ea typeface="Times New Roman" panose="02020603050405020304" pitchFamily="18" charset="0"/>
              </a:rPr>
              <a:t>O </a:t>
            </a:r>
            <a:r>
              <a:rPr lang="pt-BR" b="1" dirty="0">
                <a:ea typeface="Times New Roman" panose="02020603050405020304" pitchFamily="18" charset="0"/>
              </a:rPr>
              <a:t>Batismo não tira a humanidade e nem a </a:t>
            </a:r>
            <a:r>
              <a:rPr lang="pt-BR" b="1" dirty="0" smtClean="0">
                <a:ea typeface="Times New Roman" panose="02020603050405020304" pitchFamily="18" charset="0"/>
              </a:rPr>
              <a:t>fragilidade. </a:t>
            </a:r>
            <a:endParaRPr lang="pt-BR" b="1" dirty="0"/>
          </a:p>
        </p:txBody>
      </p:sp>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7471" y="2616080"/>
            <a:ext cx="4799491" cy="3079870"/>
          </a:xfrm>
          <a:prstGeom prst="rect">
            <a:avLst/>
          </a:prstGeom>
        </p:spPr>
      </p:pic>
      <p:grpSp>
        <p:nvGrpSpPr>
          <p:cNvPr id="8" name="Agrupar 1"/>
          <p:cNvGrpSpPr>
            <a:grpSpLocks/>
          </p:cNvGrpSpPr>
          <p:nvPr/>
        </p:nvGrpSpPr>
        <p:grpSpPr bwMode="auto">
          <a:xfrm>
            <a:off x="-18256" y="168514"/>
            <a:ext cx="9180512" cy="1158478"/>
            <a:chOff x="0" y="5313109"/>
            <a:chExt cx="12192000" cy="1544890"/>
          </a:xfrm>
        </p:grpSpPr>
        <p:pic>
          <p:nvPicPr>
            <p:cNvPr id="10" name="Imagem 5"/>
            <p:cNvPicPr>
              <a:picLocks noChangeAspect="1"/>
            </p:cNvPicPr>
            <p:nvPr/>
          </p:nvPicPr>
          <p:blipFill>
            <a:blip r:embed="rId4">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m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2" name="Conector reto 11"/>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CaixaDeTexto 12"/>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4" name="CaixaDeTexto 13"/>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
        <p:nvSpPr>
          <p:cNvPr id="16" name="CaixaDeTexto 15"/>
          <p:cNvSpPr txBox="1"/>
          <p:nvPr/>
        </p:nvSpPr>
        <p:spPr>
          <a:xfrm>
            <a:off x="755576" y="1916832"/>
            <a:ext cx="8064896" cy="584775"/>
          </a:xfrm>
          <a:prstGeom prst="rect">
            <a:avLst/>
          </a:prstGeom>
          <a:noFill/>
        </p:spPr>
        <p:txBody>
          <a:bodyPr wrap="square" rtlCol="0">
            <a:spAutoFit/>
          </a:bodyPr>
          <a:lstStyle/>
          <a:p>
            <a:r>
              <a:rPr lang="pt-BR" sz="3200" dirty="0" smtClean="0">
                <a:latin typeface="Kozuka Gothic Pro B" panose="020B0800000000000000" pitchFamily="34" charset="-128"/>
                <a:ea typeface="Kozuka Gothic Pro B" panose="020B0800000000000000" pitchFamily="34" charset="-128"/>
              </a:rPr>
              <a:t>4 – O Batismo vai acalmar</a:t>
            </a:r>
            <a:endParaRPr lang="pt-BR" sz="3200" dirty="0">
              <a:latin typeface="Kozuka Gothic Pro B" panose="020B0800000000000000" pitchFamily="34" charset="-128"/>
              <a:ea typeface="Kozuka Gothic Pro B" panose="020B0800000000000000" pitchFamily="34" charset="-128"/>
            </a:endParaRPr>
          </a:p>
        </p:txBody>
      </p:sp>
    </p:spTree>
    <p:extLst>
      <p:ext uri="{BB962C8B-B14F-4D97-AF65-F5344CB8AC3E}">
        <p14:creationId xmlns:p14="http://schemas.microsoft.com/office/powerpoint/2010/main" val="66866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467544" y="3265863"/>
            <a:ext cx="3591374" cy="1569660"/>
          </a:xfrm>
          <a:prstGeom prst="rect">
            <a:avLst/>
          </a:prstGeom>
          <a:noFill/>
        </p:spPr>
        <p:txBody>
          <a:bodyPr wrap="square" rtlCol="0">
            <a:spAutoFit/>
          </a:bodyPr>
          <a:lstStyle/>
          <a:p>
            <a:r>
              <a:rPr lang="pt-BR" sz="2400" b="1" dirty="0" smtClean="0">
                <a:latin typeface="Goudy Old Style"/>
                <a:ea typeface="Times New Roman" panose="02020603050405020304" pitchFamily="18" charset="0"/>
              </a:rPr>
              <a:t>Nenhum </a:t>
            </a:r>
            <a:r>
              <a:rPr lang="pt-BR" sz="2400" b="1" dirty="0">
                <a:latin typeface="Goudy Old Style"/>
                <a:ea typeface="Times New Roman" panose="02020603050405020304" pitchFamily="18" charset="0"/>
              </a:rPr>
              <a:t>poder pode fazer mal dentro de um lar que busca a presença de Jesus. </a:t>
            </a:r>
            <a:endParaRPr lang="pt-BR" sz="2400" b="1" dirty="0">
              <a:latin typeface="Times New Roman" panose="02020603050405020304" pitchFamily="18" charset="0"/>
              <a:ea typeface="Times New Roman" panose="02020603050405020304" pitchFamily="18" charset="0"/>
            </a:endParaRPr>
          </a:p>
        </p:txBody>
      </p:sp>
      <p:grpSp>
        <p:nvGrpSpPr>
          <p:cNvPr id="8" name="Agrupar 1"/>
          <p:cNvGrpSpPr>
            <a:grpSpLocks/>
          </p:cNvGrpSpPr>
          <p:nvPr/>
        </p:nvGrpSpPr>
        <p:grpSpPr bwMode="auto">
          <a:xfrm>
            <a:off x="-18256" y="168514"/>
            <a:ext cx="9180512" cy="1158478"/>
            <a:chOff x="0" y="5313109"/>
            <a:chExt cx="12192000" cy="1544890"/>
          </a:xfrm>
        </p:grpSpPr>
        <p:pic>
          <p:nvPicPr>
            <p:cNvPr id="10"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2" name="Conector reto 11"/>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CaixaDeTexto 12"/>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4" name="CaixaDeTexto 13"/>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
        <p:nvSpPr>
          <p:cNvPr id="16" name="CaixaDeTexto 15"/>
          <p:cNvSpPr txBox="1"/>
          <p:nvPr/>
        </p:nvSpPr>
        <p:spPr>
          <a:xfrm>
            <a:off x="755576" y="1916832"/>
            <a:ext cx="8064896" cy="523220"/>
          </a:xfrm>
          <a:prstGeom prst="rect">
            <a:avLst/>
          </a:prstGeom>
          <a:noFill/>
        </p:spPr>
        <p:txBody>
          <a:bodyPr wrap="square" rtlCol="0">
            <a:spAutoFit/>
          </a:bodyPr>
          <a:lstStyle/>
          <a:p>
            <a:r>
              <a:rPr lang="pt-BR" sz="2800" dirty="0" smtClean="0">
                <a:latin typeface="Kozuka Gothic Pro B" panose="020B0800000000000000" pitchFamily="34" charset="-128"/>
                <a:ea typeface="Kozuka Gothic Pro B" panose="020B0800000000000000" pitchFamily="34" charset="-128"/>
              </a:rPr>
              <a:t>5 – Batismo, o mau olhado e as benzedeiras</a:t>
            </a:r>
            <a:endParaRPr lang="pt-BR" sz="2800" dirty="0">
              <a:latin typeface="Kozuka Gothic Pro B" panose="020B0800000000000000" pitchFamily="34" charset="-128"/>
              <a:ea typeface="Kozuka Gothic Pro B" panose="020B0800000000000000" pitchFamily="34" charset="-128"/>
            </a:endParaRPr>
          </a:p>
        </p:txBody>
      </p:sp>
      <p:pic>
        <p:nvPicPr>
          <p:cNvPr id="4098" name="Picture 2" descr="https://4.bp.blogspot.com/-S4G1O8vU-RE/VpTRPX_5JjI/AAAAAAAAIts/wd01mufqzO4/s1600/superstizioni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7660" y="2440051"/>
            <a:ext cx="4002812" cy="34580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77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p:cNvSpPr txBox="1"/>
          <p:nvPr/>
        </p:nvSpPr>
        <p:spPr>
          <a:xfrm>
            <a:off x="213579" y="3230740"/>
            <a:ext cx="3712246" cy="1569660"/>
          </a:xfrm>
          <a:prstGeom prst="rect">
            <a:avLst/>
          </a:prstGeom>
          <a:noFill/>
        </p:spPr>
        <p:txBody>
          <a:bodyPr wrap="square" rtlCol="0">
            <a:spAutoFit/>
          </a:bodyPr>
          <a:lstStyle/>
          <a:p>
            <a:r>
              <a:rPr lang="pt-BR" sz="2400" b="1" dirty="0"/>
              <a:t>A maior experiência com o Espírito Santo é o despertar da fé em Jesus mediante a pregação do </a:t>
            </a:r>
            <a:r>
              <a:rPr lang="pt-BR" sz="2400" b="1" dirty="0" smtClean="0"/>
              <a:t>Evangelho</a:t>
            </a:r>
            <a:r>
              <a:rPr lang="pt-BR" sz="2400" b="1" dirty="0"/>
              <a:t>. </a:t>
            </a:r>
          </a:p>
        </p:txBody>
      </p:sp>
      <p:grpSp>
        <p:nvGrpSpPr>
          <p:cNvPr id="8" name="Agrupar 1"/>
          <p:cNvGrpSpPr>
            <a:grpSpLocks/>
          </p:cNvGrpSpPr>
          <p:nvPr/>
        </p:nvGrpSpPr>
        <p:grpSpPr bwMode="auto">
          <a:xfrm>
            <a:off x="-18256" y="168514"/>
            <a:ext cx="9180512" cy="1158478"/>
            <a:chOff x="0" y="5313109"/>
            <a:chExt cx="12192000" cy="1544890"/>
          </a:xfrm>
        </p:grpSpPr>
        <p:pic>
          <p:nvPicPr>
            <p:cNvPr id="10"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2" name="Conector reto 11"/>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CaixaDeTexto 12"/>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4" name="CaixaDeTexto 13"/>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
        <p:nvSpPr>
          <p:cNvPr id="16" name="CaixaDeTexto 15"/>
          <p:cNvSpPr txBox="1"/>
          <p:nvPr/>
        </p:nvSpPr>
        <p:spPr>
          <a:xfrm>
            <a:off x="755576" y="1916832"/>
            <a:ext cx="8064896" cy="584775"/>
          </a:xfrm>
          <a:prstGeom prst="rect">
            <a:avLst/>
          </a:prstGeom>
          <a:noFill/>
        </p:spPr>
        <p:txBody>
          <a:bodyPr wrap="square" rtlCol="0">
            <a:spAutoFit/>
          </a:bodyPr>
          <a:lstStyle/>
          <a:p>
            <a:r>
              <a:rPr lang="pt-BR" sz="3200" dirty="0" smtClean="0">
                <a:latin typeface="Kozuka Gothic Pro B" panose="020B0800000000000000" pitchFamily="34" charset="-128"/>
                <a:ea typeface="Kozuka Gothic Pro B" panose="020B0800000000000000" pitchFamily="34" charset="-128"/>
              </a:rPr>
              <a:t>6 – O Batismo no Espírito Santo</a:t>
            </a:r>
            <a:endParaRPr lang="pt-BR" sz="3200" dirty="0">
              <a:latin typeface="Kozuka Gothic Pro B" panose="020B0800000000000000" pitchFamily="34" charset="-128"/>
              <a:ea typeface="Kozuka Gothic Pro B" panose="020B0800000000000000" pitchFamily="34" charset="-128"/>
            </a:endParaRPr>
          </a:p>
        </p:txBody>
      </p:sp>
      <p:pic>
        <p:nvPicPr>
          <p:cNvPr id="2050" name="Picture 2" descr="https://cdn.wallpapersafari.com/3/84/1fPtNk.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3474" b="24539"/>
          <a:stretch/>
        </p:blipFill>
        <p:spPr bwMode="auto">
          <a:xfrm>
            <a:off x="4943959" y="2324746"/>
            <a:ext cx="3876513" cy="4271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56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467544" y="3500693"/>
            <a:ext cx="3827308" cy="830997"/>
          </a:xfrm>
          <a:prstGeom prst="rect">
            <a:avLst/>
          </a:prstGeom>
          <a:noFill/>
        </p:spPr>
        <p:txBody>
          <a:bodyPr wrap="square" rtlCol="0">
            <a:spAutoFit/>
          </a:bodyPr>
          <a:lstStyle/>
          <a:p>
            <a:r>
              <a:rPr lang="pt-BR" sz="2400" b="1" dirty="0" smtClean="0"/>
              <a:t>Qual a quantidade de água </a:t>
            </a:r>
          </a:p>
          <a:p>
            <a:r>
              <a:rPr lang="pt-BR" sz="2400" b="1" dirty="0" smtClean="0"/>
              <a:t>necessária para o Batismo?</a:t>
            </a:r>
            <a:endParaRPr lang="pt-BR" sz="2400" b="1" dirty="0"/>
          </a:p>
        </p:txBody>
      </p:sp>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1" name="Conector reto 10"/>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CaixaDeTexto 11"/>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3" name="CaixaDeTexto 12"/>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
        <p:nvSpPr>
          <p:cNvPr id="15" name="CaixaDeTexto 14"/>
          <p:cNvSpPr txBox="1"/>
          <p:nvPr/>
        </p:nvSpPr>
        <p:spPr>
          <a:xfrm>
            <a:off x="755576" y="1916832"/>
            <a:ext cx="8064896" cy="584775"/>
          </a:xfrm>
          <a:prstGeom prst="rect">
            <a:avLst/>
          </a:prstGeom>
          <a:noFill/>
        </p:spPr>
        <p:txBody>
          <a:bodyPr wrap="square" rtlCol="0">
            <a:spAutoFit/>
          </a:bodyPr>
          <a:lstStyle/>
          <a:p>
            <a:r>
              <a:rPr lang="pt-BR" sz="3200" dirty="0" smtClean="0">
                <a:latin typeface="Kozuka Gothic Pro B" panose="020B0800000000000000" pitchFamily="34" charset="-128"/>
                <a:ea typeface="Kozuka Gothic Pro B" panose="020B0800000000000000" pitchFamily="34" charset="-128"/>
              </a:rPr>
              <a:t>7 – Batismo de imersão ou aspersão?</a:t>
            </a:r>
            <a:endParaRPr lang="pt-BR" sz="3200" dirty="0">
              <a:latin typeface="Kozuka Gothic Pro B" panose="020B0800000000000000" pitchFamily="34" charset="-128"/>
              <a:ea typeface="Kozuka Gothic Pro B" panose="020B0800000000000000" pitchFamily="34" charset="-128"/>
            </a:endParaRPr>
          </a:p>
        </p:txBody>
      </p:sp>
    </p:spTree>
    <p:extLst>
      <p:ext uri="{BB962C8B-B14F-4D97-AF65-F5344CB8AC3E}">
        <p14:creationId xmlns:p14="http://schemas.microsoft.com/office/powerpoint/2010/main" val="423443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left)">
                                      <p:cBhvr>
                                        <p:cTn id="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ção de Conteú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9525" y="1825625"/>
            <a:ext cx="6104950" cy="4351338"/>
          </a:xfrm>
        </p:spPr>
      </p:pic>
      <p:grpSp>
        <p:nvGrpSpPr>
          <p:cNvPr id="5" name="Agrupar 1"/>
          <p:cNvGrpSpPr>
            <a:grpSpLocks/>
          </p:cNvGrpSpPr>
          <p:nvPr/>
        </p:nvGrpSpPr>
        <p:grpSpPr bwMode="auto">
          <a:xfrm>
            <a:off x="-18256" y="168514"/>
            <a:ext cx="9180512" cy="1158478"/>
            <a:chOff x="0" y="5313109"/>
            <a:chExt cx="12192000" cy="1544890"/>
          </a:xfrm>
        </p:grpSpPr>
        <p:pic>
          <p:nvPicPr>
            <p:cNvPr id="6"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8" name="Conector reto 7"/>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CaixaDeTexto 8"/>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0" name="CaixaDeTexto 9"/>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Tree>
    <p:extLst>
      <p:ext uri="{BB962C8B-B14F-4D97-AF65-F5344CB8AC3E}">
        <p14:creationId xmlns:p14="http://schemas.microsoft.com/office/powerpoint/2010/main" val="2557407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ção de Conteúdo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61674" y="1825625"/>
            <a:ext cx="3420151" cy="4351338"/>
          </a:xfrm>
        </p:spPr>
      </p:pic>
      <p:pic>
        <p:nvPicPr>
          <p:cNvPr id="6" name="Marcador de Posição de Conteúdo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0" y="1825625"/>
            <a:ext cx="3886200" cy="4351337"/>
          </a:xfrm>
        </p:spPr>
      </p:pic>
      <p:grpSp>
        <p:nvGrpSpPr>
          <p:cNvPr id="7" name="Agrupar 1"/>
          <p:cNvGrpSpPr>
            <a:grpSpLocks/>
          </p:cNvGrpSpPr>
          <p:nvPr/>
        </p:nvGrpSpPr>
        <p:grpSpPr bwMode="auto">
          <a:xfrm>
            <a:off x="-18256" y="168514"/>
            <a:ext cx="9180512" cy="1158478"/>
            <a:chOff x="0" y="5313109"/>
            <a:chExt cx="12192000" cy="1544890"/>
          </a:xfrm>
        </p:grpSpPr>
        <p:pic>
          <p:nvPicPr>
            <p:cNvPr id="8" name="Imagem 5"/>
            <p:cNvPicPr>
              <a:picLocks noChangeAspect="1"/>
            </p:cNvPicPr>
            <p:nvPr/>
          </p:nvPicPr>
          <p:blipFill>
            <a:blip r:embed="rId4">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m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0" name="Conector reto 9"/>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CaixaDeTexto 10"/>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2" name="CaixaDeTexto 11"/>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Tree>
    <p:extLst>
      <p:ext uri="{BB962C8B-B14F-4D97-AF65-F5344CB8AC3E}">
        <p14:creationId xmlns:p14="http://schemas.microsoft.com/office/powerpoint/2010/main" val="1514961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4" name="Marcador de Posição de Conteú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9480" y="263236"/>
            <a:ext cx="6458677" cy="5913727"/>
          </a:xfrm>
        </p:spPr>
      </p:pic>
    </p:spTree>
    <p:extLst>
      <p:ext uri="{BB962C8B-B14F-4D97-AF65-F5344CB8AC3E}">
        <p14:creationId xmlns:p14="http://schemas.microsoft.com/office/powerpoint/2010/main" val="41871855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Posição de Conteúdo 2"/>
          <p:cNvSpPr txBox="1">
            <a:spLocks/>
          </p:cNvSpPr>
          <p:nvPr/>
        </p:nvSpPr>
        <p:spPr>
          <a:xfrm>
            <a:off x="467544" y="3519745"/>
            <a:ext cx="8026977" cy="2088575"/>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b="1" dirty="0"/>
              <a:t>Efésios 4.5 “</a:t>
            </a:r>
            <a:r>
              <a:rPr lang="pt-BR" b="1" i="1" dirty="0"/>
              <a:t>Há um só Senhor, uma só fé e um só </a:t>
            </a:r>
            <a:r>
              <a:rPr lang="pt-BR" b="1" i="1" dirty="0" smtClean="0"/>
              <a:t>Batismo</a:t>
            </a:r>
            <a:r>
              <a:rPr lang="pt-BR" b="1" i="1" dirty="0"/>
              <a:t>”. </a:t>
            </a:r>
          </a:p>
          <a:p>
            <a:r>
              <a:rPr lang="pt-BR" b="1" dirty="0"/>
              <a:t>N</a:t>
            </a:r>
            <a:r>
              <a:rPr lang="pt-BR" b="1" dirty="0" smtClean="0"/>
              <a:t>ão </a:t>
            </a:r>
            <a:r>
              <a:rPr lang="pt-BR" b="1" dirty="0"/>
              <a:t>se pode falar biblicamente de um segundo </a:t>
            </a:r>
            <a:r>
              <a:rPr lang="pt-BR" b="1" dirty="0" smtClean="0"/>
              <a:t>Batismo no Espírito Santo. </a:t>
            </a:r>
            <a:endParaRPr lang="pt-BR" b="1" i="1" dirty="0"/>
          </a:p>
        </p:txBody>
      </p:sp>
      <p:grpSp>
        <p:nvGrpSpPr>
          <p:cNvPr id="8" name="Agrupar 1"/>
          <p:cNvGrpSpPr>
            <a:grpSpLocks/>
          </p:cNvGrpSpPr>
          <p:nvPr/>
        </p:nvGrpSpPr>
        <p:grpSpPr bwMode="auto">
          <a:xfrm>
            <a:off x="-18256" y="168514"/>
            <a:ext cx="9180512" cy="1158478"/>
            <a:chOff x="0" y="5313109"/>
            <a:chExt cx="12192000" cy="1544890"/>
          </a:xfrm>
        </p:grpSpPr>
        <p:pic>
          <p:nvPicPr>
            <p:cNvPr id="11"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3" name="Conector reto 12"/>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4" name="CaixaDeTexto 13"/>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5" name="CaixaDeTexto 14"/>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
        <p:nvSpPr>
          <p:cNvPr id="16" name="CaixaDeTexto 15"/>
          <p:cNvSpPr txBox="1"/>
          <p:nvPr/>
        </p:nvSpPr>
        <p:spPr>
          <a:xfrm>
            <a:off x="755576" y="1916832"/>
            <a:ext cx="8064896" cy="553998"/>
          </a:xfrm>
          <a:prstGeom prst="rect">
            <a:avLst/>
          </a:prstGeom>
          <a:noFill/>
        </p:spPr>
        <p:txBody>
          <a:bodyPr wrap="square" rtlCol="0">
            <a:spAutoFit/>
          </a:bodyPr>
          <a:lstStyle/>
          <a:p>
            <a:r>
              <a:rPr lang="pt-BR" sz="3000" dirty="0" smtClean="0">
                <a:latin typeface="Kozuka Gothic Pro B" panose="020B0800000000000000" pitchFamily="34" charset="-128"/>
                <a:ea typeface="Kozuka Gothic Pro B" panose="020B0800000000000000" pitchFamily="34" charset="-128"/>
              </a:rPr>
              <a:t>8 – O Batismo é realizado uma só vez na vida</a:t>
            </a:r>
            <a:endParaRPr lang="pt-BR" sz="3000" dirty="0">
              <a:latin typeface="Kozuka Gothic Pro B" panose="020B0800000000000000" pitchFamily="34" charset="-128"/>
              <a:ea typeface="Kozuka Gothic Pro B" panose="020B0800000000000000" pitchFamily="34" charset="-128"/>
            </a:endParaRPr>
          </a:p>
        </p:txBody>
      </p:sp>
    </p:spTree>
    <p:extLst>
      <p:ext uri="{BB962C8B-B14F-4D97-AF65-F5344CB8AC3E}">
        <p14:creationId xmlns:p14="http://schemas.microsoft.com/office/powerpoint/2010/main" val="427402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p:cNvSpPr txBox="1"/>
          <p:nvPr/>
        </p:nvSpPr>
        <p:spPr>
          <a:xfrm>
            <a:off x="467544" y="3279387"/>
            <a:ext cx="8490027" cy="2677656"/>
          </a:xfrm>
          <a:prstGeom prst="rect">
            <a:avLst/>
          </a:prstGeom>
          <a:noFill/>
        </p:spPr>
        <p:txBody>
          <a:bodyPr wrap="square" rtlCol="0">
            <a:spAutoFit/>
          </a:bodyPr>
          <a:lstStyle/>
          <a:p>
            <a:r>
              <a:rPr lang="pt-BR" sz="2400" dirty="0" smtClean="0"/>
              <a:t>1- Em quais circunstâncias pode acontecer o Batismo de emergência?</a:t>
            </a:r>
          </a:p>
          <a:p>
            <a:endParaRPr lang="pt-BR" sz="2400" dirty="0" smtClean="0"/>
          </a:p>
          <a:p>
            <a:r>
              <a:rPr lang="pt-BR" sz="2400" dirty="0" smtClean="0"/>
              <a:t>2- Qual o compromisso da comunidade com a pessoas batizadas e seus familiares?</a:t>
            </a:r>
          </a:p>
          <a:p>
            <a:endParaRPr lang="pt-BR" sz="2400" dirty="0" smtClean="0"/>
          </a:p>
          <a:p>
            <a:r>
              <a:rPr lang="pt-BR" sz="2400" dirty="0" smtClean="0"/>
              <a:t>3- De que forma vivo meu Batismo no dia a dia?</a:t>
            </a:r>
          </a:p>
        </p:txBody>
      </p:sp>
      <p:grpSp>
        <p:nvGrpSpPr>
          <p:cNvPr id="11" name="Agrupar 1"/>
          <p:cNvGrpSpPr>
            <a:grpSpLocks/>
          </p:cNvGrpSpPr>
          <p:nvPr/>
        </p:nvGrpSpPr>
        <p:grpSpPr bwMode="auto">
          <a:xfrm>
            <a:off x="-18256" y="168514"/>
            <a:ext cx="9180512" cy="1158478"/>
            <a:chOff x="0" y="5313109"/>
            <a:chExt cx="12192000" cy="1544890"/>
          </a:xfrm>
        </p:grpSpPr>
        <p:pic>
          <p:nvPicPr>
            <p:cNvPr id="12"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Conector reto 13"/>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CaixaDeTexto 14"/>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6" name="CaixaDeTexto 15"/>
          <p:cNvSpPr txBox="1"/>
          <p:nvPr/>
        </p:nvSpPr>
        <p:spPr>
          <a:xfrm>
            <a:off x="467544" y="704620"/>
            <a:ext cx="4620610" cy="400110"/>
          </a:xfrm>
          <a:prstGeom prst="rect">
            <a:avLst/>
          </a:prstGeom>
          <a:noFill/>
        </p:spPr>
        <p:txBody>
          <a:bodyPr wrap="square" rtlCol="0">
            <a:spAutoFit/>
          </a:bodyPr>
          <a:lstStyle/>
          <a:p>
            <a:r>
              <a:rPr lang="pt-BR" sz="2000" i="1" dirty="0" smtClean="0"/>
              <a:t>4 – Incompreensões e equívocos</a:t>
            </a:r>
            <a:endParaRPr lang="pt-BR" sz="2000" i="1" dirty="0"/>
          </a:p>
        </p:txBody>
      </p:sp>
      <p:sp>
        <p:nvSpPr>
          <p:cNvPr id="17" name="Retângulo de cantos arredondados 12"/>
          <p:cNvSpPr/>
          <p:nvPr/>
        </p:nvSpPr>
        <p:spPr>
          <a:xfrm>
            <a:off x="484060" y="1988840"/>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Para refletir e praticar!</a:t>
            </a:r>
            <a:endParaRPr lang="pt-BR" sz="2400" b="1" dirty="0"/>
          </a:p>
        </p:txBody>
      </p:sp>
    </p:spTree>
    <p:extLst>
      <p:ext uri="{BB962C8B-B14F-4D97-AF65-F5344CB8AC3E}">
        <p14:creationId xmlns:p14="http://schemas.microsoft.com/office/powerpoint/2010/main" val="1797470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2762</TotalTime>
  <Words>2251</Words>
  <Application>Microsoft Office PowerPoint</Application>
  <PresentationFormat>Apresentação na tela (4:3)</PresentationFormat>
  <Paragraphs>120</Paragraphs>
  <Slides>17</Slides>
  <Notes>12</Notes>
  <HiddenSlides>0</HiddenSlides>
  <MMClips>1</MMClips>
  <ScaleCrop>false</ScaleCrop>
  <HeadingPairs>
    <vt:vector size="6" baseType="variant">
      <vt:variant>
        <vt:lpstr>Fontes usadas</vt:lpstr>
      </vt:variant>
      <vt:variant>
        <vt:i4>7</vt:i4>
      </vt:variant>
      <vt:variant>
        <vt:lpstr>Tema</vt:lpstr>
      </vt:variant>
      <vt:variant>
        <vt:i4>2</vt:i4>
      </vt:variant>
      <vt:variant>
        <vt:lpstr>Títulos de slides</vt:lpstr>
      </vt:variant>
      <vt:variant>
        <vt:i4>17</vt:i4>
      </vt:variant>
    </vt:vector>
  </HeadingPairs>
  <TitlesOfParts>
    <vt:vector size="26" baseType="lpstr">
      <vt:lpstr>Calibri</vt:lpstr>
      <vt:lpstr>Kozuka Gothic Pro H</vt:lpstr>
      <vt:lpstr>Goudy Old Style</vt:lpstr>
      <vt:lpstr>Times New Roman</vt:lpstr>
      <vt:lpstr>Arial</vt:lpstr>
      <vt:lpstr>Kozuka Gothic Pro B</vt:lpstr>
      <vt:lpstr>Calibri Light</vt:lpstr>
      <vt:lpstr>Tema do Office</vt:lpstr>
      <vt:lpstr>Office Theme</vt:lpstr>
      <vt:lpstr>Apresentação do PowerPoint</vt:lpstr>
      <vt:lpstr>Apresentação do PowerPoint</vt:lpstr>
      <vt:lpstr>Apresentação do PowerPoint</vt:lpstr>
      <vt:lpstr>Não basta apenas batizar que está tudo resolvido. </vt:lpstr>
      <vt:lpstr>Batismo x Vida Diária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Usuario</dc:creator>
  <cp:lastModifiedBy>Usuario</cp:lastModifiedBy>
  <cp:revision>16</cp:revision>
  <dcterms:created xsi:type="dcterms:W3CDTF">2020-05-06T00:06:45Z</dcterms:created>
  <dcterms:modified xsi:type="dcterms:W3CDTF">2020-07-24T01:57:41Z</dcterms:modified>
</cp:coreProperties>
</file>