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1" r:id="rId1"/>
    <p:sldMasterId id="2147483673" r:id="rId2"/>
  </p:sldMasterIdLst>
  <p:notesMasterIdLst>
    <p:notesMasterId r:id="rId17"/>
  </p:notesMasterIdLst>
  <p:sldIdLst>
    <p:sldId id="315" r:id="rId3"/>
    <p:sldId id="318" r:id="rId4"/>
    <p:sldId id="317" r:id="rId5"/>
    <p:sldId id="274" r:id="rId6"/>
    <p:sldId id="275" r:id="rId7"/>
    <p:sldId id="276" r:id="rId8"/>
    <p:sldId id="258" r:id="rId9"/>
    <p:sldId id="267" r:id="rId10"/>
    <p:sldId id="261" r:id="rId11"/>
    <p:sldId id="296" r:id="rId12"/>
    <p:sldId id="278" r:id="rId13"/>
    <p:sldId id="277" r:id="rId14"/>
    <p:sldId id="298" r:id="rId15"/>
    <p:sldId id="297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Kozuka Gothic Pro H" panose="020B0800000000000000" pitchFamily="34" charset="-128"/>
      <p:bold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Kozuka Gothic Pro B" panose="020B0800000000000000" pitchFamily="34" charset="-128"/>
      <p:bold r:id="rId25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088" autoAdjust="0"/>
  </p:normalViewPr>
  <p:slideViewPr>
    <p:cSldViewPr snapToGrid="0">
      <p:cViewPr varScale="1">
        <p:scale>
          <a:sx n="54" d="100"/>
          <a:sy n="54" d="100"/>
        </p:scale>
        <p:origin x="18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4355A5-C486-403F-B48C-20FE26031B42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BR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B6A758-5893-4942-AC8B-827234D92FB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2355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DEVERES DOS PAIS, MÃES, PADRINHOS, MADRINHAS E DA COMUNIDADE</a:t>
            </a:r>
            <a:endParaRPr lang="pt-BR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Pais e mães cristãos obedecem a ordem de Cristo e conduzem seus filhos e filhas para o Batismo em uma Igreja Cristã. Contudo, o mero cumprimento do ritual do Batismo não o torna completo.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6A758-5893-4942-AC8B-827234D92FBC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6682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pt-BR" sz="2000" i="1" dirty="0" smtClean="0">
                <a:cs typeface="Times New Roman" panose="02020603050405020304" pitchFamily="18" charset="0"/>
              </a:rPr>
              <a:t>O Batismo assinala o início de uma vivência cristã. </a:t>
            </a:r>
            <a:r>
              <a:rPr lang="pt-BR" sz="2000" dirty="0" smtClean="0"/>
              <a:t>Se Batismo é início, significa que há uma continuidade</a:t>
            </a:r>
            <a:r>
              <a:rPr lang="pt-BR" sz="2400" b="1" dirty="0" smtClean="0"/>
              <a:t>. </a:t>
            </a:r>
            <a:endParaRPr lang="pt-BR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6A758-5893-4942-AC8B-827234D92FBC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8229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necessária  a instrução, educação e exemplo de vida comunitária de acordo com tudo aquilo que Cristo nos ensinou, conforme Mateus 28.18-20. 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6A758-5893-4942-AC8B-827234D92FBC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3928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Pergunta de fundo: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smtClean="0"/>
              <a:t>Por que educamos para a fé? Mateus  28:19-20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smtClean="0">
                <a:latin typeface="Goudy Old Style"/>
                <a:ea typeface="Times New Roman" panose="02020603050405020304" pitchFamily="18" charset="0"/>
              </a:rPr>
              <a:t>É necessário complementar com a instrução, educação e exemplo de vida comunitária de acordo com tudo aquilo que Cristo nos ensinou. </a:t>
            </a:r>
            <a:endParaRPr lang="pt-BR" sz="1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dirty="0" smtClean="0"/>
          </a:p>
          <a:p>
            <a:endParaRPr lang="pt-BR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6A758-5893-4942-AC8B-827234D92FBC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7811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fim de auxiliar nesta tão grandiosa e sublime tarefa, são convidadas pessoas próximas para serem padrinhos e madrinhas da criança. Estas pessoas geralmente são familiares ou fazem parte do círculo de amizades da família. É importante que o critério de escolha dos padrinhos e das madrinhas não seja apenas por ser da família, por amizade ou por nível social. Eles também possuem deveres e responsabilidades. Devem ensinar, educar e instruir através do exemplo de vida cristã. Cabe-lhes também orar pelos seus afilhados e afilhadas, ao mesmo tempo em que os ensinam a orar. Muito mais do que aparecer na foto ou apenas dar presentes, padrinhos e madrinhas precisam estar presentes e zelar pela vida de seus afilhados e de suas afilhadas.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>
                <a:latin typeface="Goudy Old Style"/>
                <a:ea typeface="Times New Roman" panose="02020603050405020304" pitchFamily="18" charset="0"/>
              </a:rPr>
              <a:t>Além dos pais também os padrinhos e madrinhas tem deveres e responsabilidades 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>
                <a:latin typeface="Goudy Old Style"/>
                <a:ea typeface="Times New Roman" panose="02020603050405020304" pitchFamily="18" charset="0"/>
              </a:rPr>
              <a:t>Eles devem ter a capacidade de ensinar, educar e de instruir através do exemplo de uma vida cristã. Devem orar pelos seus afilhados, ao mesmo tempo em que os ensinam a orar e precisam estar presentes na vida de seus afilhados.</a:t>
            </a:r>
          </a:p>
          <a:p>
            <a:endParaRPr lang="pt-BR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6A758-5893-4942-AC8B-827234D92FBC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46758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smtClean="0"/>
              <a:t>A tarefa do padrinho e madrinha necessita ser acordada na sua função de testemunhar o que Deus faz em nossas vidas. Importa saber, testemunhar que “Deus te chamou, tu pertences a mim”. Isto Deus proferiu no Batismo.</a:t>
            </a:r>
          </a:p>
          <a:p>
            <a:endParaRPr lang="pt-BR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6A758-5893-4942-AC8B-827234D92FBC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8255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Como o Batismo acontece sempre no contexto de culto da comunidade, esta também assume tarefas e responsabilidades. A comunidade deve reconhecer que precisa providenciar o lugar, o espaço, os recursos e as condições necessárias para que as crianças sejam educadas de acordo com o que a Bíblia ensina. Precisa proporcionar a elas atividades onde sintam-se parte do corpo de Cristo. Além disso, a comunidade desafia a cada pessoa batizada a viver o seu Batismo no dia a dia, testemunhando do seu amor e compromisso com Cristo.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600" kern="1200" dirty="0" smtClean="0">
                <a:solidFill>
                  <a:srgbClr val="DFE274"/>
                </a:solidFill>
                <a:latin typeface="+mn-lt"/>
                <a:ea typeface="+mn-ea"/>
                <a:cs typeface="+mn-cs"/>
              </a:rPr>
              <a:t>A comunidade que assume o compromisso de orientar e educar na vivência e no crescimento da fé, por toda a vida.</a:t>
            </a:r>
          </a:p>
          <a:p>
            <a:endParaRPr lang="pt-BR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6A758-5893-4942-AC8B-827234D92FBC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1762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Batizar é incentivar a criança a aprender sobre Deus é dar condições para que a semente da fé se desenvolva. No batismo, a Comunidade, junto com a mãe, o pai, as madrinhas e os padrinhos, assume a tarefa de proporcionar os meios para que a criança compreenda, viva e fortaleça a fé. Isso ocorre por meio da educação cristã.  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12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Educar na fé cristã é apontar para o presente que Deus nos deu, para o caminho que ele abriu. A educação cristã tem o objetivo de promover a compreensão e o fortalecimento da fé. Por isso, não trata apenas do conteúdo, mas da vivência da fé. </a:t>
            </a:r>
          </a:p>
          <a:p>
            <a:endParaRPr lang="pt-BR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B6A758-5893-4942-AC8B-827234D92FBC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8146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smtClean="0"/>
              <a:t>Clique para editar o estilo do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FDAF-3DD2-4B02-9309-F1E5A0FE8141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986A-C1DE-4B35-A04D-2F009270FF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3809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FDAF-3DD2-4B02-9309-F1E5A0FE8141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986A-C1DE-4B35-A04D-2F009270FF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5859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FDAF-3DD2-4B02-9309-F1E5A0FE8141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986A-C1DE-4B35-A04D-2F009270FF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9694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FDAF-3DD2-4B02-9309-F1E5A0FE8141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986A-C1DE-4B35-A04D-2F009270FF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1807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FDAF-3DD2-4B02-9309-F1E5A0FE8141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986A-C1DE-4B35-A04D-2F009270FF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4093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FDAF-3DD2-4B02-9309-F1E5A0FE8141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986A-C1DE-4B35-A04D-2F009270FF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9897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FDAF-3DD2-4B02-9309-F1E5A0FE8141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986A-C1DE-4B35-A04D-2F009270FF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9192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FDAF-3DD2-4B02-9309-F1E5A0FE8141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986A-C1DE-4B35-A04D-2F009270FF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8566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FDAF-3DD2-4B02-9309-F1E5A0FE8141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986A-C1DE-4B35-A04D-2F009270FF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9129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FDAF-3DD2-4B02-9309-F1E5A0FE8141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986A-C1DE-4B35-A04D-2F009270FF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9755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8FDAF-3DD2-4B02-9309-F1E5A0FE8141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6986A-C1DE-4B35-A04D-2F009270FF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059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61135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647F38-B617-4D2F-AE0A-013F0C4D2C5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7799C9-84D9-46D2-A11E-BCF8A720529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3476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12551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BFA754-D5C3-4E66-96A6-867B257F58DC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84065D-F351-4B03-BD91-D8A6B8D4B362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36799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01968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95046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23899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7254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38257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88512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37334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245226"/>
            <a:ext cx="21336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245226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245226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E0E8DD-F323-410A-A8D4-00D93BFEC3CF}" type="slidenum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6699231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38FDAF-3DD2-4B02-9309-F1E5A0FE8141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6986A-C1DE-4B35-A04D-2F009270FF4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952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098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Drop in water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4933"/>
                  <p14:fade in="1000" out="1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4868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96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00"/>
    </mc:Choice>
    <mc:Fallback xmlns="">
      <p:transition spd="slow" advTm="1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8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317" y="0"/>
            <a:ext cx="55613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46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5" name="Imagem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m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" name="Título 1"/>
          <p:cNvSpPr txBox="1">
            <a:spLocks/>
          </p:cNvSpPr>
          <p:nvPr/>
        </p:nvSpPr>
        <p:spPr>
          <a:xfrm>
            <a:off x="306179" y="2008719"/>
            <a:ext cx="3826768" cy="259593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dirty="0" smtClean="0">
                <a:latin typeface="Kozuka Gothic Pro H" pitchFamily="34" charset="-128"/>
                <a:ea typeface="Kozuka Gothic Pro H" pitchFamily="34" charset="-128"/>
              </a:rPr>
              <a:t>Deveres dos pais, mães, padrinhos, madrinhas </a:t>
            </a:r>
          </a:p>
          <a:p>
            <a:r>
              <a:rPr lang="pt-BR" sz="3600" dirty="0" smtClean="0">
                <a:latin typeface="Kozuka Gothic Pro H" pitchFamily="34" charset="-128"/>
                <a:ea typeface="Kozuka Gothic Pro H" pitchFamily="34" charset="-128"/>
              </a:rPr>
              <a:t>e da Comunidade</a:t>
            </a:r>
            <a:endParaRPr lang="pt-BR" sz="3600" dirty="0">
              <a:latin typeface="Kozuka Gothic Pro H" pitchFamily="34" charset="-128"/>
              <a:ea typeface="Kozuka Gothic Pro H" pitchFamily="34" charset="-128"/>
            </a:endParaRPr>
          </a:p>
        </p:txBody>
      </p:sp>
      <p:cxnSp>
        <p:nvCxnSpPr>
          <p:cNvPr id="14" name="Conector reto 13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3 – Deveres e responsabilidades</a:t>
            </a:r>
            <a:endParaRPr lang="pt-BR" sz="2000" i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411" y="2008718"/>
            <a:ext cx="4916308" cy="36872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6451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saofranciscovilaassis.com.br/wp-content/uploads/2012/09/batism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564805" y="2288903"/>
            <a:ext cx="4572000" cy="26254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261505" y="2288903"/>
            <a:ext cx="39294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1" lvl="1" algn="ctr"/>
            <a:r>
              <a:rPr lang="pt-BR" sz="2800" b="1" i="1" dirty="0">
                <a:cs typeface="Times New Roman" pitchFamily="18" charset="0"/>
              </a:rPr>
              <a:t>Batismo</a:t>
            </a:r>
            <a:r>
              <a:rPr lang="pt-BR" sz="2800" b="1" dirty="0"/>
              <a:t> </a:t>
            </a:r>
            <a:r>
              <a:rPr lang="pt-BR" sz="2800" b="1" dirty="0" smtClean="0"/>
              <a:t> </a:t>
            </a:r>
            <a:r>
              <a:rPr lang="pt-BR" sz="2800" b="1" dirty="0"/>
              <a:t>compromete </a:t>
            </a:r>
            <a:r>
              <a:rPr lang="pt-BR" sz="2800" b="1" dirty="0" smtClean="0"/>
              <a:t>a comunidade a educar </a:t>
            </a:r>
            <a:r>
              <a:rPr lang="pt-BR" sz="2800" b="1" dirty="0"/>
              <a:t>na fé cristã</a:t>
            </a:r>
          </a:p>
        </p:txBody>
      </p:sp>
      <p:grpSp>
        <p:nvGrpSpPr>
          <p:cNvPr id="4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Imagem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" name="Conector reto 7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3 – Deveres e responsabilidades</a:t>
            </a:r>
            <a:endParaRPr lang="pt-BR" sz="2000" i="1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261504" y="3870053"/>
            <a:ext cx="4100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1" lvl="1" algn="ctr"/>
            <a:r>
              <a:rPr lang="pt-BR" sz="2800" b="1" dirty="0" smtClean="0">
                <a:cs typeface="Times New Roman" pitchFamily="18" charset="0"/>
              </a:rPr>
              <a:t>Por que educamos na fé?</a:t>
            </a:r>
            <a:endParaRPr lang="pt-BR" sz="2800" b="1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276958" y="4914340"/>
            <a:ext cx="4100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1" lvl="1"/>
            <a:r>
              <a:rPr lang="pt-BR" sz="2800" b="1" dirty="0" smtClean="0">
                <a:cs typeface="Times New Roman" pitchFamily="18" charset="0"/>
              </a:rPr>
              <a:t>Mateus 28.18-20</a:t>
            </a:r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2079838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gloriadeistpaul.org/sites/2b4e04fe-5a9d-4317-b5aa-e28d519c27cf/uploads/Baptism_2_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6800" y="1602241"/>
            <a:ext cx="4057649" cy="51369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467544" y="2550601"/>
            <a:ext cx="345350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1" lvl="1"/>
            <a:r>
              <a:rPr lang="pt-BR" sz="2800" b="1" i="1" dirty="0" smtClean="0">
                <a:cs typeface="Times New Roman" panose="02020603050405020304" pitchFamily="18" charset="0"/>
              </a:rPr>
              <a:t>O Batismo </a:t>
            </a:r>
            <a:r>
              <a:rPr lang="pt-BR" sz="2800" b="1" i="1" dirty="0">
                <a:cs typeface="Times New Roman" panose="02020603050405020304" pitchFamily="18" charset="0"/>
              </a:rPr>
              <a:t>é um  </a:t>
            </a:r>
          </a:p>
          <a:p>
            <a:pPr marL="180971" lvl="1"/>
            <a:r>
              <a:rPr lang="pt-BR" sz="2800" b="1" i="1" dirty="0">
                <a:cs typeface="Times New Roman" panose="02020603050405020304" pitchFamily="18" charset="0"/>
              </a:rPr>
              <a:t>presente de Deus, </a:t>
            </a:r>
            <a:r>
              <a:rPr lang="pt-BR" sz="2800" b="1" dirty="0" smtClean="0"/>
              <a:t>experimentado </a:t>
            </a:r>
            <a:r>
              <a:rPr lang="pt-BR" sz="2800" b="1" dirty="0"/>
              <a:t>diariamente na vivência pessoal, familiar                                  e </a:t>
            </a:r>
            <a:r>
              <a:rPr lang="pt-BR" sz="2800" b="1" dirty="0" smtClean="0"/>
              <a:t>comunitária.</a:t>
            </a:r>
          </a:p>
          <a:p>
            <a:pPr marL="180971" lvl="1" algn="ctr"/>
            <a:endParaRPr lang="pt-BR" sz="2400" b="1" dirty="0">
              <a:solidFill>
                <a:srgbClr val="DFE274"/>
              </a:solidFill>
              <a:latin typeface="+mj-lt"/>
            </a:endParaRPr>
          </a:p>
        </p:txBody>
      </p:sp>
      <p:grpSp>
        <p:nvGrpSpPr>
          <p:cNvPr id="5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8" name="Imagem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Imagem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0" name="Conector reto 9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3 – Deveres e responsabilidades</a:t>
            </a:r>
            <a:endParaRPr lang="pt-BR" sz="2000" i="1" dirty="0"/>
          </a:p>
        </p:txBody>
      </p:sp>
    </p:spTree>
    <p:extLst>
      <p:ext uri="{BB962C8B-B14F-4D97-AF65-F5344CB8AC3E}">
        <p14:creationId xmlns:p14="http://schemas.microsoft.com/office/powerpoint/2010/main" val="87361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blog.cancaonova.com/felipeaquino/files/2012/08/893649_3084940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9037" y="2312402"/>
            <a:ext cx="5005658" cy="42796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lipse 9"/>
          <p:cNvSpPr/>
          <p:nvPr/>
        </p:nvSpPr>
        <p:spPr>
          <a:xfrm>
            <a:off x="193316" y="2527321"/>
            <a:ext cx="3775721" cy="3673336"/>
          </a:xfrm>
          <a:prstGeom prst="ellipse">
            <a:avLst/>
          </a:prstGeom>
          <a:solidFill>
            <a:srgbClr val="632523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477044" y="2527320"/>
            <a:ext cx="308529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1" lvl="1" algn="ctr"/>
            <a:r>
              <a:rPr lang="pt-BR" sz="2800" dirty="0">
                <a:solidFill>
                  <a:srgbClr val="DFE274"/>
                </a:solidFill>
                <a:latin typeface="+mj-lt"/>
                <a:cs typeface="Times New Roman" pitchFamily="18" charset="0"/>
              </a:rPr>
              <a:t>Para isso </a:t>
            </a:r>
          </a:p>
          <a:p>
            <a:pPr marL="180971" lvl="1" algn="ctr"/>
            <a:r>
              <a:rPr lang="pt-BR" sz="2800" dirty="0">
                <a:solidFill>
                  <a:srgbClr val="DFE274"/>
                </a:solidFill>
                <a:latin typeface="+mj-lt"/>
                <a:cs typeface="Times New Roman" pitchFamily="18" charset="0"/>
              </a:rPr>
              <a:t>é necessário  </a:t>
            </a:r>
          </a:p>
          <a:p>
            <a:pPr marL="180971" lvl="1" algn="ctr"/>
            <a:r>
              <a:rPr lang="pt-BR" sz="2800" dirty="0">
                <a:solidFill>
                  <a:srgbClr val="DFE274"/>
                </a:solidFill>
                <a:latin typeface="+mj-lt"/>
                <a:cs typeface="Times New Roman" pitchFamily="18" charset="0"/>
              </a:rPr>
              <a:t>um processo de  </a:t>
            </a:r>
            <a:r>
              <a:rPr lang="pt-BR" sz="2800" i="1" dirty="0">
                <a:solidFill>
                  <a:srgbClr val="DFE274"/>
                </a:solidFill>
                <a:latin typeface="+mj-lt"/>
                <a:cs typeface="Times New Roman" pitchFamily="18" charset="0"/>
              </a:rPr>
              <a:t>orientação, preparo, acompanhamento </a:t>
            </a:r>
            <a:br>
              <a:rPr lang="pt-BR" sz="2800" i="1" dirty="0">
                <a:solidFill>
                  <a:srgbClr val="DFE274"/>
                </a:solidFill>
                <a:latin typeface="+mj-lt"/>
                <a:cs typeface="Times New Roman" pitchFamily="18" charset="0"/>
              </a:rPr>
            </a:br>
            <a:r>
              <a:rPr lang="pt-BR" sz="2800" i="1" dirty="0">
                <a:solidFill>
                  <a:srgbClr val="DFE274"/>
                </a:solidFill>
                <a:latin typeface="+mj-lt"/>
                <a:cs typeface="Times New Roman" pitchFamily="18" charset="0"/>
              </a:rPr>
              <a:t>e formação.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314386" y="929959"/>
            <a:ext cx="73706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3600" b="1" dirty="0"/>
          </a:p>
          <a:p>
            <a:r>
              <a:rPr lang="pt-BR" sz="3600" b="1" dirty="0"/>
              <a:t>Quem é exemplo na fé</a:t>
            </a:r>
          </a:p>
        </p:txBody>
      </p:sp>
      <p:grpSp>
        <p:nvGrpSpPr>
          <p:cNvPr id="7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9" name="Imagem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Imagem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3" name="Conector reto 12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3 – Deveres e responsabilidades</a:t>
            </a:r>
            <a:endParaRPr lang="pt-BR" sz="2000" i="1" dirty="0"/>
          </a:p>
        </p:txBody>
      </p:sp>
    </p:spTree>
    <p:extLst>
      <p:ext uri="{BB962C8B-B14F-4D97-AF65-F5344CB8AC3E}">
        <p14:creationId xmlns:p14="http://schemas.microsoft.com/office/powerpoint/2010/main" val="348671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1712843"/>
            <a:ext cx="51331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 smtClean="0">
                <a:ea typeface="Times New Roman" panose="02020603050405020304" pitchFamily="18" charset="0"/>
              </a:rPr>
              <a:t>Deveres a partir do Batismo:</a:t>
            </a:r>
          </a:p>
        </p:txBody>
      </p:sp>
      <p:pic>
        <p:nvPicPr>
          <p:cNvPr id="3" name="Espaço Reservado para Conteúdo 3" descr="prai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1658638"/>
            <a:ext cx="4191000" cy="5199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tângulo 3"/>
          <p:cNvSpPr/>
          <p:nvPr/>
        </p:nvSpPr>
        <p:spPr>
          <a:xfrm>
            <a:off x="6746352" y="1906732"/>
            <a:ext cx="227214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i="1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“Ensina a criança no caminho em que deve andar, e, ainda quando for velho, não se desviará dele.”</a:t>
            </a:r>
            <a:r>
              <a:rPr lang="pt-BR" sz="2800" b="1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 </a:t>
            </a:r>
          </a:p>
          <a:p>
            <a:pPr algn="ctr"/>
            <a:r>
              <a:rPr lang="pt-BR" b="1" dirty="0">
                <a:solidFill>
                  <a:schemeClr val="bg1"/>
                </a:solidFill>
                <a:latin typeface="+mj-lt"/>
                <a:ea typeface="Times New Roman" panose="02020603050405020304" pitchFamily="18" charset="0"/>
              </a:rPr>
              <a:t>Pv 22.6</a:t>
            </a:r>
            <a:endParaRPr lang="pt-BR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5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Imagem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" name="Conector reto 7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3 – Deveres e responsabilidades</a:t>
            </a:r>
            <a:endParaRPr lang="pt-BR" sz="2000" i="1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467544" y="3192813"/>
            <a:ext cx="34186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b="1" dirty="0" smtClean="0">
                <a:ea typeface="Times New Roman" panose="02020603050405020304" pitchFamily="18" charset="0"/>
              </a:rPr>
              <a:t>Pais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b="1" dirty="0" smtClean="0">
                <a:ea typeface="Times New Roman" panose="02020603050405020304" pitchFamily="18" charset="0"/>
              </a:rPr>
              <a:t>Padrinhos/as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3200" b="1" dirty="0" smtClean="0">
                <a:ea typeface="Times New Roman" panose="02020603050405020304" pitchFamily="18" charset="0"/>
              </a:rPr>
              <a:t>Comunidade</a:t>
            </a:r>
            <a:endParaRPr lang="pt-BR" sz="3200" dirty="0"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74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9249" y="1703924"/>
            <a:ext cx="3273981" cy="465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tângulo 2"/>
          <p:cNvSpPr/>
          <p:nvPr/>
        </p:nvSpPr>
        <p:spPr>
          <a:xfrm>
            <a:off x="467544" y="2558995"/>
            <a:ext cx="34567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pt-BR" sz="2400" b="1" dirty="0" smtClean="0"/>
              <a:t>A </a:t>
            </a:r>
            <a:r>
              <a:rPr lang="pt-BR" sz="2400" b="1" dirty="0"/>
              <a:t>tarefa de educar             é mandamento que vem de </a:t>
            </a:r>
            <a:r>
              <a:rPr lang="pt-BR" sz="2400" b="1" dirty="0" smtClean="0"/>
              <a:t>Deus.</a:t>
            </a:r>
          </a:p>
          <a:p>
            <a:pPr marL="0" lvl="1"/>
            <a:r>
              <a:rPr lang="pt-BR" sz="2400" b="1" dirty="0" smtClean="0"/>
              <a:t>(</a:t>
            </a:r>
            <a:r>
              <a:rPr lang="pt-BR" sz="2400" b="1" dirty="0" err="1" smtClean="0"/>
              <a:t>Dt</a:t>
            </a:r>
            <a:r>
              <a:rPr lang="pt-BR" sz="2400" b="1" dirty="0" smtClean="0"/>
              <a:t> </a:t>
            </a:r>
            <a:r>
              <a:rPr lang="pt-BR" sz="2400" b="1" dirty="0"/>
              <a:t>6.6-7</a:t>
            </a:r>
            <a:r>
              <a:rPr lang="pt-BR" sz="2400" b="1" dirty="0" smtClean="0"/>
              <a:t>)</a:t>
            </a:r>
            <a:endParaRPr lang="pt-BR" sz="2400" b="1" dirty="0"/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456972" y="4349946"/>
            <a:ext cx="3467328" cy="231755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spcBef>
                <a:spcPts val="0"/>
              </a:spcBef>
              <a:buNone/>
            </a:pPr>
            <a:r>
              <a:rPr lang="pt-BR" sz="2400" b="1" dirty="0"/>
              <a:t>No convívio familiar           se ensinam e se lembram os grandes feitos de Deus, mantendo e fortalecendo a confiança no Deus libertador.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703119" y="1955167"/>
            <a:ext cx="2798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Dos pais</a:t>
            </a:r>
            <a:endParaRPr lang="pt-BR" sz="3200" dirty="0"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  <p:grpSp>
        <p:nvGrpSpPr>
          <p:cNvPr id="8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12" name="Imagem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Imagem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4" name="Conector reto 13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3 – Deveres e responsabilidades</a:t>
            </a:r>
            <a:endParaRPr lang="pt-BR" sz="2000" i="1" dirty="0"/>
          </a:p>
        </p:txBody>
      </p:sp>
    </p:spTree>
    <p:extLst>
      <p:ext uri="{BB962C8B-B14F-4D97-AF65-F5344CB8AC3E}">
        <p14:creationId xmlns:p14="http://schemas.microsoft.com/office/powerpoint/2010/main" val="2325221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www.hwmcgc.org/images/ffa/Lg%20Embrace_800x53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384068" y="2571750"/>
            <a:ext cx="5759932" cy="33337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800100" y="1998518"/>
            <a:ext cx="6658841" cy="573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P</a:t>
            </a:r>
            <a:r>
              <a:rPr lang="pt-BR" dirty="0" smtClean="0"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adrinhos </a:t>
            </a:r>
            <a:r>
              <a:rPr lang="pt-BR" dirty="0"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e </a:t>
            </a:r>
            <a:r>
              <a:rPr lang="pt-BR" dirty="0" smtClean="0"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Madrinhas</a:t>
            </a:r>
          </a:p>
        </p:txBody>
      </p:sp>
      <p:grpSp>
        <p:nvGrpSpPr>
          <p:cNvPr id="4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Imagem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" name="Conector reto 7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3 – Deveres e responsabilidades</a:t>
            </a:r>
            <a:endParaRPr lang="pt-BR" sz="2000" i="1" dirty="0"/>
          </a:p>
        </p:txBody>
      </p:sp>
    </p:spTree>
    <p:extLst>
      <p:ext uri="{BB962C8B-B14F-4D97-AF65-F5344CB8AC3E}">
        <p14:creationId xmlns:p14="http://schemas.microsoft.com/office/powerpoint/2010/main" val="224607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113361" y="2156773"/>
            <a:ext cx="331600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Comprometem-se em auxiliar a pessoa batizada na vivência </a:t>
            </a:r>
            <a:r>
              <a:rPr lang="pt-BR" sz="2800" b="1" dirty="0" smtClean="0"/>
              <a:t>da </a:t>
            </a:r>
            <a:r>
              <a:rPr lang="pt-BR" sz="2800" b="1" dirty="0"/>
              <a:t>fé</a:t>
            </a:r>
            <a:r>
              <a:rPr lang="pt-BR" sz="2800" b="1" dirty="0" smtClean="0"/>
              <a:t>, Estudo </a:t>
            </a:r>
            <a:r>
              <a:rPr lang="pt-BR" sz="2800" b="1" dirty="0"/>
              <a:t>da mensagem bíblica,</a:t>
            </a:r>
          </a:p>
          <a:p>
            <a:r>
              <a:rPr lang="pt-BR" sz="2800" b="1" dirty="0"/>
              <a:t>Incentivando-a a confiar, a crer e a amar.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2156773"/>
            <a:ext cx="5638006" cy="3780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9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11" name="Imagem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Imagem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3" name="Conector reto 12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3 – Deveres e responsabilidades</a:t>
            </a:r>
            <a:endParaRPr lang="pt-BR" sz="2000" i="1" dirty="0"/>
          </a:p>
        </p:txBody>
      </p:sp>
    </p:spTree>
    <p:extLst>
      <p:ext uri="{BB962C8B-B14F-4D97-AF65-F5344CB8AC3E}">
        <p14:creationId xmlns:p14="http://schemas.microsoft.com/office/powerpoint/2010/main" val="395735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www.blogcdn.com/www.dailyfinance.com/media/2012/06/elementary-school-teacher-1040cs06071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371056" y="1934511"/>
            <a:ext cx="5791200" cy="4343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67544" y="2156773"/>
            <a:ext cx="2956146" cy="211455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pt-BR" b="1" dirty="0">
                <a:cs typeface="Times New Roman" pitchFamily="18" charset="0"/>
              </a:rPr>
              <a:t>Todas as pessoas batizadas são responsáveis                     pelo ensino e a aprendizagem na fé </a:t>
            </a:r>
          </a:p>
        </p:txBody>
      </p:sp>
      <p:grpSp>
        <p:nvGrpSpPr>
          <p:cNvPr id="5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8" name="Imagem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Imagem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0" name="Conector reto 9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3 – Deveres e responsabilidades</a:t>
            </a:r>
            <a:endParaRPr lang="pt-BR" sz="2000" i="1" dirty="0"/>
          </a:p>
        </p:txBody>
      </p:sp>
    </p:spTree>
    <p:extLst>
      <p:ext uri="{BB962C8B-B14F-4D97-AF65-F5344CB8AC3E}">
        <p14:creationId xmlns:p14="http://schemas.microsoft.com/office/powerpoint/2010/main" val="47217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460" y="2457342"/>
            <a:ext cx="6242125" cy="4019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224052" y="1"/>
            <a:ext cx="3102530" cy="228882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endParaRPr lang="pt-BR" b="1" i="1" dirty="0">
              <a:solidFill>
                <a:srgbClr val="DFE27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6" name="Imagem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agem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9" name="Conector reto 8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3 – Deveres e responsabilidades</a:t>
            </a:r>
            <a:endParaRPr lang="pt-BR" sz="2000" i="1" dirty="0"/>
          </a:p>
        </p:txBody>
      </p:sp>
      <p:sp>
        <p:nvSpPr>
          <p:cNvPr id="12" name="Marcador de Posição de Conteúdo 2"/>
          <p:cNvSpPr txBox="1">
            <a:spLocks/>
          </p:cNvSpPr>
          <p:nvPr/>
        </p:nvSpPr>
        <p:spPr>
          <a:xfrm>
            <a:off x="800100" y="1998518"/>
            <a:ext cx="6658841" cy="57323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pt-BR" dirty="0" smtClean="0"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Batismo é celebrado na Comunidade</a:t>
            </a:r>
          </a:p>
        </p:txBody>
      </p:sp>
    </p:spTree>
    <p:extLst>
      <p:ext uri="{BB962C8B-B14F-4D97-AF65-F5344CB8AC3E}">
        <p14:creationId xmlns:p14="http://schemas.microsoft.com/office/powerpoint/2010/main" val="60849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1"/>
          <p:cNvGrpSpPr>
            <a:grpSpLocks/>
          </p:cNvGrpSpPr>
          <p:nvPr/>
        </p:nvGrpSpPr>
        <p:grpSpPr bwMode="auto">
          <a:xfrm>
            <a:off x="0" y="5693545"/>
            <a:ext cx="9144000" cy="1158478"/>
            <a:chOff x="0" y="5313109"/>
            <a:chExt cx="12192000" cy="1544890"/>
          </a:xfrm>
        </p:grpSpPr>
        <p:pic>
          <p:nvPicPr>
            <p:cNvPr id="5" name="Imagem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m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CaixaDeTexto 6"/>
          <p:cNvSpPr txBox="1"/>
          <p:nvPr/>
        </p:nvSpPr>
        <p:spPr>
          <a:xfrm>
            <a:off x="227295" y="1470091"/>
            <a:ext cx="3970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/>
              <a:t>RESUMINDO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227295" y="2362945"/>
            <a:ext cx="8791199" cy="2521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Batizar </a:t>
            </a:r>
            <a:r>
              <a:rPr lang="pt-BR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 incentivar a </a:t>
            </a:r>
            <a:r>
              <a:rPr lang="pt-BR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aprender sobre </a:t>
            </a:r>
            <a:r>
              <a:rPr lang="pt-BR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Deus: 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Para que a semente </a:t>
            </a:r>
            <a:r>
              <a:rPr lang="pt-BR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fé se </a:t>
            </a:r>
            <a:r>
              <a:rPr lang="pt-BR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desenvolva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Para que compreenda, </a:t>
            </a:r>
            <a:r>
              <a:rPr lang="pt-BR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viva e fortaleça a fé. </a:t>
            </a:r>
            <a:endParaRPr lang="pt-BR" sz="26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Presente </a:t>
            </a:r>
            <a:r>
              <a:rPr lang="pt-BR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Deus nos deu, para o caminho que ele </a:t>
            </a:r>
            <a:r>
              <a:rPr lang="pt-BR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abriu.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Promover </a:t>
            </a:r>
            <a:r>
              <a:rPr lang="pt-BR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pt-BR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compreensão,  </a:t>
            </a:r>
            <a:r>
              <a:rPr lang="pt-BR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fortalecimento </a:t>
            </a:r>
            <a:r>
              <a:rPr lang="pt-BR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vivência </a:t>
            </a:r>
            <a:r>
              <a:rPr lang="pt-BR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 fé. </a:t>
            </a:r>
          </a:p>
        </p:txBody>
      </p:sp>
      <p:grpSp>
        <p:nvGrpSpPr>
          <p:cNvPr id="8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9" name="Imagem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Imagem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2" name="Conector reto 11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3 – Deveres e responsabilidades</a:t>
            </a:r>
            <a:endParaRPr lang="pt-BR" sz="2000" i="1" dirty="0"/>
          </a:p>
        </p:txBody>
      </p:sp>
    </p:spTree>
    <p:extLst>
      <p:ext uri="{BB962C8B-B14F-4D97-AF65-F5344CB8AC3E}">
        <p14:creationId xmlns:p14="http://schemas.microsoft.com/office/powerpoint/2010/main" val="91124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1"/>
          <p:cNvGrpSpPr>
            <a:grpSpLocks/>
          </p:cNvGrpSpPr>
          <p:nvPr/>
        </p:nvGrpSpPr>
        <p:grpSpPr bwMode="auto">
          <a:xfrm>
            <a:off x="14935" y="5699522"/>
            <a:ext cx="9144000" cy="1158478"/>
            <a:chOff x="0" y="5313109"/>
            <a:chExt cx="12192000" cy="1544890"/>
          </a:xfrm>
        </p:grpSpPr>
        <p:pic>
          <p:nvPicPr>
            <p:cNvPr id="5" name="Imagem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m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Retângulo 8"/>
          <p:cNvSpPr/>
          <p:nvPr/>
        </p:nvSpPr>
        <p:spPr>
          <a:xfrm>
            <a:off x="467543" y="2799603"/>
            <a:ext cx="838958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1200"/>
              </a:spcAft>
              <a:buFont typeface="+mj-lt"/>
              <a:buAutoNum type="arabicPeriod"/>
            </a:pPr>
            <a:r>
              <a:rPr lang="pt-BR" sz="2400" dirty="0" smtClean="0">
                <a:ea typeface="Times New Roman" panose="02020603050405020304" pitchFamily="18" charset="0"/>
              </a:rPr>
              <a:t>Eu </a:t>
            </a:r>
            <a:r>
              <a:rPr lang="pt-BR" sz="2400" dirty="0">
                <a:ea typeface="Times New Roman" panose="02020603050405020304" pitchFamily="18" charset="0"/>
              </a:rPr>
              <a:t>já assumi o compromisso de ser madrinha ou padrinho de uma criança?</a:t>
            </a:r>
          </a:p>
          <a:p>
            <a:pPr marL="457200" indent="-457200" algn="just">
              <a:spcAft>
                <a:spcPts val="1200"/>
              </a:spcAft>
              <a:buFont typeface="+mj-lt"/>
              <a:buAutoNum type="arabicPeriod"/>
            </a:pPr>
            <a:r>
              <a:rPr lang="pt-BR" sz="2400" dirty="0" smtClean="0">
                <a:ea typeface="Times New Roman" panose="02020603050405020304" pitchFamily="18" charset="0"/>
              </a:rPr>
              <a:t>Pensei </a:t>
            </a:r>
            <a:r>
              <a:rPr lang="pt-BR" sz="2400" dirty="0">
                <a:ea typeface="Times New Roman" panose="02020603050405020304" pitchFamily="18" charset="0"/>
              </a:rPr>
              <a:t>na responsabilidade ao aceitar o convite?</a:t>
            </a:r>
          </a:p>
          <a:p>
            <a:pPr marL="457200" indent="-457200" algn="just">
              <a:spcAft>
                <a:spcPts val="1200"/>
              </a:spcAft>
              <a:buFont typeface="+mj-lt"/>
              <a:buAutoNum type="arabicPeriod"/>
            </a:pPr>
            <a:r>
              <a:rPr lang="pt-BR" sz="2400" dirty="0" smtClean="0">
                <a:ea typeface="Times New Roman" panose="02020603050405020304" pitchFamily="18" charset="0"/>
              </a:rPr>
              <a:t>Tenho </a:t>
            </a:r>
            <a:r>
              <a:rPr lang="pt-BR" sz="2400" dirty="0">
                <a:ea typeface="Times New Roman" panose="02020603050405020304" pitchFamily="18" charset="0"/>
              </a:rPr>
              <a:t>sido responsável nessa tarefa de padrinho ou madrinha?</a:t>
            </a:r>
          </a:p>
          <a:p>
            <a:pPr marL="457200" indent="-457200" algn="just">
              <a:spcAft>
                <a:spcPts val="1200"/>
              </a:spcAft>
              <a:buFont typeface="+mj-lt"/>
              <a:buAutoNum type="arabicPeriod"/>
            </a:pPr>
            <a:r>
              <a:rPr lang="pt-BR" sz="2400" dirty="0" smtClean="0">
                <a:ea typeface="Times New Roman" panose="02020603050405020304" pitchFamily="18" charset="0"/>
              </a:rPr>
              <a:t>Você </a:t>
            </a:r>
            <a:r>
              <a:rPr lang="pt-BR" sz="2400" dirty="0">
                <a:ea typeface="Times New Roman" panose="02020603050405020304" pitchFamily="18" charset="0"/>
              </a:rPr>
              <a:t>acha que poderia ser investido trabalho com </a:t>
            </a:r>
            <a:r>
              <a:rPr lang="pt-BR" sz="2400" dirty="0" smtClean="0">
                <a:ea typeface="Times New Roman" panose="02020603050405020304" pitchFamily="18" charset="0"/>
              </a:rPr>
              <a:t>crianças nesta </a:t>
            </a:r>
            <a:r>
              <a:rPr lang="pt-BR" sz="2400" dirty="0">
                <a:ea typeface="Times New Roman" panose="02020603050405020304" pitchFamily="18" charset="0"/>
              </a:rPr>
              <a:t>área? Você poderia auxiliar? Como?</a:t>
            </a:r>
          </a:p>
        </p:txBody>
      </p:sp>
      <p:grpSp>
        <p:nvGrpSpPr>
          <p:cNvPr id="7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8" name="Imagem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Imagem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1" name="Conector reto 10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3 – Deveres e responsabilidades</a:t>
            </a:r>
            <a:endParaRPr lang="pt-BR" sz="2000" i="1" dirty="0"/>
          </a:p>
        </p:txBody>
      </p:sp>
      <p:sp>
        <p:nvSpPr>
          <p:cNvPr id="14" name="Retângulo de cantos arredondados 12"/>
          <p:cNvSpPr/>
          <p:nvPr/>
        </p:nvSpPr>
        <p:spPr>
          <a:xfrm>
            <a:off x="484060" y="1988840"/>
            <a:ext cx="3511876" cy="51334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/>
              <a:t>Para refletir e praticar!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88848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13009</TotalTime>
  <Words>979</Words>
  <Application>Microsoft Office PowerPoint</Application>
  <PresentationFormat>Apresentação na tela (4:3)</PresentationFormat>
  <Paragraphs>85</Paragraphs>
  <Slides>14</Slides>
  <Notes>8</Notes>
  <HiddenSlides>0</HiddenSlides>
  <MMClips>1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14</vt:i4>
      </vt:variant>
    </vt:vector>
  </HeadingPairs>
  <TitlesOfParts>
    <vt:vector size="23" baseType="lpstr">
      <vt:lpstr>Calibri</vt:lpstr>
      <vt:lpstr>Kozuka Gothic Pro H</vt:lpstr>
      <vt:lpstr>Goudy Old Style</vt:lpstr>
      <vt:lpstr>Times New Roman</vt:lpstr>
      <vt:lpstr>Arial</vt:lpstr>
      <vt:lpstr>Calibri Light</vt:lpstr>
      <vt:lpstr>Kozuka Gothic Pro B</vt:lpstr>
      <vt:lpstr>Tema do Office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Usuário do Windows</dc:creator>
  <cp:lastModifiedBy>Usuario</cp:lastModifiedBy>
  <cp:revision>79</cp:revision>
  <dcterms:created xsi:type="dcterms:W3CDTF">2020-04-01T14:58:19Z</dcterms:created>
  <dcterms:modified xsi:type="dcterms:W3CDTF">2020-07-24T01:59:29Z</dcterms:modified>
</cp:coreProperties>
</file>