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3" r:id="rId2"/>
    <p:sldMasterId id="2147483686" r:id="rId3"/>
    <p:sldMasterId id="2147483699" r:id="rId4"/>
  </p:sldMasterIdLst>
  <p:notesMasterIdLst>
    <p:notesMasterId r:id="rId16"/>
  </p:notesMasterIdLst>
  <p:sldIdLst>
    <p:sldId id="297" r:id="rId5"/>
    <p:sldId id="300" r:id="rId6"/>
    <p:sldId id="299" r:id="rId7"/>
    <p:sldId id="296" r:id="rId8"/>
    <p:sldId id="284" r:id="rId9"/>
    <p:sldId id="289" r:id="rId10"/>
    <p:sldId id="290" r:id="rId11"/>
    <p:sldId id="291" r:id="rId12"/>
    <p:sldId id="292" r:id="rId13"/>
    <p:sldId id="293" r:id="rId14"/>
    <p:sldId id="294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Kozuka Gothic Pro H" panose="020B0800000000000000" pitchFamily="34" charset="-128"/>
      <p:bold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  <p:embeddedFont>
      <p:font typeface="Arial Black" panose="020B0A04020102020204" pitchFamily="34" charset="0"/>
      <p:bold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8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DE7BE-A767-4336-97B9-5F68260DCB57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848EE-AD1B-4468-810F-48BCE3C51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48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dinheiro é bom ou ruim? As riquezas são uma bênção ou uma maldição?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dinheiro é uma coisa negativa ou a forma como nos relacionamos com ele o torna bom ou ruim?</a:t>
            </a:r>
          </a:p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311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o dinheiro é uma maldição!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dinheiro, por si somente, constitui-se de material neutro. No entanto, a partir da motivação do coração humano, ele pode ser colocado em uma posição de ídolo.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já sabia deste perigo e advertiu seus seguidores para que o amor ao dinheiro não concorresse com o amor a Deus (Mateus 6.19-34).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amor ao dinheiro, bens e riquezas, as pessoas ficam obcecadas e acabam cometendo atos ilícitos. Se corrompem e acabam corrompendo outras pessoas também. Nunca estão satisfeitas e a razão de suas vidas se transforma em apenas buscar mais e mais. A ganância e a avareza determinam todas as atitudes.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fascínio pelos bens é tanto que é capaz de gerar uma criatividade tão grande nas pessoas a fim de aplicar golpes com o objetivo de “passar a perna” nos outros. Contudo, perceba que estes golpes são bem-sucedidos porque encontram solo fértil em pessoas que também são gananciosas, as quais desejam dinheiro fácil. Como, por exemplo, nos contos do bilhete premiado ou nas pirâmides financeiras.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495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Infelizmente esta maneira de pensar e de lidar com o dinheiro também influencia nosso jeito de ser Igreja. Aqui também o dinheiro se torna uma maldição da seguinte forma: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	Vemos isso claramente quando as pessoas encaram a Igreja como um clube onde se paga uma mensalidade com o objetivo de receber benefícios em troca (batismos, casamentos, sepultamentos,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	Quando as pessoas contribuem por obrigação, como se fosse um imposto e não com generosidade, gratidão e alegria.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	Quando há dinheiro para tantas coisas e até para ostentação, mas para a Igreja e o Reino de Deus se comportam como miseráveis.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	Quando são iludidos por uma teologia maligna que tenta negociar com Deus: ‘‘Quanto mais você der para Deus, mais Deus vai te dar”.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	Pessoas que diminuem e resumem sua participação e compromisso com a Igreja à sua contribuição financeira. Dizem que estão em dia, portanto cumpriram com suas obrigações.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	Quando não há generosidade por parte dos membros, as comunidades se obrigam a promover eventos e festas mundanas a fim de levantar recursos para se manter.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363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o dinheiro é uma bênção!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Deus quer que façamos bom uso do dinheiro que temos recebido. A Bíblia aborda o assunto dinheiro seguidamente. Jesus Cristo falou sobre dinheiro, bens e riquezas mais de noventa (90) vezes.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caminho não é desenvolver uma ética de desprezo ao dinheiro. Segundo os ensinamentos de Jesus, o dinheiro e os bens perderam o seu poder. O que importa não é o dinheiro em si, mas a capacidade de dispor dele livremente, ou seja, de não ser escravo dele.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Então o dinheiro pode constituir-se num objeto de oferta a Deus (Mc 12.41-44). O dinheiro é uma bênção de Deus na medida em que é livremente dado, e não acumulado (1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Tm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6.18ss). É necessário que ele desapareça como poder hostil ao poder de Cristo. Jesus não concorre com o dinheiro, mas com a condição de ídolo que conferimos aos bens: Dai, pois, a César o que é de César e a Deus, o que é de Deus.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22.21. Conforme Jesus, os bens devem deixar de ser um poder para tornar-se o sinal do amor fraternal e do restabelecimento da igualdade (2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8.12ss).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Tudo aquilo que possuímos nos foi confiado por Deus. Isso significa que também temos uma responsabilidade. Deus deseja que coloquemos tudo aquilo que Ele nos confiou a serviço do seu Reino e do amor ao próximo. Quem assim o faz, está também multiplicando e fazendo render fruto com o que Deus lhe deu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25.14-30). Da mesma forma, para todas as pessoas que receberam talentos há a mesma expectativa: ninguém está isento de trabalhar com o que recebeu de Deus. Como disse Jesus: Mas àquele a quem muito foi dado, muito lhe será exigido; e àquele a quem muito se confia, muito mais lhe pedirão. Lucas 12.48b.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espírito de generosidade perpassa todo Novo Testamento a respeito das ofertas. Não há negociação quando se trata de ofertas para Deus. O ser humano sempre está em dívida. Favores acontecem entre iguais. Não é o nosso caso. Pois, antes de agradecermos, antes de ofertarmos, Deus já nos ofertou bens grandiosos, de valor incalculável: a nossa VIDA, a SALVAÇÃO e a COMUNHÃO. Por isso nossa atitude de contribuir e ofertar é sempre resposta ao que Deus já fez desde o princípio de nossa vida. A generosidade de Deus sempre é muito maior que a nossa.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696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 exemplo de ofertar com liberdade e generosidade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observou como uma viúva pobre foi ao templo levar sua oferta. Muitos ricos haviam depositado grandes quantias em moedas na caixa. Naquela época, a caixa fazia barulho quando uma moeda era colocada. Os ricos gostavam de mostrar quanto barulho faziam ao ofertar. Aquela viúva, muito pobre, dirigiu-se humildemente à caixa de ofertas e depositou apenas duas moedas de pouco valor.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então chamou a atenção dos discípulos exaltando a maneira como a viúva ofertou. Os ricos depositaram do que estava sobrando e ela trouxe tudo o que tinha (Marcos 12.41-44).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Nesse texto, a viúva confia em Deus de todo coração, de toda alma, de todo entendimento. A gratidão a Deus da viúva pobre é total, tanto que lhe dedica não apenas um, dois ou dez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porcento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mas dedica tudo o que tem. O valor material nem era tão grande. Mas Jesus aponta para a generosidade, a disposição de seu coração e o espírito de doação que estavam implicados neste gesto.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Outras pessoas materialmente até ofertavam mais que a pobre viúva. Mas a generosidade não se fazia presente. Ou seja, o valor material de uma oferta nem sempre corresponde à mesma medida de gratidão, generosidade e coerência.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partir disso, podemos ver que o critério para o qual Jesus aponta não vai na direção de uma porcentagem fixa e igual para todas as pessoas, mas da gratidão e compromisso em responder a tudo o que Deus já nos tem dado. Há quem dedica a Deus tudo o que tem!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475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1525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738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4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52647F38-B617-4D2F-AE0A-013F0C4D2C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E97799C9-84D9-46D2-A11E-BCF8A72052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8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05BFA754-D5C3-4E66-96A6-867B257F58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5D84065D-F351-4B03-BD91-D8A6B8D4B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4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026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0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2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95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9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2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8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fld id="{FCE0E8DD-F323-410A-A8D4-00D93BFEC3C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342900"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25793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15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47F38-B617-4D2F-AE0A-013F0C4D2C5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799C9-84D9-46D2-A11E-BCF8A720529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22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3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FA754-D5C3-4E66-96A6-867B257F58DC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4065D-F351-4B03-BD91-D8A6B8D4B36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454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073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95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286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352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641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920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3795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E0E8DD-F323-410A-A8D4-00D93BFEC3C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733596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634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47F38-B617-4D2F-AE0A-013F0C4D2C5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799C9-84D9-46D2-A11E-BCF8A720529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08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7732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FA754-D5C3-4E66-96A6-867B257F58DC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4065D-F351-4B03-BD91-D8A6B8D4B36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9564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4064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8080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822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057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2573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528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6473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E0E8DD-F323-410A-A8D4-00D93BFEC3C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780475"/>
      </p:ext>
    </p:extLst>
  </p:cSld>
  <p:clrMapOvr>
    <a:masterClrMapping/>
  </p:clrMapOvr>
  <p:transition advClick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46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47F38-B617-4D2F-AE0A-013F0C4D2C5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799C9-84D9-46D2-A11E-BCF8A720529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1634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0675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FA754-D5C3-4E66-96A6-867B257F58DC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4065D-F351-4B03-BD91-D8A6B8D4B36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1259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7205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5374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383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3404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4563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8299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0601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E0E8DD-F323-410A-A8D4-00D93BFEC3C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922764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36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121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78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50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Drop in wat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933"/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2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17" y="0"/>
            <a:ext cx="5561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5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ítulo 1"/>
          <p:cNvSpPr txBox="1">
            <a:spLocks/>
          </p:cNvSpPr>
          <p:nvPr/>
        </p:nvSpPr>
        <p:spPr>
          <a:xfrm>
            <a:off x="323528" y="3284984"/>
            <a:ext cx="3826768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  <a:cs typeface="+mj-cs"/>
              </a:rPr>
              <a:t>Jesus e o dinheiro</a:t>
            </a:r>
            <a:endParaRPr kumimoji="0" lang="pt-BR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  <a:cs typeface="+mj-cs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2C7E0D55-C93A-408A-B63E-436DF30E1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23112">
            <a:off x="5150351" y="2046917"/>
            <a:ext cx="2661190" cy="39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2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5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ítulo 1"/>
          <p:cNvSpPr txBox="1">
            <a:spLocks/>
          </p:cNvSpPr>
          <p:nvPr/>
        </p:nvSpPr>
        <p:spPr>
          <a:xfrm>
            <a:off x="306178" y="2008719"/>
            <a:ext cx="851429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  <a:cs typeface="+mj-cs"/>
              </a:rPr>
              <a:t>Fé – Gratidão - Compromisso</a:t>
            </a:r>
            <a:endParaRPr kumimoji="0" lang="pt-BR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  <a:cs typeface="+mj-cs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236648" y="3573016"/>
            <a:ext cx="86707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  <a:cs typeface="+mj-cs"/>
              </a:rPr>
              <a:t>O assunto </a:t>
            </a:r>
            <a:r>
              <a:rPr kumimoji="0" lang="pt-BR" sz="32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  <a:cs typeface="+mj-cs"/>
              </a:rPr>
              <a:t>dinheiro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  <a:cs typeface="+mj-cs"/>
              </a:rPr>
              <a:t> é tão bíblico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  <a:cs typeface="+mj-cs"/>
              </a:rPr>
              <a:t>quanto a oração e a fé!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  <a:cs typeface="+mj-cs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95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259632" y="1608943"/>
            <a:ext cx="68654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  <a:cs typeface="Simplified Arabic" panose="020B0604020202020204" pitchFamily="18" charset="-78"/>
              </a:rPr>
              <a:t>- </a:t>
            </a:r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O Dinheiro é bom ou ruim?</a:t>
            </a:r>
          </a:p>
          <a:p>
            <a:pPr algn="ctr"/>
            <a:r>
              <a:rPr lang="pt-BR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Bênção </a:t>
            </a:r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ou maldição?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386545" y="5733256"/>
            <a:ext cx="661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Verdana" panose="020B0604030504040204" pitchFamily="34" charset="0"/>
                <a:ea typeface="Verdana" panose="020B0604030504040204" pitchFamily="34" charset="0"/>
                <a:cs typeface="Simplified Arabic" panose="020B0604020202020204" pitchFamily="18" charset="-78"/>
              </a:rPr>
              <a:t>- </a:t>
            </a:r>
            <a:r>
              <a:rPr lang="pt-BR" sz="3600" b="1" dirty="0">
                <a:latin typeface="Verdana" panose="020B0604030504040204" pitchFamily="34" charset="0"/>
                <a:ea typeface="Verdana" panose="020B0604030504040204" pitchFamily="34" charset="0"/>
              </a:rPr>
              <a:t>O dinheiro ou a forma?</a:t>
            </a:r>
          </a:p>
        </p:txBody>
      </p:sp>
      <p:grpSp>
        <p:nvGrpSpPr>
          <p:cNvPr id="3" name="Agrupar 2"/>
          <p:cNvGrpSpPr/>
          <p:nvPr/>
        </p:nvGrpSpPr>
        <p:grpSpPr>
          <a:xfrm>
            <a:off x="1929351" y="2692910"/>
            <a:ext cx="5401425" cy="2838097"/>
            <a:chOff x="1931572" y="2492896"/>
            <a:chExt cx="5852160" cy="3240360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33" b="4455"/>
            <a:stretch/>
          </p:blipFill>
          <p:spPr>
            <a:xfrm>
              <a:off x="1931572" y="2492896"/>
              <a:ext cx="5852160" cy="3240360"/>
            </a:xfrm>
            <a:prstGeom prst="rect">
              <a:avLst/>
            </a:prstGeom>
          </p:spPr>
        </p:pic>
        <p:pic>
          <p:nvPicPr>
            <p:cNvPr id="1030" name="Picture 6" descr="A Quinta e Melhor Forma de Ganhar Dinheiro | Hábitos do Sucesso">
              <a:extLst>
                <a:ext uri="{FF2B5EF4-FFF2-40B4-BE49-F238E27FC236}">
                  <a16:creationId xmlns:a16="http://schemas.microsoft.com/office/drawing/2014/main" id="{E5109B75-746D-4B41-80CF-4C804F7839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4233" y="3343932"/>
              <a:ext cx="1366838" cy="1538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aixaDeTexto 8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38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-108520" y="1513681"/>
            <a:ext cx="9083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Quando o dinheiro é uma maldição!</a:t>
            </a:r>
            <a:endParaRPr lang="pt-BR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2" name="Picture 4" descr="Ilustração de um empresário que não tem conhecimento das ...">
            <a:extLst>
              <a:ext uri="{FF2B5EF4-FFF2-40B4-BE49-F238E27FC236}">
                <a16:creationId xmlns:a16="http://schemas.microsoft.com/office/drawing/2014/main" id="{F64C39E5-275F-46F0-A31F-903D35655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67519"/>
            <a:ext cx="3227215" cy="231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9F33156-B9FD-4A80-A7FD-BCC2F690867E}"/>
              </a:ext>
            </a:extLst>
          </p:cNvPr>
          <p:cNvSpPr txBox="1"/>
          <p:nvPr/>
        </p:nvSpPr>
        <p:spPr>
          <a:xfrm>
            <a:off x="-19503" y="5116612"/>
            <a:ext cx="5640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a typeface="Verdana" panose="020B0604030504040204" pitchFamily="34" charset="0"/>
              </a:rPr>
              <a:t>Amor </a:t>
            </a:r>
            <a:r>
              <a:rPr lang="pt-BR" sz="3000" b="1" dirty="0">
                <a:ea typeface="Verdana" panose="020B0604030504040204" pitchFamily="34" charset="0"/>
              </a:rPr>
              <a:t>ao dinheiro, </a:t>
            </a:r>
            <a:endParaRPr lang="pt-BR" sz="3000" b="1" dirty="0" smtClean="0">
              <a:ea typeface="Verdana" panose="020B0604030504040204" pitchFamily="34" charset="0"/>
            </a:endParaRPr>
          </a:p>
          <a:p>
            <a:pPr algn="ctr"/>
            <a:r>
              <a:rPr lang="pt-BR" sz="3000" b="1" dirty="0" smtClean="0">
                <a:ea typeface="Verdana" panose="020B0604030504040204" pitchFamily="34" charset="0"/>
              </a:rPr>
              <a:t>obsessão </a:t>
            </a:r>
            <a:r>
              <a:rPr lang="pt-BR" sz="3000" b="1" dirty="0">
                <a:ea typeface="Verdana" panose="020B0604030504040204" pitchFamily="34" charset="0"/>
              </a:rPr>
              <a:t>e golpes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86FF9E-6056-41F4-85C8-0E4015172960}"/>
              </a:ext>
            </a:extLst>
          </p:cNvPr>
          <p:cNvSpPr txBox="1"/>
          <p:nvPr/>
        </p:nvSpPr>
        <p:spPr>
          <a:xfrm>
            <a:off x="11997" y="2486439"/>
            <a:ext cx="55243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ea typeface="Verdana" panose="020B0604030504040204" pitchFamily="34" charset="0"/>
              </a:rPr>
              <a:t>Amor </a:t>
            </a:r>
            <a:r>
              <a:rPr lang="pt-BR" sz="3000" b="1" dirty="0">
                <a:ea typeface="Verdana" panose="020B0604030504040204" pitchFamily="34" charset="0"/>
              </a:rPr>
              <a:t>ao dinheiro </a:t>
            </a:r>
            <a:endParaRPr lang="pt-BR" sz="3000" b="1" dirty="0" smtClean="0">
              <a:ea typeface="Verdana" panose="020B0604030504040204" pitchFamily="34" charset="0"/>
            </a:endParaRPr>
          </a:p>
          <a:p>
            <a:pPr algn="ctr"/>
            <a:r>
              <a:rPr lang="pt-BR" sz="3000" b="1" dirty="0" smtClean="0">
                <a:ea typeface="Verdana" panose="020B0604030504040204" pitchFamily="34" charset="0"/>
              </a:rPr>
              <a:t>x </a:t>
            </a:r>
          </a:p>
          <a:p>
            <a:pPr algn="ctr"/>
            <a:r>
              <a:rPr lang="pt-BR" sz="3000" b="1" dirty="0" smtClean="0">
                <a:ea typeface="Verdana" panose="020B0604030504040204" pitchFamily="34" charset="0"/>
              </a:rPr>
              <a:t>Amor a </a:t>
            </a:r>
            <a:r>
              <a:rPr lang="pt-BR" sz="3000" b="1" dirty="0">
                <a:ea typeface="Verdana" panose="020B0604030504040204" pitchFamily="34" charset="0"/>
              </a:rPr>
              <a:t>Deus</a:t>
            </a:r>
          </a:p>
        </p:txBody>
      </p:sp>
      <p:pic>
        <p:nvPicPr>
          <p:cNvPr id="12" name="Picture 2" descr="Quando você está diante de dois caminhos, por qual seguir?">
            <a:extLst>
              <a:ext uri="{FF2B5EF4-FFF2-40B4-BE49-F238E27FC236}">
                <a16:creationId xmlns:a16="http://schemas.microsoft.com/office/drawing/2014/main" id="{181CF97F-793E-48F3-A884-530DA68508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2" r="15228"/>
          <a:stretch/>
        </p:blipFill>
        <p:spPr bwMode="auto">
          <a:xfrm>
            <a:off x="5536344" y="2284273"/>
            <a:ext cx="3528392" cy="19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336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F23408CF-5431-4207-B882-730AED05BE45}"/>
              </a:ext>
            </a:extLst>
          </p:cNvPr>
          <p:cNvSpPr txBox="1"/>
          <p:nvPr/>
        </p:nvSpPr>
        <p:spPr>
          <a:xfrm>
            <a:off x="895062" y="3637878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ea typeface="Verdana" panose="020B0604030504040204" pitchFamily="34" charset="0"/>
              </a:rPr>
              <a:t>Quando usado de maneira equivocada na igreja</a:t>
            </a:r>
            <a:endParaRPr lang="pt-BR" sz="3200" b="1" dirty="0">
              <a:ea typeface="Verdana" panose="020B060403050404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450965-D6C4-49AE-B2D0-64207AC72C22}"/>
              </a:ext>
            </a:extLst>
          </p:cNvPr>
          <p:cNvSpPr txBox="1"/>
          <p:nvPr/>
        </p:nvSpPr>
        <p:spPr>
          <a:xfrm>
            <a:off x="0" y="1804941"/>
            <a:ext cx="9083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Quando o dinheiro é uma </a:t>
            </a:r>
            <a:r>
              <a:rPr lang="pt-BR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maldição</a:t>
            </a:r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pt-BR" sz="32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https://encrypted-tbn0.gstatic.com/images?q=tbn%3AANd9GcQCwqEmDrI-mEx38Aio6OtsHnSRF5cEhtsQqWDAI_kajj1t1Atq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96952"/>
            <a:ext cx="2135882" cy="285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503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-5292" y="1758069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Quando o dinheiro é uma bênção!</a:t>
            </a:r>
            <a:endParaRPr lang="pt-BR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0" y="3045566"/>
            <a:ext cx="6804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a typeface="Verdana" panose="020B0604030504040204" pitchFamily="34" charset="0"/>
              </a:rPr>
              <a:t>- Na partilha e não no </a:t>
            </a:r>
            <a:r>
              <a:rPr lang="pt-BR" sz="3200" b="1" dirty="0" smtClean="0">
                <a:ea typeface="Verdana" panose="020B0604030504040204" pitchFamily="34" charset="0"/>
              </a:rPr>
              <a:t>acúmulo</a:t>
            </a:r>
            <a:endParaRPr lang="pt-BR" sz="3200" b="1" dirty="0">
              <a:ea typeface="Verdana" panose="020B0604030504040204" pitchFamily="34" charset="0"/>
            </a:endParaRPr>
          </a:p>
        </p:txBody>
      </p:sp>
      <p:pic>
        <p:nvPicPr>
          <p:cNvPr id="4098" name="Picture 2" descr="Ser pão que ativa e sustenta a vida - Centro Loyola">
            <a:extLst>
              <a:ext uri="{FF2B5EF4-FFF2-40B4-BE49-F238E27FC236}">
                <a16:creationId xmlns:a16="http://schemas.microsoft.com/office/drawing/2014/main" id="{D361C7FC-38EA-4D92-837B-B2EE6EACE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36912"/>
            <a:ext cx="2201926" cy="185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6B03377-4C7C-446A-8AE0-B014DC7A2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65501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1F61A26-CA34-4454-8FFB-566B01E810DA}"/>
              </a:ext>
            </a:extLst>
          </p:cNvPr>
          <p:cNvSpPr txBox="1"/>
          <p:nvPr/>
        </p:nvSpPr>
        <p:spPr>
          <a:xfrm>
            <a:off x="323528" y="5301208"/>
            <a:ext cx="6104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a typeface="Times New Roman" panose="02020603050405020304" pitchFamily="18" charset="0"/>
              </a:rPr>
              <a:t> </a:t>
            </a:r>
            <a:r>
              <a:rPr lang="pt-BR" sz="3200" b="1" dirty="0">
                <a:ea typeface="Verdana" panose="020B0604030504040204" pitchFamily="34" charset="0"/>
              </a:rPr>
              <a:t>- </a:t>
            </a:r>
            <a:r>
              <a:rPr lang="pt-BR" sz="3200" b="1" dirty="0" smtClean="0">
                <a:ea typeface="Verdana" panose="020B0604030504040204" pitchFamily="34" charset="0"/>
              </a:rPr>
              <a:t>Na generosidade</a:t>
            </a:r>
            <a:endParaRPr lang="pt-BR" sz="3200" b="1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26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B7697A91-C47D-4AED-9BB4-36C254F0FDAB}"/>
              </a:ext>
            </a:extLst>
          </p:cNvPr>
          <p:cNvSpPr txBox="1"/>
          <p:nvPr/>
        </p:nvSpPr>
        <p:spPr>
          <a:xfrm>
            <a:off x="59171" y="4090591"/>
            <a:ext cx="5911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pt-BR" sz="3200" b="1" dirty="0" smtClean="0">
                <a:ea typeface="Verdana" panose="020B0604030504040204" pitchFamily="34" charset="0"/>
              </a:rPr>
              <a:t>Ofertar </a:t>
            </a:r>
            <a:r>
              <a:rPr lang="pt-BR" sz="3200" b="1" dirty="0">
                <a:ea typeface="Verdana" panose="020B0604030504040204" pitchFamily="34" charset="0"/>
              </a:rPr>
              <a:t>com liberdade </a:t>
            </a:r>
            <a:endParaRPr lang="pt-BR" sz="3200" b="1" dirty="0" smtClean="0">
              <a:ea typeface="Verdana" panose="020B0604030504040204" pitchFamily="34" charset="0"/>
            </a:endParaRPr>
          </a:p>
          <a:p>
            <a:pPr algn="ctr"/>
            <a:r>
              <a:rPr lang="pt-BR" sz="3200" b="1" dirty="0" smtClean="0">
                <a:ea typeface="Verdana" panose="020B0604030504040204" pitchFamily="34" charset="0"/>
              </a:rPr>
              <a:t>e </a:t>
            </a:r>
            <a:r>
              <a:rPr lang="pt-BR" sz="3200" b="1" dirty="0">
                <a:ea typeface="Verdana" panose="020B0604030504040204" pitchFamily="34" charset="0"/>
              </a:rPr>
              <a:t>generosidade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793867" y="516780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Marcos 12.41-44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5292" y="1758069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Quando o dinheiro é uma bênção!</a:t>
            </a:r>
            <a:endParaRPr lang="pt-BR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 descr="https://www.churchofjesuschrist.org/bc/content/bible-videos/videos/jesus-teaches-about-the-widows-mites/images/the-widows-mite-medi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04539"/>
            <a:ext cx="2808312" cy="422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91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32C9395-160B-41AB-883F-5AB16DA5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95481">
            <a:off x="3173549" y="1422860"/>
            <a:ext cx="516936" cy="678660"/>
          </a:xfrm>
          <a:prstGeom prst="rect">
            <a:avLst/>
          </a:prstGeom>
        </p:spPr>
      </p:pic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251520" y="1342851"/>
            <a:ext cx="2796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latin typeface="Arial Black" panose="020B0A04020102020204" pitchFamily="34" charset="0"/>
              </a:rPr>
              <a:t>Resumindo:</a:t>
            </a:r>
            <a:endParaRPr lang="pt-BR" sz="6600" dirty="0">
              <a:latin typeface="Arial Black" panose="020B0A04020102020204" pitchFamily="34" charset="0"/>
              <a:ea typeface="Kozuka Gothic Pro H" pitchFamily="34" charset="-128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29CA8D6-7F95-4331-BD93-100478E88059}"/>
              </a:ext>
            </a:extLst>
          </p:cNvPr>
          <p:cNvSpPr/>
          <p:nvPr/>
        </p:nvSpPr>
        <p:spPr>
          <a:xfrm>
            <a:off x="501855" y="2204136"/>
            <a:ext cx="7776865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1 - O dinheiro é maldito quando se torna um ídolo </a:t>
            </a:r>
            <a:r>
              <a:rPr lang="pt-BR" sz="2200" dirty="0" smtClean="0">
                <a:latin typeface="Verdana" panose="020B0604030504040204" pitchFamily="34" charset="0"/>
                <a:ea typeface="Verdana" panose="020B0604030504040204" pitchFamily="34" charset="0"/>
              </a:rPr>
              <a:t>e </a:t>
            </a: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ocupa o lugar de Deus.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pt-BR" sz="1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2 - O dinheiro é bênção quando administrado </a:t>
            </a:r>
            <a:r>
              <a:rPr lang="pt-BR" sz="22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conforme </a:t>
            </a: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os princípios e a vontade de Deus.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pt-BR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3 - Contribuir financeiramente com a missão de Deus </a:t>
            </a:r>
            <a:r>
              <a:rPr lang="pt-BR" sz="2200" dirty="0" smtClean="0">
                <a:latin typeface="Verdana" panose="020B0604030504040204" pitchFamily="34" charset="0"/>
                <a:ea typeface="Verdana" panose="020B0604030504040204" pitchFamily="34" charset="0"/>
              </a:rPr>
              <a:t>não </a:t>
            </a: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isenta as pessoas </a:t>
            </a:r>
            <a:r>
              <a:rPr lang="pt-BR" sz="2200" dirty="0" smtClean="0">
                <a:latin typeface="Verdana" panose="020B0604030504040204" pitchFamily="34" charset="0"/>
                <a:ea typeface="Verdana" panose="020B0604030504040204" pitchFamily="34" charset="0"/>
              </a:rPr>
              <a:t>de </a:t>
            </a: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buscar a justiça no mundo;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pt-BR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4 - Dar ofertas deve acontecer em humildade </a:t>
            </a:r>
            <a:r>
              <a:rPr lang="pt-BR" sz="2200" dirty="0" smtClean="0">
                <a:latin typeface="Verdana" panose="020B0604030504040204" pitchFamily="34" charset="0"/>
                <a:ea typeface="Verdana" panose="020B0604030504040204" pitchFamily="34" charset="0"/>
              </a:rPr>
              <a:t>e </a:t>
            </a: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não para o auto engrandecimento;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pt-BR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5 - A maneira como eu contribuo demonstra </a:t>
            </a:r>
            <a:r>
              <a:rPr lang="pt-BR" sz="2200" dirty="0" smtClean="0">
                <a:latin typeface="Verdana" panose="020B0604030504040204" pitchFamily="34" charset="0"/>
                <a:ea typeface="Verdana" panose="020B0604030504040204" pitchFamily="34" charset="0"/>
              </a:rPr>
              <a:t>quem </a:t>
            </a:r>
            <a:r>
              <a:rPr lang="pt-BR" sz="2200" dirty="0">
                <a:latin typeface="Verdana" panose="020B0604030504040204" pitchFamily="34" charset="0"/>
                <a:ea typeface="Verdana" panose="020B0604030504040204" pitchFamily="34" charset="0"/>
              </a:rPr>
              <a:t>eu sou de verdade.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137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ângulo 5">
            <a:extLst>
              <a:ext uri="{FF2B5EF4-FFF2-40B4-BE49-F238E27FC236}">
                <a16:creationId xmlns:a16="http://schemas.microsoft.com/office/drawing/2014/main" id="{2C8808F1-256C-4BB3-A1A6-1D87A0B0CBE5}"/>
              </a:ext>
            </a:extLst>
          </p:cNvPr>
          <p:cNvSpPr/>
          <p:nvPr/>
        </p:nvSpPr>
        <p:spPr>
          <a:xfrm>
            <a:off x="611560" y="2560207"/>
            <a:ext cx="792088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Verdana" panose="020B0604030504040204" pitchFamily="34" charset="0"/>
              </a:rPr>
              <a:t>Onde </a:t>
            </a:r>
            <a:r>
              <a:rPr lang="pt-BR" sz="2400" dirty="0">
                <a:ea typeface="Verdana" panose="020B0604030504040204" pitchFamily="34" charset="0"/>
              </a:rPr>
              <a:t>você percebe que o </a:t>
            </a:r>
            <a:r>
              <a:rPr lang="pt-BR" sz="2400" dirty="0" smtClean="0">
                <a:ea typeface="Verdana" panose="020B0604030504040204" pitchFamily="34" charset="0"/>
              </a:rPr>
              <a:t>dinheiro se torna </a:t>
            </a:r>
            <a:r>
              <a:rPr lang="pt-BR" sz="2400" dirty="0">
                <a:ea typeface="Verdana" panose="020B0604030504040204" pitchFamily="34" charset="0"/>
              </a:rPr>
              <a:t>um problema em nossos dias?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Verdana" panose="020B0604030504040204" pitchFamily="34" charset="0"/>
              </a:rPr>
              <a:t>De </a:t>
            </a:r>
            <a:r>
              <a:rPr lang="pt-BR" sz="2400" dirty="0">
                <a:ea typeface="Verdana" panose="020B0604030504040204" pitchFamily="34" charset="0"/>
              </a:rPr>
              <a:t>que forma o dinheiro pode ser </a:t>
            </a:r>
            <a:r>
              <a:rPr lang="pt-BR" sz="2400" dirty="0" smtClean="0">
                <a:ea typeface="Verdana" panose="020B0604030504040204" pitchFamily="34" charset="0"/>
              </a:rPr>
              <a:t>bênção </a:t>
            </a:r>
            <a:r>
              <a:rPr lang="pt-BR" sz="2400" dirty="0">
                <a:ea typeface="Verdana" panose="020B0604030504040204" pitchFamily="34" charset="0"/>
              </a:rPr>
              <a:t>na vida das pessoas?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smtClean="0">
                <a:ea typeface="Verdana" panose="020B0604030504040204" pitchFamily="34" charset="0"/>
              </a:rPr>
              <a:t>O </a:t>
            </a:r>
            <a:r>
              <a:rPr lang="pt-BR" sz="2400" dirty="0">
                <a:ea typeface="Verdana" panose="020B0604030504040204" pitchFamily="34" charset="0"/>
              </a:rPr>
              <a:t>que é necessário para que as pessoas contribuam com mais generosidade e gratidão</a:t>
            </a:r>
            <a:r>
              <a:rPr lang="pt-BR" sz="2400" dirty="0" smtClean="0">
                <a:ea typeface="Verdana" panose="020B0604030504040204" pitchFamily="34" charset="0"/>
              </a:rPr>
              <a:t>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smtClean="0">
                <a:ea typeface="Verdana" panose="020B0604030504040204" pitchFamily="34" charset="0"/>
              </a:rPr>
              <a:t>Por </a:t>
            </a:r>
            <a:r>
              <a:rPr lang="pt-BR" sz="2400" dirty="0" smtClean="0">
                <a:ea typeface="Verdana" panose="020B0604030504040204" pitchFamily="34" charset="0"/>
              </a:rPr>
              <a:t>que tão poucas pessoas tem muitas posses e tantas pessoas possuem tão pouco?</a:t>
            </a:r>
            <a:endParaRPr lang="pt-BR" sz="2400" dirty="0">
              <a:ea typeface="Verdana" panose="020B060403050404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67544" y="229216"/>
            <a:ext cx="531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 smtClean="0">
                <a:solidFill>
                  <a:prstClr val="black"/>
                </a:solidFill>
                <a:latin typeface="Kozuka Gothic Pro H" pitchFamily="34" charset="-128"/>
                <a:ea typeface="Kozuka Gothic Pro H" pitchFamily="34" charset="-128"/>
              </a:rPr>
              <a:t>FÉ GRATIDÃO E COMPROMISSO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 – Jesus e o dinheiro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 de cantos arredondados 12"/>
          <p:cNvSpPr/>
          <p:nvPr/>
        </p:nvSpPr>
        <p:spPr>
          <a:xfrm>
            <a:off x="467544" y="1686926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Para refletir e praticar!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38434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9707</TotalTime>
  <Words>1356</Words>
  <Application>Microsoft Office PowerPoint</Application>
  <PresentationFormat>Apresentação na tela (4:3)</PresentationFormat>
  <Paragraphs>88</Paragraphs>
  <Slides>11</Slides>
  <Notes>7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11</vt:i4>
      </vt:variant>
    </vt:vector>
  </HeadingPairs>
  <TitlesOfParts>
    <vt:vector size="23" baseType="lpstr">
      <vt:lpstr>Calibri</vt:lpstr>
      <vt:lpstr>Kozuka Gothic Pro H</vt:lpstr>
      <vt:lpstr>Verdana</vt:lpstr>
      <vt:lpstr>Simplified Arabic</vt:lpstr>
      <vt:lpstr>Times New Roman</vt:lpstr>
      <vt:lpstr>Arial</vt:lpstr>
      <vt:lpstr>Arial Black</vt:lpstr>
      <vt:lpstr>Calibri Light</vt:lpstr>
      <vt:lpstr>Office Theme</vt:lpstr>
      <vt:lpstr>1_Office Theme</vt:lpstr>
      <vt:lpstr>2_Office Theme</vt:lpstr>
      <vt:lpstr>3_Office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Leandro Ristow</dc:creator>
  <cp:lastModifiedBy>Usuario</cp:lastModifiedBy>
  <cp:revision>64</cp:revision>
  <dcterms:created xsi:type="dcterms:W3CDTF">2017-03-03T19:35:01Z</dcterms:created>
  <dcterms:modified xsi:type="dcterms:W3CDTF">2020-07-24T01:55:10Z</dcterms:modified>
</cp:coreProperties>
</file>