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</p:sldMasterIdLst>
  <p:sldIdLst>
    <p:sldId id="351" r:id="rId5"/>
    <p:sldId id="260" r:id="rId6"/>
    <p:sldId id="389" r:id="rId7"/>
    <p:sldId id="313" r:id="rId8"/>
    <p:sldId id="265" r:id="rId9"/>
    <p:sldId id="257" r:id="rId10"/>
    <p:sldId id="267" r:id="rId11"/>
    <p:sldId id="258" r:id="rId12"/>
    <p:sldId id="353" r:id="rId13"/>
    <p:sldId id="287" r:id="rId14"/>
    <p:sldId id="354" r:id="rId15"/>
    <p:sldId id="390" r:id="rId16"/>
    <p:sldId id="355" r:id="rId17"/>
    <p:sldId id="356" r:id="rId18"/>
    <p:sldId id="357" r:id="rId19"/>
    <p:sldId id="358" r:id="rId20"/>
    <p:sldId id="359" r:id="rId21"/>
    <p:sldId id="401" r:id="rId22"/>
    <p:sldId id="279" r:id="rId23"/>
    <p:sldId id="298" r:id="rId24"/>
    <p:sldId id="259" r:id="rId25"/>
    <p:sldId id="288" r:id="rId26"/>
    <p:sldId id="289" r:id="rId27"/>
    <p:sldId id="268" r:id="rId28"/>
    <p:sldId id="318" r:id="rId29"/>
    <p:sldId id="391" r:id="rId30"/>
    <p:sldId id="392" r:id="rId31"/>
    <p:sldId id="393" r:id="rId32"/>
    <p:sldId id="315" r:id="rId33"/>
    <p:sldId id="314" r:id="rId34"/>
    <p:sldId id="316" r:id="rId35"/>
    <p:sldId id="369" r:id="rId36"/>
    <p:sldId id="394" r:id="rId37"/>
    <p:sldId id="364" r:id="rId38"/>
    <p:sldId id="374" r:id="rId39"/>
    <p:sldId id="378" r:id="rId40"/>
    <p:sldId id="375" r:id="rId41"/>
    <p:sldId id="376" r:id="rId42"/>
    <p:sldId id="327" r:id="rId43"/>
    <p:sldId id="322" r:id="rId44"/>
    <p:sldId id="377" r:id="rId45"/>
    <p:sldId id="280" r:id="rId46"/>
    <p:sldId id="380" r:id="rId47"/>
    <p:sldId id="397" r:id="rId48"/>
    <p:sldId id="395" r:id="rId49"/>
    <p:sldId id="398" r:id="rId50"/>
    <p:sldId id="323" r:id="rId51"/>
    <p:sldId id="386" r:id="rId52"/>
    <p:sldId id="385" r:id="rId53"/>
    <p:sldId id="281" r:id="rId54"/>
    <p:sldId id="312" r:id="rId55"/>
    <p:sldId id="335" r:id="rId56"/>
    <p:sldId id="399" r:id="rId57"/>
    <p:sldId id="283" r:id="rId58"/>
    <p:sldId id="282" r:id="rId59"/>
    <p:sldId id="284" r:id="rId60"/>
    <p:sldId id="329" r:id="rId61"/>
    <p:sldId id="304" r:id="rId62"/>
    <p:sldId id="331" r:id="rId63"/>
    <p:sldId id="306" r:id="rId64"/>
    <p:sldId id="333" r:id="rId65"/>
    <p:sldId id="305" r:id="rId66"/>
    <p:sldId id="307" r:id="rId67"/>
    <p:sldId id="308" r:id="rId68"/>
    <p:sldId id="350" r:id="rId69"/>
    <p:sldId id="309" r:id="rId70"/>
    <p:sldId id="400" r:id="rId71"/>
    <p:sldId id="337" r:id="rId72"/>
    <p:sldId id="387" r:id="rId73"/>
    <p:sldId id="402" r:id="rId74"/>
    <p:sldId id="403" r:id="rId75"/>
    <p:sldId id="334" r:id="rId76"/>
    <p:sldId id="388" r:id="rId7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2349" autoAdjust="0"/>
  </p:normalViewPr>
  <p:slideViewPr>
    <p:cSldViewPr>
      <p:cViewPr varScale="1">
        <p:scale>
          <a:sx n="58" d="100"/>
          <a:sy n="58" d="100"/>
        </p:scale>
        <p:origin x="120" y="74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53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6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5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06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29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75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27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62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27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66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65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7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7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11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72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62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34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78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589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82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57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1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14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9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81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50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50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77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13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69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972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355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023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97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64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577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93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47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160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28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4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9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0250" y="-2000250"/>
            <a:ext cx="5143500" cy="9144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411510"/>
            <a:ext cx="91331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SEJAM TODOS/AS</a:t>
            </a:r>
          </a:p>
          <a:p>
            <a:pPr algn="ctr"/>
            <a:r>
              <a:rPr lang="pt-BR" sz="88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BEM VINDOS/AS!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425413"/>
            <a:ext cx="7632848" cy="123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ecio\Desktop\DMO2016\Símbolo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604867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63"/>
            <a:ext cx="9144000" cy="107721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símbolo do </a:t>
            </a: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foi criado em </a:t>
            </a: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1982. Ele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composto das seguintes imagens.</a:t>
            </a:r>
          </a:p>
        </p:txBody>
      </p:sp>
      <p:pic>
        <p:nvPicPr>
          <p:cNvPr id="2051" name="Picture 3" descr="C:\Users\Euclecio\Desktop\DMO2016\Símbo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6249"/>
            <a:ext cx="9144000" cy="182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31190" y="2836467"/>
            <a:ext cx="3163030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VÁRIAS SETAS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CHEGAM DE TODAS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DIREÇÕES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SÃO AS PESSOAS QUE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ACHEGAM PARA JUNTAS CELEBRAR.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131840" y="2837758"/>
            <a:ext cx="2952328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PESSOAS EM ATITUDE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ORAÇÃO REVELAM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UNIÃO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ORAÇÃO.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84168" y="2843850"/>
            <a:ext cx="3054365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CRUZ CÉLTICA E  O CÍRCULO REPRESENTAM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JESUS, CENTRO DA FÉ 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O MUNDO,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ALVO DE SUA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MISSÃO.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Gente\Gebet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590"/>
            <a:ext cx="6062359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-13772" y="4267"/>
            <a:ext cx="9143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reflete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3772" y="880139"/>
            <a:ext cx="878497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IMPORTÂNCIA DA ORAÇÃO</a:t>
            </a:r>
          </a:p>
          <a:p>
            <a:pPr algn="r"/>
            <a:r>
              <a:rPr lang="pt-B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VIDA DIÁRIA DO CRISTÃO.</a:t>
            </a:r>
          </a:p>
          <a:p>
            <a:pPr algn="r"/>
            <a:endParaRPr lang="pt-BR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r"/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(CON)VIVÊNCIA ECUMÊNICA.</a:t>
            </a:r>
          </a:p>
          <a:p>
            <a:pPr algn="r"/>
            <a:endParaRPr lang="pt-BR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r>
              <a:rPr lang="pt-BR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REALIDADE DO PAÍS QUE</a:t>
            </a:r>
          </a:p>
          <a:p>
            <a:pPr algn="r"/>
            <a:r>
              <a:rPr lang="pt-BR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ORGANIZA A CELEBRAÇÃO.</a:t>
            </a:r>
          </a:p>
        </p:txBody>
      </p:sp>
    </p:spTree>
    <p:extLst>
      <p:ext uri="{BB962C8B-B14F-4D97-AF65-F5344CB8AC3E}">
        <p14:creationId xmlns:p14="http://schemas.microsoft.com/office/powerpoint/2010/main" val="7225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UM MOVIMENTO QUE REÚNE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CRISTÃOS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MUNDO,  DE VÁRIAS TRADIÇÕES RELIGIOSAS, PARA OBSERVAR UM DIA COMUM À ORAÇÃO,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A PRIMEIRA SEXTA-FEIRA DE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MARÇO. 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MOVIMENTO INICIOU-SE EM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1887 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REALIZADO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170 PAÍSES. CADA ANO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UMA NAÇÃO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DIFERENTE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PREPARA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LITURGIA.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2020,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TAREFA COUBE 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</a:t>
            </a:r>
            <a:r>
              <a:rPr lang="pt-BR" sz="3400" dirty="0" smtClean="0"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ZIMBÁBUE.</a:t>
            </a:r>
            <a:endParaRPr lang="pt-BR" sz="3400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99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 rot="16200000">
            <a:off x="-1210493" y="2110084"/>
            <a:ext cx="5143502" cy="92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ZIMBÁBUE</a:t>
            </a:r>
            <a:endParaRPr lang="pt-BR" sz="54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8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07" y="0"/>
            <a:ext cx="477158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23478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O ZIMBÁBUE É UM PAÍS AFRICANO (16 MILHÕES),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DO TAMANHO DE PR &amp; SC UNIDOS. A CAPITAL É HARARE (2 MILHÕES), QUE ESTÁ A 1500 METROS DE ALTITUDE. TEM INÚMEROS DIALETOS LOCAIS, MAS O IDIOMA OFICIAL É O INGLÊS, POIS NO PASSADO FOI COLÔNIA BRITÂNICA, SOB O NOME DE RODÉSIA DO SUL. TORNOU-SE INDEPENDENTE EM 1965.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O PRESIDENTE ROBERT MUGABE PERMANECEU QUASE 40 ANOS NO PODER. </a:t>
            </a:r>
          </a:p>
        </p:txBody>
      </p:sp>
    </p:spTree>
    <p:extLst>
      <p:ext uri="{BB962C8B-B14F-4D97-AF65-F5344CB8AC3E}">
        <p14:creationId xmlns:p14="http://schemas.microsoft.com/office/powerpoint/2010/main" val="13392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23478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O ZIMBÁBUE É O PAÍS COM A MAIS ALTA E GALOPANTE INFLAÇÃO DO MUNDO, POR ISSO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NÃO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HÁ UMA </a:t>
            </a:r>
            <a:r>
              <a:rPr lang="pt-BR" sz="3200" dirty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MOEDA PRÓPRIA. CIRCULAM DÓLARES, EUROS E MOEDAS DOS PAÍSES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VIZINHOS. A MAIORIA DA POPULAÇÃO VIVE COM POUCO MAIS DE US$ 1 POR DIA. ALÉM DISSO, 40% DELES SÃO CONSIDERADOS SUBNUTRIDOS. A EXPECTATIVA DE VIDA GIRA EM TORNO DOS 50 ANOS. UMA DAS CAUSAS DA BAIXA EXPECTATIVA DE VIDA NO ZIMBÁBUE É A EPIDEMIA DE AIDS. DOS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HABITANTES,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CERCA DE 1,8 MILHÃO </a:t>
            </a:r>
            <a:endParaRPr lang="pt-BR" sz="3200" dirty="0" smtClean="0">
              <a:solidFill>
                <a:schemeClr val="accent2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ESTÁ </a:t>
            </a:r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CONTAMINADA COM O HIV.</a:t>
            </a:r>
            <a:endParaRPr lang="pt-BR" sz="3200" dirty="0">
              <a:solidFill>
                <a:schemeClr val="accent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3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441" y="82648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AS PRINCIPAIS RIQUEZAS SÃO O CULTIVO DO TABACO E A CRIAÇÃO DE GADO. COM O SOLO EXTREMAMENTE FÉRTIL, O ZIMBÁBUE PRODUZ AINDA MILHO, ALGODÃO, CAFÉ E CANA-DE-AÇÚCAR.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A RELIGIÃO PREDOMINANTE É O CRISTIANISMO, PRINCIPALMENTE O RAMO ANGLICANO.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APESAR DE TODOS OS PROBLEMAS, O PAÍS POSSUI A MAIOR TAXA DE ALFABETIZAÇÃO DE TODA A ÁFRICA, 90%.</a:t>
            </a:r>
            <a:endParaRPr lang="pt-BR" sz="3600" dirty="0">
              <a:solidFill>
                <a:schemeClr val="accent3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9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95486"/>
            <a:ext cx="5303915" cy="4740374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275856" y="915566"/>
            <a:ext cx="5256584" cy="244827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solidFill>
                  <a:srgbClr val="FFFF00"/>
                </a:solidFill>
                <a:latin typeface="Impact" panose="020B0806030902050204" pitchFamily="34" charset="0"/>
              </a:rPr>
              <a:t>UMA CARTA </a:t>
            </a:r>
            <a:endParaRPr lang="pt-BR" sz="4400" dirty="0" smtClean="0"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4400" dirty="0" smtClean="0">
                <a:solidFill>
                  <a:srgbClr val="FFFF00"/>
                </a:solidFill>
                <a:latin typeface="Impact" panose="020B0806030902050204" pitchFamily="34" charset="0"/>
              </a:rPr>
              <a:t>DO </a:t>
            </a:r>
            <a:r>
              <a:rPr lang="pt-BR" sz="4400" dirty="0">
                <a:solidFill>
                  <a:srgbClr val="FFFF00"/>
                </a:solidFill>
                <a:latin typeface="Impact" panose="020B0806030902050204" pitchFamily="34" charset="0"/>
              </a:rPr>
              <a:t>ZIMBÁBUE</a:t>
            </a:r>
          </a:p>
        </p:txBody>
      </p:sp>
    </p:spTree>
    <p:extLst>
      <p:ext uri="{BB962C8B-B14F-4D97-AF65-F5344CB8AC3E}">
        <p14:creationId xmlns:p14="http://schemas.microsoft.com/office/powerpoint/2010/main" val="254748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ENTRADA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48095" y="3204508"/>
            <a:ext cx="4471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APRESENTAÇÃO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EQUIPE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LOUVOR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9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979712" y="843558"/>
            <a:ext cx="687625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CONVITE </a:t>
            </a:r>
          </a:p>
          <a:p>
            <a:pPr algn="r"/>
            <a:r>
              <a:rPr lang="pt-BR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 EQUIPE</a:t>
            </a:r>
            <a:r>
              <a:rPr lang="pt-BR" sz="7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</a:t>
            </a:r>
            <a:r>
              <a:rPr lang="pt-BR" sz="7200" u="sng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SEGUE AS CORES DA BANDEIRA</a:t>
            </a:r>
            <a:endParaRPr lang="pt-BR" sz="32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916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Bom dia!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Como Comunidade de </a:t>
            </a:r>
            <a:r>
              <a:rPr lang="pt-BR" sz="3200" dirty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G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ARUVA estamos representando as mulheres da ZIMBÁBUE, que prepararam esta bela liturgia.</a:t>
            </a:r>
            <a:endParaRPr lang="pt-BR" sz="3200" dirty="0" smtClean="0">
              <a:solidFill>
                <a:schemeClr val="accent3">
                  <a:lumMod val="50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Estamos reunidos em nome do Deus,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que é Pai, Filho e Espírito Santo. O Dia Mundial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de Oração é celebrado em diversos países, por inúmeras comunidades neste final de semana.</a:t>
            </a:r>
            <a:endParaRPr lang="pt-BR" sz="3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Levante-se, pegue sua cama e ande (</a:t>
            </a:r>
            <a:r>
              <a:rPr lang="pt-BR" sz="3200" dirty="0">
                <a:solidFill>
                  <a:srgbClr val="C00000"/>
                </a:solidFill>
                <a:latin typeface="Impact" panose="020B0806030902050204" pitchFamily="34" charset="0"/>
              </a:rPr>
              <a:t>J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oão 5.8). </a:t>
            </a: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Este é o tema do Culto, destacando a intervenção milagrosa de Deus no nosso cotidiano.</a:t>
            </a:r>
            <a:endParaRPr lang="pt-BR" sz="3200" dirty="0" smtClean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14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latin typeface="Impact"/>
                <a:ea typeface="Times New Roman"/>
              </a:rPr>
              <a:t>PRETO </a:t>
            </a:r>
            <a:r>
              <a:rPr lang="pt-BR" sz="3200" dirty="0">
                <a:latin typeface="Impact"/>
                <a:ea typeface="Times New Roman"/>
              </a:rPr>
              <a:t>– </a:t>
            </a:r>
            <a:r>
              <a:rPr lang="pt-BR" sz="3200" dirty="0" smtClean="0">
                <a:latin typeface="Impact"/>
                <a:ea typeface="Times New Roman"/>
              </a:rPr>
              <a:t>Enquanto entoamos o primeiro louvor, queremos em pé cumprimentar as pessoas que estão à nossa volta, desejando “boas vindas”.</a:t>
            </a:r>
            <a:endParaRPr lang="pt-BR" sz="3200" dirty="0">
              <a:latin typeface="Times New Roman"/>
              <a:ea typeface="Times New Roman"/>
            </a:endParaRPr>
          </a:p>
        </p:txBody>
      </p:sp>
      <p:sp>
        <p:nvSpPr>
          <p:cNvPr id="3" name="Retângulo Arredondado 2"/>
          <p:cNvSpPr/>
          <p:nvPr/>
        </p:nvSpPr>
        <p:spPr>
          <a:xfrm>
            <a:off x="1619672" y="1779662"/>
            <a:ext cx="7200800" cy="302433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DEUS TE AMA E EU TE AMO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 ASSIM DEVEMOS VIVER.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DEUS TE AMA E EU TE AMO.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VIVAMOS SEMPRE ASSIM.</a:t>
            </a:r>
            <a:endParaRPr lang="pt-BR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" name="Retângulo Arredondado 3"/>
          <p:cNvSpPr/>
          <p:nvPr/>
        </p:nvSpPr>
        <p:spPr>
          <a:xfrm rot="16200000">
            <a:off x="-684584" y="2715766"/>
            <a:ext cx="3024336" cy="115212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HPD 487</a:t>
            </a:r>
            <a:endParaRPr lang="pt-BR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PRETO – Aproveitamos a oportunidade para lembrar também os aniversariantes da semana. Quem são?</a:t>
            </a:r>
          </a:p>
        </p:txBody>
      </p:sp>
      <p:sp>
        <p:nvSpPr>
          <p:cNvPr id="3" name="Retângulo Arredondado 2"/>
          <p:cNvSpPr/>
          <p:nvPr/>
        </p:nvSpPr>
        <p:spPr>
          <a:xfrm>
            <a:off x="251520" y="1779662"/>
            <a:ext cx="8712968" cy="295232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PARABÉNS PRA VOCÊ, NESTA DATA QUERIDA,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MUITAS FELICIDADES, MUITOS ANOS DE VIDA.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 DEUS AO SEU LADO, NESTE NOVO PORVIR,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 VIDA LHE SEJA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ETERNO SORRIR.</a:t>
            </a:r>
          </a:p>
        </p:txBody>
      </p:sp>
    </p:spTree>
    <p:extLst>
      <p:ext uri="{BB962C8B-B14F-4D97-AF65-F5344CB8AC3E}">
        <p14:creationId xmlns:p14="http://schemas.microsoft.com/office/powerpoint/2010/main" val="20567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89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916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Deus da Paz e da Liberdade. Nós te damos boas vindas nesta celebração.</a:t>
            </a:r>
            <a:endParaRPr lang="pt-BR" sz="3200" dirty="0" smtClean="0">
              <a:solidFill>
                <a:schemeClr val="accent3">
                  <a:lumMod val="50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Enaltecemos o teu Amor, que vai muito além da nossa compreensão.</a:t>
            </a:r>
            <a:endParaRPr lang="pt-BR" sz="3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Reconhecemos quem Tu és, aquilo que fizeste e o bem que ainda fará em nossa vida.</a:t>
            </a:r>
          </a:p>
          <a:p>
            <a:pPr algn="ctr"/>
            <a:r>
              <a:rPr lang="pt-BR" sz="3200" dirty="0" smtClean="0">
                <a:effectLst/>
                <a:latin typeface="Impact" panose="020B0806030902050204" pitchFamily="34" charset="0"/>
                <a:ea typeface="Times New Roman"/>
              </a:rPr>
              <a:t>PRETO – Tu és o Deus Criador, Todo Poderoso, </a:t>
            </a:r>
          </a:p>
          <a:p>
            <a:pPr algn="ctr"/>
            <a:r>
              <a:rPr lang="pt-BR" sz="3200" dirty="0" smtClean="0">
                <a:effectLst/>
                <a:latin typeface="Impact" panose="020B0806030902050204" pitchFamily="34" charset="0"/>
                <a:ea typeface="Times New Roman"/>
              </a:rPr>
              <a:t>que vem para nos salvar.</a:t>
            </a:r>
          </a:p>
          <a:p>
            <a:pPr algn="ctr"/>
            <a:r>
              <a:rPr lang="pt-BR" sz="3200" dirty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 –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Agradecemos pelo recursos naturais,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pelos dons e talentos, pelo tempo que temos.</a:t>
            </a:r>
            <a:endParaRPr lang="pt-BR" sz="3200" dirty="0">
              <a:solidFill>
                <a:schemeClr val="accent3">
                  <a:lumMod val="50000"/>
                </a:schemeClr>
              </a:solidFill>
              <a:latin typeface="Impact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16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916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És o Deus da oportunidade, que permite chance de crescimento e serviço no teu Reino.</a:t>
            </a:r>
            <a:endParaRPr lang="pt-BR" sz="3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Tu és o Pão da Vida que concedes </a:t>
            </a:r>
          </a:p>
          <a:p>
            <a:pPr algn="ctr"/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o alimento físico e espiritual.</a:t>
            </a:r>
          </a:p>
          <a:p>
            <a:pPr algn="ctr"/>
            <a:r>
              <a:rPr lang="pt-BR" sz="3200" dirty="0" smtClean="0">
                <a:effectLst/>
                <a:latin typeface="Impact" panose="020B0806030902050204" pitchFamily="34" charset="0"/>
                <a:ea typeface="Times New Roman"/>
              </a:rPr>
              <a:t>PRETO – Se somos algo, se podemos algo, </a:t>
            </a:r>
          </a:p>
          <a:p>
            <a:pPr algn="ctr"/>
            <a:r>
              <a:rPr lang="pt-BR" sz="3200" dirty="0" smtClean="0">
                <a:effectLst/>
                <a:latin typeface="Impact" panose="020B0806030902050204" pitchFamily="34" charset="0"/>
                <a:ea typeface="Times New Roman"/>
              </a:rPr>
              <a:t>é graças ao teu agir em nossa vida.</a:t>
            </a:r>
          </a:p>
          <a:p>
            <a:pPr algn="ctr"/>
            <a:r>
              <a:rPr lang="pt-BR" sz="3200" dirty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 –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Concedes a unidade necessária para te servirmos como um só corpo, uma só Igreja.</a:t>
            </a:r>
          </a:p>
          <a:p>
            <a:pPr algn="ctr"/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Contudo, antes é necessário parar para colocar em dia a nossa vida na tua presença.</a:t>
            </a:r>
            <a:endParaRPr lang="pt-BR" sz="32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109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325</a:t>
            </a:r>
            <a:endParaRPr lang="pt-BR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3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lugar. 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perdão.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traz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salvação!</a:t>
            </a:r>
            <a:endParaRPr lang="pt-BR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cantar, também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sorrir.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servir!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o a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mor, de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você vê a luz.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Jesus!</a:t>
            </a:r>
            <a:endParaRPr lang="pt-BR" sz="36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1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 Aqui Deus vai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perdoar, também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justificar.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o vai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chamar!</a:t>
            </a:r>
          </a:p>
          <a:p>
            <a:pPr algn="ctr"/>
            <a:endParaRPr lang="pt-B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servir, também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amar.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!</a:t>
            </a:r>
            <a:endParaRPr lang="pt-B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sonho que vem da c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ruz você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sonhar.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sonho de Deus tem </a:t>
            </a:r>
            <a:r>
              <a:rPr lang="pt-BR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Jesus. Aqui </a:t>
            </a:r>
            <a:r>
              <a:rPr lang="pt-BR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lugar!</a:t>
            </a:r>
            <a:endParaRPr lang="pt-BR" sz="35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Imagem\Gentes\Mãos\Holy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47689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347864" y="1203598"/>
            <a:ext cx="55446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ln w="285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 DE</a:t>
            </a:r>
          </a:p>
          <a:p>
            <a:pPr algn="ctr"/>
            <a:r>
              <a:rPr lang="pt-BR" sz="7200" dirty="0" smtClean="0">
                <a:ln w="285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CONFISSÃO</a:t>
            </a:r>
            <a:endParaRPr lang="pt-BR" sz="7200" dirty="0">
              <a:ln w="285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22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916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Tanto Zimbábue, quanto Brasil, </a:t>
            </a:r>
            <a:r>
              <a:rPr lang="pt-BR" sz="3200" dirty="0">
                <a:solidFill>
                  <a:srgbClr val="C00000"/>
                </a:solidFill>
                <a:latin typeface="Impact" panose="020B0806030902050204" pitchFamily="34" charset="0"/>
              </a:rPr>
              <a:t>c</a:t>
            </a:r>
            <a:r>
              <a:rPr lang="pt-BR" sz="3200" dirty="0" smtClean="0">
                <a:solidFill>
                  <a:srgbClr val="C00000"/>
                </a:solidFill>
                <a:latin typeface="Impact" panose="020B0806030902050204" pitchFamily="34" charset="0"/>
              </a:rPr>
              <a:t>omo nação, reconhecemos que precisamos mudar.</a:t>
            </a:r>
          </a:p>
          <a:p>
            <a:pPr algn="ctr"/>
            <a:r>
              <a:rPr lang="pt-BR" sz="3200" dirty="0" smtClean="0">
                <a:effectLst/>
                <a:latin typeface="Impact" panose="020B0806030902050204" pitchFamily="34" charset="0"/>
                <a:ea typeface="Times New Roman"/>
              </a:rPr>
              <a:t>PRETO – Somos negligentes contigo e com o nosso irmão, tanto em pensamentos, quanto palavras e também atitudes. </a:t>
            </a:r>
            <a:r>
              <a:rPr lang="pt-BR" sz="3200" dirty="0">
                <a:latin typeface="Impact"/>
                <a:ea typeface="Times New Roman"/>
              </a:rPr>
              <a:t>Não te obedecemos </a:t>
            </a:r>
            <a:endParaRPr lang="pt-BR" sz="3200" dirty="0" smtClean="0">
              <a:latin typeface="Impact"/>
              <a:ea typeface="Times New Roman"/>
            </a:endParaRPr>
          </a:p>
          <a:p>
            <a:pPr algn="ctr"/>
            <a:r>
              <a:rPr lang="pt-BR" sz="3200" dirty="0" smtClean="0">
                <a:latin typeface="Impact"/>
                <a:ea typeface="Times New Roman"/>
              </a:rPr>
              <a:t>e fazemos </a:t>
            </a:r>
            <a:r>
              <a:rPr lang="pt-BR" sz="3200" dirty="0">
                <a:latin typeface="Impact"/>
                <a:ea typeface="Times New Roman"/>
              </a:rPr>
              <a:t>aquilo que é </a:t>
            </a:r>
            <a:r>
              <a:rPr lang="pt-BR" sz="3200" dirty="0" smtClean="0">
                <a:latin typeface="Impact"/>
                <a:ea typeface="Times New Roman"/>
              </a:rPr>
              <a:t>errado.</a:t>
            </a:r>
            <a:endParaRPr lang="pt-BR" sz="3200" dirty="0" smtClean="0">
              <a:effectLst/>
              <a:latin typeface="Impact" panose="020B0806030902050204" pitchFamily="34" charset="0"/>
              <a:ea typeface="Times New Roman"/>
            </a:endParaRPr>
          </a:p>
          <a:p>
            <a:pPr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 – Percebemos pessoas, em especial mulheres e crianças sofrendo pobreza, fome e violência.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</a:t>
            </a: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–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Há falta de integridade por não amar, lutando pela paz, que supera as divisões.</a:t>
            </a:r>
          </a:p>
        </p:txBody>
      </p:sp>
    </p:spTree>
    <p:extLst>
      <p:ext uri="{BB962C8B-B14F-4D97-AF65-F5344CB8AC3E}">
        <p14:creationId xmlns:p14="http://schemas.microsoft.com/office/powerpoint/2010/main" val="1135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5190" y="3939902"/>
            <a:ext cx="9126234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atin typeface="Impact" panose="020B0806030902050204" pitchFamily="34" charset="0"/>
              </a:rPr>
              <a:t>PERDÃO, SENHOR, PERDÃO!</a:t>
            </a:r>
            <a:endParaRPr lang="pt-BR" sz="4400" dirty="0"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766" y="0"/>
            <a:ext cx="91262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CONFESSAMOS NOSSOS ERROS, SENHOR.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PEDIMOS CORAGEM PARA MUDAR.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CONCEDE-NOS TUA COMPAIXÃO PARA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AJUDAR AQUELES QUE ESTÃO SOFRENDO.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PERDOA-NOS, CURANDO NOSSOS CORAÇÕES,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RESTAURANDO NOSSAS MENTES.</a:t>
            </a:r>
          </a:p>
        </p:txBody>
      </p:sp>
    </p:spTree>
    <p:extLst>
      <p:ext uri="{BB962C8B-B14F-4D97-AF65-F5344CB8AC3E}">
        <p14:creationId xmlns:p14="http://schemas.microsoft.com/office/powerpoint/2010/main" val="22989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7227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atin typeface="Impact" panose="020B0806030902050204" pitchFamily="34" charset="0"/>
              </a:rPr>
              <a:t>PRETO – Louvem ao Eterno! Ele é bom. O seu Amor dura para sempre. Felizes são aquelas pessoas que ouvem a Sua Palavra. Felizes são aqueles que procuram fazer o que é certo (Salmo 106.1 e 3).</a:t>
            </a:r>
            <a:endParaRPr lang="pt-BR" sz="3200" dirty="0">
              <a:latin typeface="Impact" panose="020B0806030902050204" pitchFamily="34" charset="0"/>
            </a:endParaRPr>
          </a:p>
        </p:txBody>
      </p:sp>
      <p:sp>
        <p:nvSpPr>
          <p:cNvPr id="3" name="Retângulo Arredondado 2"/>
          <p:cNvSpPr/>
          <p:nvPr/>
        </p:nvSpPr>
        <p:spPr>
          <a:xfrm>
            <a:off x="1619672" y="2069330"/>
            <a:ext cx="7200800" cy="287868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ONDE DOIS OU TRÊS ME INVOCAM 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A ORAR, COM ELES ESTAREI.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ALI ESTAREI, ALI ESTAREI.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ONDE DOIS OU TRÊS ME INVOCAM 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A ORAR, COM ELES ESTAREI.</a:t>
            </a:r>
            <a:endParaRPr lang="pt-BR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" name="Retângulo Arredondado 3"/>
          <p:cNvSpPr/>
          <p:nvPr/>
        </p:nvSpPr>
        <p:spPr>
          <a:xfrm rot="16200000">
            <a:off x="-540568" y="3003798"/>
            <a:ext cx="2736304" cy="115212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HPD 338</a:t>
            </a:r>
            <a:endParaRPr lang="pt-BR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Jesus\Trrindad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7216"/>
            <a:ext cx="5184576" cy="485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4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332</a:t>
            </a:r>
            <a:endParaRPr lang="pt-BR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09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802" y="41151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ESTÁ AQUI, ALELUIA!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TÃO CERTO COMO O AR QUE EU RESPIRO,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TÃO CERTO COMO O AMANHÃ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SE LEVANTA.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TÃO CERTO COMO EU TE FALO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PODES ME OUVIR.</a:t>
            </a:r>
          </a:p>
          <a:p>
            <a:pPr algn="ctr"/>
            <a:endParaRPr lang="pt-B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ESTÁ... / EM MIM / EM TI / EM NÓS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8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417" y="33950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</a:t>
            </a:r>
            <a:r>
              <a:rPr lang="pt-BR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/>
                <a:latin typeface="Impact"/>
                <a:ea typeface="Times New Roman"/>
              </a:rPr>
              <a:t>O – </a:t>
            </a:r>
            <a:r>
              <a:rPr lang="pt-BR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Somos um povo feliz graças ao perdão de Deus. Precisamos levantar </a:t>
            </a: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 cabeça e continuar nossa jornada </a:t>
            </a: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rumo ao Reino dos Céus.</a:t>
            </a: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 –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Graças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!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Temos um Deus vivo, que caminha ao nosso lado, que nos traz uma palavra de ânimo. Vamos escutá-lo com atenção. Mas, antes cantamos...</a:t>
            </a:r>
          </a:p>
        </p:txBody>
      </p:sp>
    </p:spTree>
    <p:extLst>
      <p:ext uri="{BB962C8B-B14F-4D97-AF65-F5344CB8AC3E}">
        <p14:creationId xmlns:p14="http://schemas.microsoft.com/office/powerpoint/2010/main" val="33921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Logos\Allelu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712879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9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PALAVRA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Pictures\Chamada\Sig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1"/>
            <a:ext cx="5184576" cy="402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795886"/>
            <a:ext cx="9144000" cy="9694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7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JOÃO 5.2-9a</a:t>
            </a:r>
            <a:endParaRPr lang="pt-BR" sz="57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77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1968" y="65187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EM JERUSALÉM HAVIA UM TANQUE, CUJO PAVILHÃO TINHA CINCO ENTRADAS. ELE FICAVA PERTO DO PORTÃO DAS OVELHAS. O TANQUE SE CHAMAVA “BETESDA”. PERTO DAS ENTRADAS ESTAVAM DEITADOS MUITOS DOENTES, DESDE CEGOS ATÉ ALEIJADOS E PARALÍTICOS. ELES ESPERAVAM O MOVIMENTO DA ÁGUA. ACREDITAVAM QUE, DE VEZ EM QUANDO, UM ANJO DO SENHOR DESCIA E AGITAVA A ÁGUA.</a:t>
            </a:r>
            <a:endParaRPr lang="pt-BR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0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23208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ASSIM, O PRIMEIRO DOENTE QUE ENTRAVA NO TANQUE SARAVA DE QUALQUER DOENÇA.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ENTRE ELES HAVIA UM HOMEM QUE ESTAVA 38 ANOS DOENTE. JESUS VENDO-O E SABENDO QUE ELE ERA DOENTE, PERGUNTOU:  VOCÊ QUER FICAR CURADO? ELE RESPONDEU: SENHOR! EU NÃO TENHO NINGUÉM PARA ME PÔR NO TANQUE QUANDO A ÁGUA SE MEXE. CADA VEZ QUE EU TENTO ENTRAR, OUTRO DOENTE ENTRA ANTES DE MIM.</a:t>
            </a:r>
            <a:endParaRPr lang="pt-BR" sz="3600" b="0" i="0" dirty="0">
              <a:solidFill>
                <a:schemeClr val="bg1"/>
              </a:solidFill>
              <a:effectLst/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2"/>
            <a:ext cx="9144000" cy="513881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2251" y="123478"/>
            <a:ext cx="583264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400" dirty="0" smtClean="0">
                <a:solidFill>
                  <a:schemeClr val="bg1"/>
                </a:solidFill>
                <a:latin typeface="Impact" panose="020B0806030902050204" pitchFamily="34" charset="0"/>
              </a:rPr>
              <a:t>ENTÃO, JESUS DISSE: LEVANTE-SE, PEGUE A SUA CAMA E ANDE!</a:t>
            </a:r>
          </a:p>
          <a:p>
            <a:r>
              <a:rPr lang="pt-BR" sz="3400" dirty="0" smtClean="0">
                <a:solidFill>
                  <a:schemeClr val="bg1"/>
                </a:solidFill>
                <a:latin typeface="Impact" panose="020B0806030902050204" pitchFamily="34" charset="0"/>
              </a:rPr>
              <a:t>NO MESMO INSTANTE, ELE FICOU CURADO. ENTÃO, PEGOU SUA </a:t>
            </a:r>
          </a:p>
          <a:p>
            <a:r>
              <a:rPr lang="pt-BR" sz="3400" dirty="0" smtClean="0">
                <a:solidFill>
                  <a:schemeClr val="bg1"/>
                </a:solidFill>
                <a:latin typeface="Impact" panose="020B0806030902050204" pitchFamily="34" charset="0"/>
              </a:rPr>
              <a:t>A CAMA E </a:t>
            </a:r>
          </a:p>
          <a:p>
            <a:r>
              <a:rPr lang="pt-BR" sz="34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COMEÇOU </a:t>
            </a:r>
          </a:p>
          <a:p>
            <a:r>
              <a:rPr lang="pt-BR" sz="3400" dirty="0" smtClean="0">
                <a:solidFill>
                  <a:schemeClr val="bg1"/>
                </a:solidFill>
                <a:latin typeface="Impact" panose="020B0806030902050204" pitchFamily="34" charset="0"/>
              </a:rPr>
              <a:t>A ANDAR.</a:t>
            </a:r>
            <a:endParaRPr lang="pt-BR" sz="3400" b="0" i="0" dirty="0">
              <a:solidFill>
                <a:schemeClr val="bg1"/>
              </a:solidFill>
              <a:effectLst/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9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197</a:t>
            </a:r>
            <a:endParaRPr lang="pt-BR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11510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 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BUSCAI PRIMEIRO O REINO DE DEUS...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SUA JUSTIÇA. E, TODAS ESTAS COISAS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VOS SERÃO ACRESCENTADAS.</a:t>
            </a:r>
          </a:p>
          <a:p>
            <a:pPr algn="ctr"/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ALELUIA !</a:t>
            </a:r>
          </a:p>
          <a:p>
            <a:pPr algn="ctr"/>
            <a:endParaRPr lang="pt-BR" sz="12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SÓ DE PÃO O HOMEM VIVERÁ,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MAS DE TODA PALAVRA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PROCEDE DA BOCA DE DEUS.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46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Gifs\Palavra\Bíblia\Escr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7495"/>
            <a:ext cx="633670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651870"/>
            <a:ext cx="91440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☺ </a:t>
            </a:r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MOMENTO DE REFLEXÃO </a:t>
            </a:r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☺</a:t>
            </a:r>
            <a:endParaRPr lang="pt-BR" sz="36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TEÓLOGA </a:t>
            </a:r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CLARICE DECKER</a:t>
            </a:r>
            <a:endParaRPr lang="pt-BR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4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SAÍDA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Imagem\Abstrato\ao.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8" y="0"/>
            <a:ext cx="8265076" cy="51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25606" y="33950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OFERTÓRIO</a:t>
            </a:r>
          </a:p>
        </p:txBody>
      </p:sp>
    </p:spTree>
    <p:extLst>
      <p:ext uri="{BB962C8B-B14F-4D97-AF65-F5344CB8AC3E}">
        <p14:creationId xmlns:p14="http://schemas.microsoft.com/office/powerpoint/2010/main" val="39940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589" y="19548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4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VERDE </a:t>
            </a:r>
            <a:r>
              <a:rPr lang="pt-BR" sz="34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– </a:t>
            </a:r>
            <a:r>
              <a:rPr lang="pt-BR" sz="34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AGRADECEMOS PELA DEDICAÇÃO DAS MULHERES DE ZIMBÁBUE, QUE DIA A DIA  LUTAM PARA SUPERAR SUAS DIFICULDADES. AGRADECEMOS PELO NOSSO BELO PAÍS COM SUAS OPORTUNIDADES. </a:t>
            </a:r>
          </a:p>
          <a:p>
            <a:pPr algn="ctr"/>
            <a:r>
              <a:rPr lang="pt-BR" sz="34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MAS, TAMBÉM AQUI DEVEMOS LUTAR.</a:t>
            </a:r>
          </a:p>
          <a:p>
            <a:pPr algn="ctr"/>
            <a:r>
              <a:rPr lang="pt-BR" sz="3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</a:t>
            </a:r>
            <a:r>
              <a:rPr lang="pt-BR" sz="34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- SOMOS GRATOS </a:t>
            </a:r>
            <a:r>
              <a:rPr lang="pt-BR" sz="3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PELO MOMENTO </a:t>
            </a:r>
          </a:p>
          <a:p>
            <a:pPr algn="ctr"/>
            <a:r>
              <a:rPr lang="pt-BR" sz="3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DE OFERTA, ONDE PODEMOS OLHAR ADIANTE </a:t>
            </a:r>
          </a:p>
          <a:p>
            <a:pPr algn="ctr"/>
            <a:r>
              <a:rPr lang="pt-BR" sz="3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DE NÓS MESMOS, ATENDENDO AS NECESSIDADES </a:t>
            </a:r>
          </a:p>
          <a:p>
            <a:pPr algn="ctr"/>
            <a:r>
              <a:rPr lang="pt-BR" sz="3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DO NOSSO SEMELHANTE.</a:t>
            </a:r>
          </a:p>
        </p:txBody>
      </p:sp>
    </p:spTree>
    <p:extLst>
      <p:ext uri="{BB962C8B-B14F-4D97-AF65-F5344CB8AC3E}">
        <p14:creationId xmlns:p14="http://schemas.microsoft.com/office/powerpoint/2010/main" val="35912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00000"/>
                </a:solidFill>
                <a:latin typeface="Impact" panose="020B0806030902050204" pitchFamily="34" charset="0"/>
              </a:rPr>
              <a:t>VERMELHO - SOMOS GRATOS PELA EDUCAÇÃO, </a:t>
            </a:r>
            <a:endParaRPr lang="pt-BR" sz="3600" dirty="0" smtClean="0">
              <a:solidFill>
                <a:srgbClr val="C000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C00000"/>
                </a:solidFill>
                <a:latin typeface="Impact" panose="020B0806030902050204" pitchFamily="34" charset="0"/>
              </a:rPr>
              <a:t>PELO </a:t>
            </a:r>
            <a:r>
              <a:rPr lang="pt-BR" sz="3600" dirty="0">
                <a:solidFill>
                  <a:srgbClr val="C00000"/>
                </a:solidFill>
                <a:latin typeface="Impact" panose="020B0806030902050204" pitchFamily="34" charset="0"/>
              </a:rPr>
              <a:t>TRABALHO, PELA CRIATIVIDADE. AGRADECEMOS PELA FAMÍLIA </a:t>
            </a:r>
          </a:p>
          <a:p>
            <a:pPr algn="ctr"/>
            <a:r>
              <a:rPr lang="pt-BR" sz="3600" dirty="0">
                <a:solidFill>
                  <a:srgbClr val="C00000"/>
                </a:solidFill>
                <a:latin typeface="Impact" panose="020B0806030902050204" pitchFamily="34" charset="0"/>
              </a:rPr>
              <a:t>E POR NOSSAS COMUNIDADES.</a:t>
            </a:r>
          </a:p>
          <a:p>
            <a:pPr algn="ctr"/>
            <a:r>
              <a:rPr lang="pt-BR" sz="3600" dirty="0">
                <a:latin typeface="Impact" panose="020B0806030902050204" pitchFamily="34" charset="0"/>
              </a:rPr>
              <a:t>PRETO -  É MOMENTO DE DAR NOSSO </a:t>
            </a:r>
            <a:endParaRPr lang="pt-BR" sz="3600" dirty="0" smtClean="0"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latin typeface="Impact" panose="020B0806030902050204" pitchFamily="34" charset="0"/>
              </a:rPr>
              <a:t>TESTEMUNHO </a:t>
            </a:r>
            <a:r>
              <a:rPr lang="pt-BR" sz="3600" dirty="0">
                <a:latin typeface="Impact" panose="020B0806030902050204" pitchFamily="34" charset="0"/>
              </a:rPr>
              <a:t>NO OFERTÓRIO. CONTUDO, </a:t>
            </a:r>
            <a:endParaRPr lang="pt-BR" sz="3600" dirty="0" smtClean="0"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latin typeface="Impact" panose="020B0806030902050204" pitchFamily="34" charset="0"/>
              </a:rPr>
              <a:t>ANTES </a:t>
            </a:r>
            <a:r>
              <a:rPr lang="pt-BR" sz="3600" dirty="0">
                <a:latin typeface="Impact" panose="020B0806030902050204" pitchFamily="34" charset="0"/>
              </a:rPr>
              <a:t>PRECISAMOS RECORDAR...</a:t>
            </a:r>
          </a:p>
        </p:txBody>
      </p:sp>
    </p:spTree>
    <p:extLst>
      <p:ext uri="{BB962C8B-B14F-4D97-AF65-F5344CB8AC3E}">
        <p14:creationId xmlns:p14="http://schemas.microsoft.com/office/powerpoint/2010/main" val="412283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452" y="339502"/>
            <a:ext cx="91440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atin typeface="Impact" panose="020B0806030902050204" pitchFamily="34" charset="0"/>
              </a:rPr>
              <a:t>As ofertas de 2019 foram destinadas à...</a:t>
            </a:r>
          </a:p>
          <a:p>
            <a:pPr algn="ctr"/>
            <a:endParaRPr lang="pt-BR" sz="1500" dirty="0" smtClean="0"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Associação Criança em Primeiro Lugar </a:t>
            </a:r>
          </a:p>
          <a:p>
            <a:pPr algn="ctr"/>
            <a:r>
              <a:rPr lang="pt-BR" sz="4000" dirty="0" smtClean="0">
                <a:latin typeface="Impact" panose="020B0806030902050204" pitchFamily="34" charset="0"/>
              </a:rPr>
              <a:t>de Blumenau/SC, R$ 20 mil;</a:t>
            </a:r>
          </a:p>
          <a:p>
            <a:pPr algn="ctr"/>
            <a:r>
              <a:rPr lang="pt-BR" sz="40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Centro de Convivência</a:t>
            </a:r>
          </a:p>
          <a:p>
            <a:pPr algn="ctr"/>
            <a:r>
              <a:rPr lang="pt-BR" sz="4000" dirty="0" smtClean="0">
                <a:latin typeface="Impact" panose="020B0806030902050204" pitchFamily="34" charset="0"/>
              </a:rPr>
              <a:t>em Pelotas/RS, R$20 mil;</a:t>
            </a:r>
          </a:p>
          <a:p>
            <a:pPr algn="ctr"/>
            <a:r>
              <a:rPr lang="pt-BR" sz="40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Projeto Davi</a:t>
            </a:r>
          </a:p>
          <a:p>
            <a:pPr algn="ctr"/>
            <a:r>
              <a:rPr lang="pt-BR" sz="4000" dirty="0" smtClean="0">
                <a:latin typeface="Impact" panose="020B0806030902050204" pitchFamily="34" charset="0"/>
              </a:rPr>
              <a:t>em Novo Machado/RS,  R$ 20 mil.</a:t>
            </a:r>
          </a:p>
        </p:txBody>
      </p:sp>
    </p:spTree>
    <p:extLst>
      <p:ext uri="{BB962C8B-B14F-4D97-AF65-F5344CB8AC3E}">
        <p14:creationId xmlns:p14="http://schemas.microsoft.com/office/powerpoint/2010/main" val="28534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4" y="339502"/>
            <a:ext cx="9144000" cy="4505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VERDE - As ofertas  deste ano contemplarão...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1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ea typeface="Calibri"/>
                <a:cs typeface="Times New Roman"/>
              </a:rPr>
              <a:t>Associação Beneficente Encontro com Deus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em Curitiba/PR, que oferece apoio à famílias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em situação de risco.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ea typeface="Calibri"/>
                <a:cs typeface="Times New Roman"/>
              </a:rPr>
              <a:t>Associação Luterana de Diaconia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 em Herval d’Oeste/SC,</a:t>
            </a:r>
            <a:r>
              <a:rPr lang="pt-BR" sz="32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que oferece aulas de artesanato e música.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ea typeface="Calibri"/>
                <a:cs typeface="Times New Roman"/>
              </a:rPr>
              <a:t>Projeto Missão Integral no Jardim América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 em Sinop/MT, que fornece instrução para aumentar a renda familiar.</a:t>
            </a:r>
          </a:p>
        </p:txBody>
      </p:sp>
    </p:spTree>
    <p:extLst>
      <p:ext uri="{BB962C8B-B14F-4D97-AF65-F5344CB8AC3E}">
        <p14:creationId xmlns:p14="http://schemas.microsoft.com/office/powerpoint/2010/main" val="23800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Euclecio\Downloads\Ofe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6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4066282"/>
            <a:ext cx="9148805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PRETO - Enquanto recolhemos as ofertas, </a:t>
            </a:r>
          </a:p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cantamos “Chuvas de Bênçãos”.</a:t>
            </a:r>
          </a:p>
        </p:txBody>
      </p:sp>
    </p:spTree>
    <p:extLst>
      <p:ext uri="{BB962C8B-B14F-4D97-AF65-F5344CB8AC3E}">
        <p14:creationId xmlns:p14="http://schemas.microsoft.com/office/powerpoint/2010/main" val="279846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119</a:t>
            </a:r>
            <a:endParaRPr lang="pt-BR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8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851670"/>
            <a:ext cx="9144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CHUVAS DE BÊNÇÃOS TEREMOS. É A PROMESSA DE DEUS.</a:t>
            </a:r>
            <a:b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TEMPOS BENDITOS TRAZENDO CHUVAS DE BÊNÇÃOS DOS CÉUS.</a:t>
            </a:r>
          </a:p>
          <a:p>
            <a:pPr algn="ctr"/>
            <a:endParaRPr lang="pt-B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CHUVAS DE BÊNÇÃOS, CHUVAS DE BÊNÇÃOS DOS CÉUS!</a:t>
            </a:r>
            <a:b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GOTAS BENDITAS JÁ TEMOS. CHUVAS PEDIMOS A DEUS.</a:t>
            </a:r>
          </a:p>
          <a:p>
            <a:pPr algn="ctr"/>
            <a:endParaRPr lang="pt-B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CHUVAS DE BÊNÇÃOS TEREMOS, VIDA COM PAZ E PERDÃO. </a:t>
            </a:r>
            <a:b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OS PECADORES INDIGNOS GRAÇA DOS CÉUS OBTERÃO.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8194" name="Picture 2" descr="K:\Gifs\Barras\ChuvaDeAm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5486"/>
            <a:ext cx="33123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9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885953"/>
            <a:ext cx="9144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CHUVAS DE BÊNÇÃOS TEREMOS. MANDA-NOS JÁ, Ó SENHOR! </a:t>
            </a:r>
            <a:b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DÁ-NOS OS FRUTOS BENDITOS DESSA PROMESSA DE AMOR.</a:t>
            </a:r>
            <a:endParaRPr lang="pt-BR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CHUVAS DE BÊNÇÃOS, CHUVAS DE BÊNÇÃOS DOS CÉUS!</a:t>
            </a:r>
            <a:b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GOTAS BENDITAS JÁ TEMOS. CHUVAS PEDIMOS A DEUS.</a:t>
            </a:r>
          </a:p>
          <a:p>
            <a:pPr algn="ctr"/>
            <a:endParaRPr lang="pt-B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CHUVAS DE BÊNÇÃOS TEREMOS, CHUVAS MANDADAS DOS CÉUS.</a:t>
            </a:r>
            <a:b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BÊNÇÃOS A TODOS OS CRENTES. BÊNÇÃOS DO NOSSO BOM DEUS.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7170" name="Picture 2" descr="K:\Gifs\Barras\ChuvaDeAm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5486"/>
            <a:ext cx="295232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5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2973313" cy="249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07580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rgbClr val="FF0000"/>
                </a:solidFill>
                <a:latin typeface="Impact" panose="020B0806030902050204" pitchFamily="34" charset="0"/>
              </a:rPr>
              <a:t>VERMELHO – CONVIDO TODOS PARA, EM PÉ, TERMOS UM MOMENTO DE INTERCESSÃO </a:t>
            </a:r>
          </a:p>
          <a:p>
            <a:pPr algn="ctr"/>
            <a:r>
              <a:rPr lang="pt-BR" sz="3600" dirty="0" smtClean="0">
                <a:solidFill>
                  <a:srgbClr val="FF0000"/>
                </a:solidFill>
                <a:latin typeface="Impact" panose="020B0806030902050204" pitchFamily="34" charset="0"/>
              </a:rPr>
              <a:t>DE MÃOS DADAS.</a:t>
            </a:r>
            <a:endParaRPr lang="pt-BR" sz="36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423</a:t>
            </a:r>
            <a:endParaRPr lang="pt-BR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 ORARMOS, SENHOR,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ENCHER-NOS COM TEU AMOR,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UM MUNDO AGITADO ESQUECER,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CADA DIA TUA VIDA VIVER.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 VEM POIS TRANSFORMAR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REFRIGÉRIO P'RA ALMA NOS DAR.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AGORA, COM OUTROS IRMÃOS,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 UNIMOS AQUI EM ORAÇÃO.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0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QUERIDO DEUS! AGRADECEMOS PELO MOMENTO DE COMUNHÃO CONTIGO E COM OS IRMÃOS, LEMBRANDO PRINCIPALMENTE AS FAMÍLIAS DE ZIMBÁBUE.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– AJUDE-NOS A PERCEBER E CAMINHAR AO LADO DAQUELES QUE SOFREM PELO DESGOVERNO, MISÉRIA E INÚMERAS INJUSTIÇAS.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– AGRADECEMOS PELA OPORTUNIDADE DE VIVER O ECUMENISMO AQUI E COM GENTE DOUTRO CONTINENTE, PERCEBENDO E RESPEITANDO DIFERENÇAS. AO MESMO TEMPO, INTERCEDENDO PARA QUE O AMOR PREVALEÇA,</a:t>
            </a:r>
          </a:p>
        </p:txBody>
      </p:sp>
    </p:spTree>
    <p:extLst>
      <p:ext uri="{BB962C8B-B14F-4D97-AF65-F5344CB8AC3E}">
        <p14:creationId xmlns:p14="http://schemas.microsoft.com/office/powerpoint/2010/main" val="9755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72" y="195486"/>
            <a:ext cx="9144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PRETO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CONTINUE DANDO ALEGRIA E FORÇA DE VONTADE AO POVO AFRICANO. PERMITA QUE A TERRA SEJA FÉRTIL. QUE TENHAM </a:t>
            </a:r>
          </a:p>
          <a:p>
            <a:pPr algn="ctr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MÃOS HABILIDOSAS E CUIDADOSAS NO TRABALHO.</a:t>
            </a:r>
            <a:endParaRPr lang="pt-BR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</a:t>
            </a:r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CADA UM DE NÓS, SEJA AQUI OU LÁ, </a:t>
            </a:r>
          </a:p>
          <a:p>
            <a:pPr algn="ctr"/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ATENTE À TUA VONTADE,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PERMITINDO A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TUA DIREÇÃO </a:t>
            </a:r>
          </a:p>
          <a:p>
            <a:pPr algn="ctr"/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CADA MOMENTO DA VIDA.</a:t>
            </a:r>
          </a:p>
          <a:p>
            <a:pPr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– SOMENTE ASSIM SEREMOS ABENÇOADOS </a:t>
            </a:r>
          </a:p>
          <a:p>
            <a:pPr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AO MESMO TEMPO, UMA BÊNÇÃO.</a:t>
            </a:r>
            <a:endParaRPr lang="pt-BR" sz="30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</a:t>
            </a:r>
            <a:r>
              <a:rPr lang="pt-BR" sz="3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QUEREMOS </a:t>
            </a:r>
            <a:r>
              <a:rPr lang="pt-BR" sz="3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SAIR </a:t>
            </a:r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DESTA TUA CASA </a:t>
            </a:r>
          </a:p>
          <a:p>
            <a:pPr lvl="0" algn="ctr"/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ORANDO EM CONJUNTO...</a:t>
            </a:r>
            <a:endParaRPr lang="pt-BR" sz="3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8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347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PAI NOSSO QUE ESTÁS NOS CÉUS.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SANTIFICADO SEJA O TEU NOME.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VENHA O TEU REINO.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SEJA FEITA A TUA VONTADE,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 NA TERRA COMO NO CÉU.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PÃO NOSSO DE CADA DIA NOS DÁ HOJE.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PERDOA-NOS AS NOSSAS DÍVIDAS,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 COMO NÓS TAMBÉM PERDOAMOS AOS NOSSOS DEVEDORES.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NÃO NOS DEIXES CAIR EM TENTAÇÃO.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MAS LIVRA-NOS DO MAL.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POIS, TEU É O REINO, O PODER </a:t>
            </a:r>
          </a:p>
          <a:p>
            <a:pPr algn="ctr"/>
            <a:r>
              <a:rPr lang="pt-BR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 GLÓRIA, PARA SEMPRE. AMÉM.</a:t>
            </a:r>
          </a:p>
        </p:txBody>
      </p:sp>
    </p:spTree>
    <p:extLst>
      <p:ext uri="{BB962C8B-B14F-4D97-AF65-F5344CB8AC3E}">
        <p14:creationId xmlns:p14="http://schemas.microsoft.com/office/powerpoint/2010/main" val="18648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" y="41151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PASTOR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CAMINHO SEJA BRANDO AOS TEUS PÉS.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VENTO SOPRE LEVE EM TEUS OMBROS.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SOL BRILHE CÁLIDO SOBRE TUA FACE.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AS CHUVAS CAIAM SERENAS EM TEUS CAMPOS.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ATÉ QUE NOS ENCONTREMOS DE NOVO,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DEUS TE GUARDE NA PALMA DE SUA MÃO.</a:t>
            </a:r>
          </a:p>
          <a:p>
            <a:pPr algn="ctr"/>
            <a:r>
              <a:rPr lang="pt-BR" sz="3200" b="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AMÉM!</a:t>
            </a:r>
            <a:endParaRPr lang="pt-BR" sz="32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915816" y="555526"/>
            <a:ext cx="2973313" cy="357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1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uclécio\Downloads\Fundo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07504" y="285978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</a:t>
            </a:r>
            <a:r>
              <a:rPr lang="pt-BR" sz="6000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60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INTERNACIONAL</a:t>
            </a:r>
          </a:p>
          <a:p>
            <a:pPr algn="ctr"/>
            <a:r>
              <a:rPr lang="pt-BR" sz="60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MULHER</a:t>
            </a:r>
            <a:endParaRPr lang="pt-BR" sz="6000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2195736" y="555526"/>
            <a:ext cx="4824536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 smtClean="0">
                <a:solidFill>
                  <a:srgbClr val="FFFF00"/>
                </a:solidFill>
                <a:latin typeface="Impact" panose="020B0806030902050204" pitchFamily="34" charset="0"/>
              </a:rPr>
              <a:t>08 DE MARÇO</a:t>
            </a:r>
            <a:endParaRPr lang="pt-BR" sz="60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-1848475" y="1848475"/>
            <a:ext cx="51435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AVISOS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446551" y="124926"/>
            <a:ext cx="76974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PRÓXIMO CULTO, 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DOMINGO, 9 HORAS.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PRÓXIMO DOMINGO, DIA DE COMUNHÃO, </a:t>
            </a:r>
          </a:p>
          <a:p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RIO DA PRATA, 9 HORAS.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CÍRCULO DE ORAÇÃO, SEGUNDA, 20 HORAS, </a:t>
            </a:r>
          </a:p>
          <a:p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WILSON E ROSI.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TRABALHOS MANUAIS, TERÇA, 14 HORAS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PRESBITÉRIO, TERÇA, 20 HORAS.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ESTUDO BÍBLICO, SEXTA, CAOVI, 19h30, OSLIN &amp; MARLI.</a:t>
            </a:r>
            <a:endParaRPr lang="pt-BR" sz="2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ESTUDO BÍBLICO, 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SEXTA, MEUC, 20 HORAS.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SÁBADO É DIA DE CULTO INFANTIL.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 DA JELGA!!!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RÁDIO COMUNITÁRIA &amp; BIBLIOTECA.</a:t>
            </a:r>
            <a:endParaRPr lang="pt-BR" sz="2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496" y="267494"/>
            <a:ext cx="1080120" cy="108012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52" y="3651870"/>
            <a:ext cx="1017464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1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POSLÚDIO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uclécio\Pictures\Geral\BD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82089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57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3811</TotalTime>
  <Words>1806</Words>
  <Application>Microsoft Office PowerPoint</Application>
  <PresentationFormat>Apresentação na tela (16:9)</PresentationFormat>
  <Paragraphs>235</Paragraphs>
  <Slides>73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73</vt:i4>
      </vt:variant>
    </vt:vector>
  </HeadingPairs>
  <TitlesOfParts>
    <vt:vector size="83" baseType="lpstr">
      <vt:lpstr>Arial</vt:lpstr>
      <vt:lpstr>Arial Black</vt:lpstr>
      <vt:lpstr>Calibri</vt:lpstr>
      <vt:lpstr>Impact</vt:lpstr>
      <vt:lpstr>Times New Roman</vt:lpstr>
      <vt:lpstr>Wingdings</vt:lpstr>
      <vt:lpstr>Tema do Office</vt:lpstr>
      <vt:lpstr>1_Tema do Office</vt:lpstr>
      <vt:lpstr>2_Tema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Euclecio</cp:lastModifiedBy>
  <cp:revision>155</cp:revision>
  <dcterms:created xsi:type="dcterms:W3CDTF">2017-02-10T11:21:48Z</dcterms:created>
  <dcterms:modified xsi:type="dcterms:W3CDTF">2020-03-08T10:04:40Z</dcterms:modified>
</cp:coreProperties>
</file>