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sldIdLst>
    <p:sldId id="346" r:id="rId2"/>
    <p:sldId id="256" r:id="rId3"/>
    <p:sldId id="356" r:id="rId4"/>
    <p:sldId id="342" r:id="rId5"/>
    <p:sldId id="355" r:id="rId6"/>
    <p:sldId id="347" r:id="rId7"/>
    <p:sldId id="354" r:id="rId8"/>
    <p:sldId id="351" r:id="rId9"/>
    <p:sldId id="349" r:id="rId10"/>
    <p:sldId id="343" r:id="rId11"/>
    <p:sldId id="348" r:id="rId12"/>
    <p:sldId id="336" r:id="rId13"/>
    <p:sldId id="357" r:id="rId14"/>
    <p:sldId id="358" r:id="rId15"/>
    <p:sldId id="352" r:id="rId16"/>
    <p:sldId id="359" r:id="rId17"/>
    <p:sldId id="360" r:id="rId18"/>
    <p:sldId id="362" r:id="rId19"/>
    <p:sldId id="361" r:id="rId20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786D"/>
    <a:srgbClr val="338D81"/>
    <a:srgbClr val="276B61"/>
    <a:srgbClr val="2E7E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>
        <p:scale>
          <a:sx n="90" d="100"/>
          <a:sy n="90" d="100"/>
        </p:scale>
        <p:origin x="-816" y="-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196A2-E3DF-48F2-BD6F-ECA1D8BC5ABE}" type="datetimeFigureOut">
              <a:rPr lang="pt-BR" smtClean="0"/>
              <a:t>02/10/2019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8A46C-BE06-483B-800A-4C5EA812B1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2656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02/10/2019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91465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5916"/>
            <a:ext cx="7772400" cy="1102519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02/10/2019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7924800" cy="30861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721894"/>
            <a:ext cx="7885113" cy="1021556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2596754"/>
            <a:ext cx="7885113" cy="1125140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02/10/2019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3733800" cy="30861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200150"/>
            <a:ext cx="3733800" cy="30861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02/10/2019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02/10/2019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02/10/2019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02/10/2019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085850"/>
            <a:ext cx="4648200" cy="32004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1910919"/>
            <a:ext cx="2971800" cy="23753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02/10/2019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085850"/>
            <a:ext cx="3419856" cy="260604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910918"/>
            <a:ext cx="2971800" cy="18038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02/10/2019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02/10/2019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27C54-3D2B-46F3-B6FE-4121647C5888}" type="datetimeFigureOut">
              <a:rPr lang="pt-BR" smtClean="0"/>
              <a:t>02/10/2019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1"/>
            <a:ext cx="79248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4767263"/>
            <a:ext cx="1524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E5B27C54-3D2B-46F3-B6FE-4121647C5888}" type="datetimeFigureOut">
              <a:rPr lang="pt-BR" smtClean="0"/>
              <a:t>02/10/2019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4767263"/>
            <a:ext cx="990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33FF5382-9D6D-432B-A36F-EE6D0E951846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 cap="none" spc="50" baseline="0">
          <a:solidFill>
            <a:schemeClr val="bg1"/>
          </a:solidFill>
          <a:latin typeface="+mj-lt"/>
          <a:ea typeface="Tahoma" panose="020B0604030504040204" pitchFamily="34" charset="0"/>
          <a:cs typeface="Tahoma" panose="020B060403050404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bg1"/>
        </a:buClr>
        <a:buSzPct val="85000"/>
        <a:buFont typeface="Arial" pitchFamily="34" charset="0"/>
        <a:buChar char="•"/>
        <a:defRPr sz="3200" kern="1200" spc="30" baseline="0">
          <a:solidFill>
            <a:schemeClr val="bg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bg1"/>
        </a:buClr>
        <a:buSzPct val="85000"/>
        <a:buFont typeface="Arial" pitchFamily="34" charset="0"/>
        <a:buChar char="•"/>
        <a:defRPr sz="2800" kern="1200" spc="30" baseline="0">
          <a:solidFill>
            <a:schemeClr val="bg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bg1"/>
        </a:buClr>
        <a:buSzPct val="85000"/>
        <a:buFont typeface="Arial" pitchFamily="34" charset="0"/>
        <a:buChar char="•"/>
        <a:defRPr sz="1700" kern="1200" spc="30" baseline="0">
          <a:solidFill>
            <a:schemeClr val="bg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bg1"/>
        </a:buClr>
        <a:buSzPct val="85000"/>
        <a:buFont typeface="Arial" pitchFamily="34" charset="0"/>
        <a:buChar char="•"/>
        <a:defRPr sz="1700" kern="1200" spc="30" baseline="0">
          <a:solidFill>
            <a:schemeClr val="bg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bg1"/>
        </a:buClr>
        <a:buSzPct val="85000"/>
        <a:buFont typeface="Arial" pitchFamily="34" charset="0"/>
        <a:buChar char="•"/>
        <a:defRPr sz="1700" kern="1200" spc="30" baseline="0">
          <a:solidFill>
            <a:schemeClr val="bg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ipea.gov.br/atlasviolencia/dados-series/31" TargetMode="Externa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194F7F8F-A0E1-42D5-B3DC-962CDDE8EC6C}"/>
              </a:ext>
            </a:extLst>
          </p:cNvPr>
          <p:cNvSpPr/>
          <p:nvPr/>
        </p:nvSpPr>
        <p:spPr>
          <a:xfrm>
            <a:off x="0" y="2379129"/>
            <a:ext cx="9144000" cy="2736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26" name="Picture 2" descr="https://www.luteranos.com.br/_arquivos/201907/big_c778c17d500bd3358d848dec5a06fc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791" y="14284"/>
            <a:ext cx="6552728" cy="500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56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194F7F8F-A0E1-42D5-B3DC-962CDDE8EC6C}"/>
              </a:ext>
            </a:extLst>
          </p:cNvPr>
          <p:cNvSpPr/>
          <p:nvPr/>
        </p:nvSpPr>
        <p:spPr>
          <a:xfrm>
            <a:off x="0" y="2379129"/>
            <a:ext cx="9144000" cy="2736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0249179B-3EEC-4BF4-BFB8-FEB8E25CF3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2355726"/>
            <a:ext cx="1903601" cy="2470575"/>
          </a:xfrm>
          <a:prstGeom prst="rect">
            <a:avLst/>
          </a:prstGeom>
        </p:spPr>
      </p:pic>
      <p:pic>
        <p:nvPicPr>
          <p:cNvPr id="1026" name="Picture 2" descr="https://www.luteranos.com.br/_arquivos/201907/big_c778c17d500bd3358d848dec5a06fc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6" t="71912" r="46634"/>
          <a:stretch/>
        </p:blipFill>
        <p:spPr bwMode="auto">
          <a:xfrm>
            <a:off x="251520" y="339502"/>
            <a:ext cx="6696744" cy="412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0249179B-3EEC-4BF4-BFB8-FEB8E25CF3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2401260"/>
            <a:ext cx="1903601" cy="247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0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194F7F8F-A0E1-42D5-B3DC-962CDDE8EC6C}"/>
              </a:ext>
            </a:extLst>
          </p:cNvPr>
          <p:cNvSpPr/>
          <p:nvPr/>
        </p:nvSpPr>
        <p:spPr>
          <a:xfrm>
            <a:off x="0" y="2379129"/>
            <a:ext cx="9144000" cy="2736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26" name="Picture 2" descr="https://www.luteranos.com.br/_arquivos/201907/big_c778c17d500bd3358d848dec5a06fc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085"/>
          <a:stretch/>
        </p:blipFill>
        <p:spPr bwMode="auto">
          <a:xfrm>
            <a:off x="179512" y="295414"/>
            <a:ext cx="8784976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/>
          <p:cNvSpPr/>
          <p:nvPr/>
        </p:nvSpPr>
        <p:spPr>
          <a:xfrm>
            <a:off x="7452320" y="3747281"/>
            <a:ext cx="1584176" cy="1136556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5" name="Elipse 4"/>
          <p:cNvSpPr/>
          <p:nvPr/>
        </p:nvSpPr>
        <p:spPr>
          <a:xfrm>
            <a:off x="3275856" y="4175462"/>
            <a:ext cx="720080" cy="64807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6" name="Elipse 5"/>
          <p:cNvSpPr/>
          <p:nvPr/>
        </p:nvSpPr>
        <p:spPr>
          <a:xfrm>
            <a:off x="6012160" y="3527390"/>
            <a:ext cx="1440160" cy="64807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7" name="Elipse 6"/>
          <p:cNvSpPr/>
          <p:nvPr/>
        </p:nvSpPr>
        <p:spPr>
          <a:xfrm>
            <a:off x="6948264" y="1563638"/>
            <a:ext cx="1872208" cy="1656184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0" y="295414"/>
            <a:ext cx="9144000" cy="4680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0249179B-3EEC-4BF4-BFB8-FEB8E25CF3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10130"/>
            <a:ext cx="3351601" cy="434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64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>
          <a:xfrm>
            <a:off x="539552" y="3435846"/>
            <a:ext cx="4648200" cy="1210444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7504" y="3435846"/>
            <a:ext cx="8568952" cy="1512168"/>
          </a:xfrm>
        </p:spPr>
        <p:txBody>
          <a:bodyPr>
            <a:normAutofit/>
          </a:bodyPr>
          <a:lstStyle/>
          <a:p>
            <a:pPr algn="ctr"/>
            <a:r>
              <a:rPr lang="pt-BR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é verdade, verdadeiro?</a:t>
            </a:r>
            <a:endParaRPr lang="pt-BR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pt-BR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0249179B-3EEC-4BF4-BFB8-FEB8E25CF3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049" y="3750767"/>
            <a:ext cx="1033455" cy="1341263"/>
          </a:xfrm>
          <a:prstGeom prst="rect">
            <a:avLst/>
          </a:prstGeom>
        </p:spPr>
      </p:pic>
      <p:pic>
        <p:nvPicPr>
          <p:cNvPr id="5122" name="Picture 2" descr="Resultado de imagem para verdadeiro+integ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" y="483518"/>
            <a:ext cx="9141333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65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>
          <a:xfrm>
            <a:off x="395536" y="339502"/>
            <a:ext cx="8215064" cy="3200400"/>
          </a:xfrm>
        </p:spPr>
        <p:txBody>
          <a:bodyPr>
            <a:noAutofit/>
          </a:bodyPr>
          <a:lstStyle/>
          <a:p>
            <a:r>
              <a:rPr lang="pt-BR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João 14:6 “Respondeu-lhe Jesus: Eu sou o caminho, e a verdade, e a vida</a:t>
            </a:r>
            <a:r>
              <a:rPr lang="pt-BR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;.”</a:t>
            </a:r>
          </a:p>
          <a:p>
            <a:r>
              <a:rPr lang="pt-BR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João 8:32: E </a:t>
            </a:r>
            <a:r>
              <a:rPr lang="pt-BR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conhecereis a verdade, e a verdade vos libertará. </a:t>
            </a:r>
          </a:p>
          <a:p>
            <a:endParaRPr lang="pt-BR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4" descr="https://www.luteranos.com.br/_arquivos/201811/big_dd8ff44d58e645f99ef5051eb6431f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64" y="3991124"/>
            <a:ext cx="9155964" cy="117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10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7172" name="Picture 4" descr="https://www.luteranos.com.br/_arquivos/201811/big_dd8ff44d58e645f99ef5051eb6431f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64" y="3991124"/>
            <a:ext cx="9048459" cy="117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Resultado de imagem para falsidade duas car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0538"/>
            <a:ext cx="5256584" cy="2495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Imagem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620" y="0"/>
            <a:ext cx="3899380" cy="247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ço Reservado para Texto 3"/>
          <p:cNvSpPr txBox="1">
            <a:spLocks/>
          </p:cNvSpPr>
          <p:nvPr/>
        </p:nvSpPr>
        <p:spPr>
          <a:xfrm>
            <a:off x="179512" y="2423950"/>
            <a:ext cx="8568952" cy="1299928"/>
          </a:xfrm>
          <a:prstGeom prst="rect">
            <a:avLst/>
          </a:prstGeom>
        </p:spPr>
        <p:txBody>
          <a:bodyPr vert="horz" lIns="91440" tIns="9144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85000"/>
              <a:buFont typeface="Arial" pitchFamily="34" charset="0"/>
              <a:buNone/>
              <a:defRPr sz="1400" kern="1200" spc="30" baseline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85000"/>
              <a:buFont typeface="Arial" pitchFamily="34" charset="0"/>
              <a:buNone/>
              <a:defRPr sz="1200" kern="1200" spc="30" baseline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85000"/>
              <a:buFont typeface="Arial" pitchFamily="34" charset="0"/>
              <a:buNone/>
              <a:defRPr sz="1000" kern="1200" spc="30" baseline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85000"/>
              <a:buFont typeface="Arial" pitchFamily="34" charset="0"/>
              <a:buNone/>
              <a:defRPr sz="900" kern="1200" spc="30" baseline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85000"/>
              <a:buFont typeface="Arial" pitchFamily="34" charset="0"/>
              <a:buNone/>
              <a:defRPr sz="900" kern="1200" spc="30" baseline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é falso, mentiroso, violento?</a:t>
            </a:r>
          </a:p>
          <a:p>
            <a:pPr algn="ctr"/>
            <a:endParaRPr lang="pt-BR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685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0249179B-3EEC-4BF4-BFB8-FEB8E25CF3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049" y="3750767"/>
            <a:ext cx="1033455" cy="1341263"/>
          </a:xfrm>
          <a:prstGeom prst="rect">
            <a:avLst/>
          </a:prstGeom>
        </p:spPr>
      </p:pic>
      <p:sp>
        <p:nvSpPr>
          <p:cNvPr id="3" name="Espaço Reservado para Texto 2"/>
          <p:cNvSpPr>
            <a:spLocks noGrp="1"/>
          </p:cNvSpPr>
          <p:nvPr>
            <p:ph type="body" sz="half" idx="2"/>
          </p:nvPr>
        </p:nvSpPr>
        <p:spPr>
          <a:xfrm>
            <a:off x="299272" y="412442"/>
            <a:ext cx="8377183" cy="2375332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Vós tendes por pai ao diabo, e quereis satisfazer os desejos de vosso pai. Ele foi homicida desde o princípio, e não se firmou na verdade, porque não há verdade nele. Quando ele profere mentira, fala do que lhe é próprio, porque é mentiroso, e pai da mentira. João 8:44</a:t>
            </a:r>
          </a:p>
          <a:p>
            <a:pPr algn="ctr"/>
            <a:endParaRPr lang="pt-BR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pt-BR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037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sultado de imagem para vários tipos de violenc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277"/>
            <a:ext cx="9108504" cy="504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0249179B-3EEC-4BF4-BFB8-FEB8E25CF3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049" y="3750767"/>
            <a:ext cx="1033455" cy="1341263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453667" y="483518"/>
            <a:ext cx="7981673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Por que há predominância </a:t>
            </a:r>
          </a:p>
          <a:p>
            <a:pPr algn="ctr"/>
            <a:r>
              <a:rPr lang="pt-BR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da violência?</a:t>
            </a:r>
          </a:p>
          <a:p>
            <a:pPr algn="ctr"/>
            <a:endParaRPr lang="pt-BR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pt-BR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Normalização das maldades!</a:t>
            </a:r>
          </a:p>
          <a:p>
            <a:pPr algn="ctr"/>
            <a:r>
              <a:rPr lang="pt-BR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33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conflit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00"/>
          <a:stretch/>
        </p:blipFill>
        <p:spPr bwMode="auto">
          <a:xfrm>
            <a:off x="801847" y="626130"/>
            <a:ext cx="7262664" cy="410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0249179B-3EEC-4BF4-BFB8-FEB8E25CF3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049" y="3750767"/>
            <a:ext cx="1033455" cy="1341263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3279760" y="136252"/>
            <a:ext cx="23294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Conflito</a:t>
            </a:r>
          </a:p>
        </p:txBody>
      </p:sp>
      <p:sp>
        <p:nvSpPr>
          <p:cNvPr id="7" name="Retângulo 6"/>
          <p:cNvSpPr/>
          <p:nvPr/>
        </p:nvSpPr>
        <p:spPr>
          <a:xfrm>
            <a:off x="-29366" y="4702373"/>
            <a:ext cx="243367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Dinâmica do Papel</a:t>
            </a:r>
          </a:p>
        </p:txBody>
      </p:sp>
    </p:spTree>
    <p:extLst>
      <p:ext uri="{BB962C8B-B14F-4D97-AF65-F5344CB8AC3E}">
        <p14:creationId xmlns:p14="http://schemas.microsoft.com/office/powerpoint/2010/main" val="142394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sz="quarter" idx="13"/>
          </p:nvPr>
        </p:nvSpPr>
        <p:spPr>
          <a:xfrm>
            <a:off x="395536" y="195486"/>
            <a:ext cx="8424936" cy="468052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Contudo, tenho a declarar a vós outros que me estais ouvindo: amai os vossos inimigos, fazei o bem aos que vos odeiam; </a:t>
            </a:r>
            <a:r>
              <a:rPr lang="pt-BR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abençoai </a:t>
            </a:r>
            <a:r>
              <a:rPr lang="pt-BR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aos que vos amaldiçoam, orai pelos que vos acusam falsamente. </a:t>
            </a:r>
            <a:r>
              <a:rPr lang="pt-BR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Ao </a:t>
            </a:r>
            <a:r>
              <a:rPr lang="pt-BR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te bate numa face, oferece-lhe igualmente a outra; e, ao que tirar a tua capa, não o impeças de tirar-te também a túnica. </a:t>
            </a:r>
            <a:r>
              <a:rPr lang="pt-BR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Dá </a:t>
            </a:r>
            <a:r>
              <a:rPr lang="pt-BR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sempre a todo aquele que te pede; e, se alguém levar o que te pertence, não lhe exijas que o devolva. </a:t>
            </a:r>
            <a:r>
              <a:rPr lang="pt-BR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</a:t>
            </a:r>
            <a:r>
              <a:rPr lang="pt-BR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quereis que as pessoas vos tratem, assim fazei a elas da mesma maneira. </a:t>
            </a:r>
            <a:endParaRPr lang="pt-BR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pt-BR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Lc</a:t>
            </a:r>
            <a:r>
              <a:rPr lang="pt-BR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 27-33</a:t>
            </a:r>
            <a:endParaRPr lang="pt-B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0249179B-3EEC-4BF4-BFB8-FEB8E25CF3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049" y="3750767"/>
            <a:ext cx="1033455" cy="134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90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218" name="Picture 2" descr="Resultado de imagem para jesus crucificado paixão de crist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32"/>
          <a:stretch/>
        </p:blipFill>
        <p:spPr bwMode="auto">
          <a:xfrm>
            <a:off x="251519" y="195486"/>
            <a:ext cx="8795459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-36512" y="4794706"/>
            <a:ext cx="188064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Dinâmica do Balão</a:t>
            </a:r>
          </a:p>
        </p:txBody>
      </p:sp>
    </p:spTree>
    <p:extLst>
      <p:ext uri="{BB962C8B-B14F-4D97-AF65-F5344CB8AC3E}">
        <p14:creationId xmlns:p14="http://schemas.microsoft.com/office/powerpoint/2010/main" val="322519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5486"/>
            <a:ext cx="8208912" cy="3528392"/>
          </a:xfrm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07504" y="3744447"/>
            <a:ext cx="8424936" cy="822960"/>
          </a:xfrm>
        </p:spPr>
        <p:txBody>
          <a:bodyPr/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paz de Cristo como presente!</a:t>
            </a:r>
            <a:endParaRPr lang="pt-B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0249179B-3EEC-4BF4-BFB8-FEB8E25CF3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951" y="3219823"/>
            <a:ext cx="1442553" cy="1872208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9510" y="4681835"/>
            <a:ext cx="12522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Presente</a:t>
            </a:r>
          </a:p>
        </p:txBody>
      </p:sp>
    </p:spTree>
    <p:extLst>
      <p:ext uri="{BB962C8B-B14F-4D97-AF65-F5344CB8AC3E}">
        <p14:creationId xmlns:p14="http://schemas.microsoft.com/office/powerpoint/2010/main" val="396826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39552" y="1553657"/>
            <a:ext cx="789654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8000" b="1" spc="44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Paciência</a:t>
            </a:r>
            <a:endParaRPr lang="pt-BR" sz="8000" b="1" cap="none" spc="44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215647" y="411509"/>
            <a:ext cx="495199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Paz + Ciência = </a:t>
            </a:r>
            <a:endParaRPr lang="pt-BR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95974" y="2837422"/>
            <a:ext cx="858369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 maneira de manter a paz na vida.</a:t>
            </a:r>
            <a:endParaRPr lang="pt-BR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9" name="Picture 4" descr="https://www.luteranos.com.br/_arquivos/201811/big_dd8ff44d58e645f99ef5051eb6431f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64" y="3991124"/>
            <a:ext cx="9155964" cy="117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4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sz="quarter" idx="13"/>
          </p:nvPr>
        </p:nvSpPr>
        <p:spPr>
          <a:xfrm>
            <a:off x="395536" y="195486"/>
            <a:ext cx="8424936" cy="468052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Lc</a:t>
            </a:r>
            <a:r>
              <a:rPr lang="pt-BR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 Não violência – amor ao próximo - viver sem ódio.</a:t>
            </a:r>
          </a:p>
          <a:p>
            <a:pPr marL="0" indent="0" algn="just">
              <a:buNone/>
            </a:pPr>
            <a:r>
              <a:rPr lang="pt-BR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Lc</a:t>
            </a:r>
            <a:r>
              <a:rPr lang="pt-BR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22. 24ss – Diaconia - Servir. “</a:t>
            </a:r>
            <a:r>
              <a:rPr lang="pt-BR" sz="2000" dirty="0" smtClean="0">
                <a:solidFill>
                  <a:schemeClr val="tx1"/>
                </a:solidFill>
              </a:rPr>
              <a:t>Porquanto </a:t>
            </a:r>
            <a:r>
              <a:rPr lang="pt-BR" sz="2000" dirty="0">
                <a:solidFill>
                  <a:schemeClr val="tx1"/>
                </a:solidFill>
              </a:rPr>
              <a:t>quem é o maior: o que está reclinado à mesa, ou o que serve? Porventura, não é o que está reclinado à mesa? Contudo, entre vós, Eu Sou como aquele que </a:t>
            </a:r>
            <a:r>
              <a:rPr lang="pt-BR" sz="2000" dirty="0" smtClean="0">
                <a:solidFill>
                  <a:schemeClr val="tx1"/>
                </a:solidFill>
              </a:rPr>
              <a:t>serve”.</a:t>
            </a:r>
          </a:p>
          <a:p>
            <a:pPr marL="0" indent="0" algn="just">
              <a:buNone/>
            </a:pPr>
            <a:r>
              <a:rPr lang="pt-BR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</a:t>
            </a:r>
            <a:r>
              <a:rPr lang="pt-BR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6.6s Partilha e comunhão </a:t>
            </a:r>
            <a:r>
              <a:rPr lang="pt-BR" sz="1800" dirty="0" smtClean="0">
                <a:solidFill>
                  <a:schemeClr val="tx1"/>
                </a:solidFill>
              </a:rPr>
              <a:t>–</a:t>
            </a:r>
            <a:r>
              <a:rPr lang="pt-BR" sz="2000" dirty="0" smtClean="0">
                <a:solidFill>
                  <a:schemeClr val="tx1"/>
                </a:solidFill>
              </a:rPr>
              <a:t>do </a:t>
            </a:r>
            <a:r>
              <a:rPr lang="pt-BR" sz="2000" dirty="0">
                <a:solidFill>
                  <a:schemeClr val="tx1"/>
                </a:solidFill>
              </a:rPr>
              <a:t>bem fomentando a comunhão. “E não nos cansemos de fazer o bem.“ </a:t>
            </a:r>
            <a:r>
              <a:rPr lang="pt-BR" sz="2000" dirty="0" smtClean="0">
                <a:solidFill>
                  <a:schemeClr val="tx1"/>
                </a:solidFill>
              </a:rPr>
              <a:t>GL6.6s</a:t>
            </a:r>
            <a:r>
              <a:rPr lang="pt-BR" sz="2000" dirty="0">
                <a:solidFill>
                  <a:schemeClr val="tx1"/>
                </a:solidFill>
              </a:rPr>
              <a:t>A partilha </a:t>
            </a:r>
          </a:p>
          <a:p>
            <a:pPr marL="0" lvl="0" indent="0">
              <a:buNone/>
            </a:pPr>
            <a:r>
              <a:rPr lang="pt-BR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pt-BR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37.17 A </a:t>
            </a:r>
            <a:r>
              <a:rPr lang="pt-B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prática da Justiça </a:t>
            </a:r>
            <a:r>
              <a:rPr lang="pt-BR" sz="2000" dirty="0">
                <a:solidFill>
                  <a:schemeClr val="tx1"/>
                </a:solidFill>
              </a:rPr>
              <a:t>na construção de uma sociedade digna</a:t>
            </a:r>
            <a:r>
              <a:rPr lang="pt-BR" sz="2000" b="1" dirty="0">
                <a:solidFill>
                  <a:schemeClr val="tx1"/>
                </a:solidFill>
              </a:rPr>
              <a:t>. “</a:t>
            </a:r>
            <a:r>
              <a:rPr lang="pt-BR" sz="2000" dirty="0">
                <a:solidFill>
                  <a:schemeClr val="tx1"/>
                </a:solidFill>
              </a:rPr>
              <a:t>O fruto da justiça será paz;”. </a:t>
            </a:r>
            <a:endParaRPr lang="pt-BR" sz="2800" dirty="0" smtClean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pt-BR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</a:t>
            </a:r>
            <a:r>
              <a:rPr lang="pt-BR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8.1-11 Não julgar e condenar </a:t>
            </a:r>
            <a:r>
              <a:rPr lang="pt-BR" sz="2000" dirty="0" smtClean="0">
                <a:solidFill>
                  <a:schemeClr val="tx1"/>
                </a:solidFill>
              </a:rPr>
              <a:t>E</a:t>
            </a:r>
            <a:r>
              <a:rPr lang="pt-BR" sz="2000" dirty="0">
                <a:solidFill>
                  <a:schemeClr val="tx1"/>
                </a:solidFill>
              </a:rPr>
              <a:t>, como insistissem, perguntando-lhe, endireitou-se e disse-lhes: Aquele que dentre vós está sem pecado seja o primeiro que atire pedra contra ela. </a:t>
            </a:r>
            <a:endParaRPr lang="pt-B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0249179B-3EEC-4BF4-BFB8-FEB8E25CF3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049" y="3750767"/>
            <a:ext cx="1033455" cy="134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31444184"/>
              </p:ext>
            </p:extLst>
          </p:nvPr>
        </p:nvGraphicFramePr>
        <p:xfrm>
          <a:off x="179513" y="411511"/>
          <a:ext cx="8712967" cy="3186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011"/>
                <a:gridCol w="2613890"/>
                <a:gridCol w="2396066"/>
              </a:tblGrid>
              <a:tr h="467772">
                <a:tc>
                  <a:txBody>
                    <a:bodyPr/>
                    <a:lstStyle/>
                    <a:p>
                      <a:r>
                        <a:rPr lang="pt-BR" sz="2400" b="1" dirty="0" smtClean="0">
                          <a:solidFill>
                            <a:schemeClr val="tx1"/>
                          </a:solidFill>
                        </a:rPr>
                        <a:t>Causa da Violência</a:t>
                      </a:r>
                      <a:endParaRPr lang="pt-BR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dirty="0" smtClean="0">
                          <a:solidFill>
                            <a:schemeClr val="tx1"/>
                          </a:solidFill>
                        </a:rPr>
                        <a:t>Masculino</a:t>
                      </a:r>
                      <a:endParaRPr lang="pt-BR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dirty="0" smtClean="0">
                          <a:solidFill>
                            <a:schemeClr val="tx1"/>
                          </a:solidFill>
                        </a:rPr>
                        <a:t>Feminino</a:t>
                      </a:r>
                      <a:endParaRPr lang="pt-BR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67772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Acidente Transito  12.650 </a:t>
                      </a:r>
                      <a:r>
                        <a:rPr lang="pt-BR" sz="1600" dirty="0" smtClean="0"/>
                        <a:t>2017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11.150 (88,14%)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1.500 (11,86%)</a:t>
                      </a:r>
                    </a:p>
                  </a:txBody>
                  <a:tcPr/>
                </a:tc>
              </a:tr>
              <a:tr h="467772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Homicídios            65.620 </a:t>
                      </a:r>
                      <a:r>
                        <a:rPr lang="pt-BR" sz="1600" dirty="0" smtClean="0"/>
                        <a:t>2017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59.085(90%)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6.562 (10%)</a:t>
                      </a:r>
                      <a:endParaRPr lang="pt-BR" sz="2400" dirty="0"/>
                    </a:p>
                  </a:txBody>
                  <a:tcPr/>
                </a:tc>
              </a:tr>
              <a:tr h="4677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err="1" smtClean="0"/>
                        <a:t>Feminicídio</a:t>
                      </a:r>
                      <a:r>
                        <a:rPr lang="pt-BR" sz="2400" dirty="0" smtClean="0"/>
                        <a:t> –          4.254 </a:t>
                      </a:r>
                      <a:r>
                        <a:rPr lang="pt-BR" sz="1600" dirty="0" smtClean="0"/>
                        <a:t>2018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4.083 (96%)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   171 (4%)</a:t>
                      </a:r>
                      <a:endParaRPr lang="pt-BR" sz="2400" dirty="0"/>
                    </a:p>
                  </a:txBody>
                  <a:tcPr/>
                </a:tc>
              </a:tr>
              <a:tr h="4677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/>
                        <a:t>Suicídio</a:t>
                      </a:r>
                      <a:r>
                        <a:rPr lang="pt-BR" sz="2400" baseline="0" dirty="0" smtClean="0"/>
                        <a:t>  </a:t>
                      </a:r>
                      <a:r>
                        <a:rPr lang="pt-BR" sz="2400" dirty="0" smtClean="0"/>
                        <a:t>              12. 495 </a:t>
                      </a:r>
                      <a:r>
                        <a:rPr lang="pt-BR" sz="1600" dirty="0" smtClean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8.746</a:t>
                      </a:r>
                      <a:r>
                        <a:rPr lang="pt-BR" sz="2400" baseline="0" dirty="0" smtClean="0"/>
                        <a:t> (70%)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3.748 (30%)</a:t>
                      </a:r>
                      <a:endParaRPr lang="pt-BR" sz="2400" dirty="0"/>
                    </a:p>
                  </a:txBody>
                  <a:tcPr/>
                </a:tc>
              </a:tr>
              <a:tr h="4677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/>
                        <a:t>Sexual</a:t>
                      </a:r>
                      <a:r>
                        <a:rPr lang="pt-BR" sz="2400" baseline="0" dirty="0" smtClean="0"/>
                        <a:t>                242.347 </a:t>
                      </a:r>
                      <a:r>
                        <a:rPr lang="pt-BR" sz="1600" baseline="0" dirty="0" smtClean="0"/>
                        <a:t>2015</a:t>
                      </a:r>
                      <a:endParaRPr lang="pt-BR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235.076 (97%)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7.271 (3%)</a:t>
                      </a:r>
                    </a:p>
                  </a:txBody>
                  <a:tcPr/>
                </a:tc>
              </a:tr>
              <a:tr h="379415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>
                          <a:hlinkClick r:id="rId2"/>
                        </a:rPr>
                        <a:t>http://www.ipea.gov.br/atlasviolencia/dados-series/31</a:t>
                      </a:r>
                      <a:r>
                        <a:rPr lang="pt-BR" dirty="0" smtClean="0"/>
                        <a:t> - </a:t>
                      </a:r>
                      <a:r>
                        <a:rPr lang="pt-BR" sz="1600" dirty="0" smtClean="0"/>
                        <a:t>26/09/2019</a:t>
                      </a:r>
                      <a:endParaRPr lang="pt-BR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4" descr="https://www.luteranos.com.br/_arquivos/201811/big_dd8ff44d58e645f99ef5051eb6431f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64" y="3991124"/>
            <a:ext cx="9155964" cy="117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99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07504" y="1141834"/>
            <a:ext cx="8856984" cy="25100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comunidades de Jesus Cristo temos responsabilidades com a paz, fundamentalmente com as relações e a educação para paz.</a:t>
            </a:r>
          </a:p>
          <a:p>
            <a:pPr marL="0" indent="0" algn="ctr">
              <a:buNone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-36512" y="4702373"/>
            <a:ext cx="289694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Dinâmica do Presente</a:t>
            </a:r>
          </a:p>
        </p:txBody>
      </p:sp>
    </p:spTree>
    <p:extLst>
      <p:ext uri="{BB962C8B-B14F-4D97-AF65-F5344CB8AC3E}">
        <p14:creationId xmlns:p14="http://schemas.microsoft.com/office/powerpoint/2010/main" val="299137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sz="quarter" idx="13"/>
          </p:nvPr>
        </p:nvSpPr>
        <p:spPr>
          <a:xfrm>
            <a:off x="395536" y="195486"/>
            <a:ext cx="8064896" cy="4680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b="1" dirty="0">
                <a:solidFill>
                  <a:schemeClr val="tx1"/>
                </a:solidFill>
              </a:rPr>
              <a:t>Declaração das Igrejas Luteranas em favor da Paz – 2003 - Declaração conjunta IECLB-IELB - 25/03/2003</a:t>
            </a:r>
            <a:endParaRPr lang="pt-BR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pt-BR" sz="2400" b="1" dirty="0">
                <a:solidFill>
                  <a:schemeClr val="tx1"/>
                </a:solidFill>
              </a:rPr>
              <a:t> </a:t>
            </a:r>
            <a:r>
              <a:rPr lang="pt-BR" sz="2000" dirty="0" smtClean="0">
                <a:solidFill>
                  <a:schemeClr val="tx1"/>
                </a:solidFill>
              </a:rPr>
              <a:t>Como </a:t>
            </a:r>
            <a:r>
              <a:rPr lang="pt-BR" sz="2000" dirty="0">
                <a:solidFill>
                  <a:schemeClr val="tx1"/>
                </a:solidFill>
              </a:rPr>
              <a:t>igrejas temos um compromisso permanente de fidelidade ao Evangelho e entendemos ser nosso dever, à luz da santa vontade de Deus, conclamar os povos para a paz, a justiça e o respeito à dignidade de toda vida humana, criatura amada de Deus</a:t>
            </a:r>
            <a:r>
              <a:rPr lang="pt-BR" sz="2000" dirty="0" smtClean="0">
                <a:solidFill>
                  <a:schemeClr val="tx1"/>
                </a:solidFill>
              </a:rPr>
              <a:t>. São </a:t>
            </a:r>
            <a:r>
              <a:rPr lang="pt-BR" sz="2000" dirty="0">
                <a:solidFill>
                  <a:schemeClr val="tx1"/>
                </a:solidFill>
              </a:rPr>
              <a:t>condenáveis todas as formas de violência, fruto do pecado humano, como regimes ditatoriais e ações de terrorismo... </a:t>
            </a:r>
            <a:r>
              <a:rPr lang="pt-BR" sz="2000" dirty="0" smtClean="0">
                <a:solidFill>
                  <a:schemeClr val="tx1"/>
                </a:solidFill>
              </a:rPr>
              <a:t> Conclamamos </a:t>
            </a:r>
            <a:r>
              <a:rPr lang="pt-BR" sz="2000" dirty="0">
                <a:solidFill>
                  <a:schemeClr val="tx1"/>
                </a:solidFill>
              </a:rPr>
              <a:t>aos fiéis de nossas igrejas e a todas as pessoas de fé em Cristo a se empenharem em iniciativas de paz e em processos de educação para uma paz duradoura.</a:t>
            </a:r>
          </a:p>
          <a:p>
            <a:pPr marL="0" indent="0" algn="ctr">
              <a:buNone/>
            </a:pPr>
            <a:r>
              <a:rPr lang="pt-BR" sz="2400" b="1" dirty="0" smtClean="0">
                <a:solidFill>
                  <a:schemeClr val="tx1"/>
                </a:solidFill>
              </a:rPr>
              <a:t>Mediante </a:t>
            </a:r>
            <a:r>
              <a:rPr lang="pt-BR" sz="2400" b="1" dirty="0">
                <a:solidFill>
                  <a:schemeClr val="tx1"/>
                </a:solidFill>
              </a:rPr>
              <a:t>a declaração, o tema do ano como a </a:t>
            </a:r>
            <a:r>
              <a:rPr lang="pt-BR" sz="2400" b="1" dirty="0" smtClean="0">
                <a:solidFill>
                  <a:schemeClr val="tx1"/>
                </a:solidFill>
              </a:rPr>
              <a:t>LELUT </a:t>
            </a:r>
            <a:r>
              <a:rPr lang="pt-BR" sz="2400" b="1" dirty="0">
                <a:solidFill>
                  <a:schemeClr val="tx1"/>
                </a:solidFill>
              </a:rPr>
              <a:t>tem trabalhado a questão da superação da violência, da mediação de conflitos sem violências? Quais as iniciativas para propagação da verdadeira paz?.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0249179B-3EEC-4BF4-BFB8-FEB8E25CF3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3651870"/>
            <a:ext cx="1033455" cy="134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24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045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7704" y="4083918"/>
            <a:ext cx="5832648" cy="857250"/>
          </a:xfrm>
        </p:spPr>
        <p:txBody>
          <a:bodyPr/>
          <a:lstStyle/>
          <a:p>
            <a:pPr algn="ctr"/>
            <a:r>
              <a:rPr lang="pt-B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P. Olmiro Ribeiro Junior</a:t>
            </a:r>
            <a:br>
              <a:rPr lang="pt-B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Secretário Ação Comunitária</a:t>
            </a:r>
            <a:br>
              <a:rPr lang="pt-B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secretaria.ac@ieclb.org.br</a:t>
            </a:r>
            <a:endParaRPr lang="pt-BR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Espaço Reservado para Conteúdo 6">
            <a:extLst>
              <a:ext uri="{FF2B5EF4-FFF2-40B4-BE49-F238E27FC236}">
                <a16:creationId xmlns:a16="http://schemas.microsoft.com/office/drawing/2014/main" xmlns="" id="{47710342-6A47-4524-AAD4-5090B40156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939902"/>
            <a:ext cx="1193634" cy="1123242"/>
          </a:xfr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0249179B-3EEC-4BF4-BFB8-FEB8E25CF3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685" y="3678038"/>
            <a:ext cx="1033455" cy="1341263"/>
          </a:xfrm>
          <a:prstGeom prst="rect">
            <a:avLst/>
          </a:prstGeom>
        </p:spPr>
      </p:pic>
      <p:pic>
        <p:nvPicPr>
          <p:cNvPr id="6" name="Espaço Reservado para Conteúdo 6">
            <a:extLst>
              <a:ext uri="{FF2B5EF4-FFF2-40B4-BE49-F238E27FC236}">
                <a16:creationId xmlns:a16="http://schemas.microsoft.com/office/drawing/2014/main" xmlns="" id="{47710342-6A47-4524-AAD4-5090B40156B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901540"/>
            <a:ext cx="1198628" cy="1127942"/>
          </a:xfrm>
          <a:prstGeom prst="rect">
            <a:avLst/>
          </a:prstGeom>
        </p:spPr>
      </p:pic>
      <p:pic>
        <p:nvPicPr>
          <p:cNvPr id="7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5486"/>
            <a:ext cx="8568952" cy="3528392"/>
          </a:xfrm>
        </p:spPr>
      </p:pic>
    </p:spTree>
    <p:extLst>
      <p:ext uri="{BB962C8B-B14F-4D97-AF65-F5344CB8AC3E}">
        <p14:creationId xmlns:p14="http://schemas.microsoft.com/office/powerpoint/2010/main" val="226885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e">
  <a:themeElements>
    <a:clrScheme name="Escala de Cinz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Horizonte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15361</TotalTime>
  <Words>408</Words>
  <Application>Microsoft Office PowerPoint</Application>
  <PresentationFormat>Apresentação na tela (16:9)</PresentationFormat>
  <Paragraphs>50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Horizonte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 paz de Cristo como presente!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P. Olmiro Ribeiro Junior Secretário Ação Comunitária secretaria.ac@ieclb.org.br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Emilio Voigt;Mauro Batista de Souza</dc:creator>
  <cp:lastModifiedBy>Olmiro Ribeiro Junior</cp:lastModifiedBy>
  <cp:revision>76</cp:revision>
  <dcterms:created xsi:type="dcterms:W3CDTF">2018-03-01T13:21:00Z</dcterms:created>
  <dcterms:modified xsi:type="dcterms:W3CDTF">2019-10-02T17:36:10Z</dcterms:modified>
</cp:coreProperties>
</file>