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7" r:id="rId2"/>
    <p:sldId id="281" r:id="rId3"/>
    <p:sldId id="289" r:id="rId4"/>
    <p:sldId id="288" r:id="rId5"/>
    <p:sldId id="284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69" r:id="rId20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A30"/>
    <a:srgbClr val="AA2E30"/>
    <a:srgbClr val="A52E30"/>
    <a:srgbClr val="B42E30"/>
    <a:srgbClr val="C03A3A"/>
    <a:srgbClr val="A73334"/>
    <a:srgbClr val="982E30"/>
    <a:srgbClr val="A83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3E01896E-DD74-44F0-B392-A72880C919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AFF4677-D372-4F28-A831-E2B64F2262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4FF170-B07F-44C4-B9B5-77BEFEA35B24}" type="datetimeFigureOut">
              <a:rPr lang="pt-BR"/>
              <a:pPr>
                <a:defRPr/>
              </a:pPr>
              <a:t>05/04/2019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5118497F-A3FF-4A27-984A-2EBC2268DA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2CE55D93-8840-4911-A38F-62B12953B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8BB0C4C-B5A6-4523-BF96-696FA459F1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FEC5AE5-4774-4303-A1F2-3816FA643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D58F12C-49A7-4F76-91E2-C89627CC27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823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F83ABAC-C489-4805-9B04-7270BDBE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A8B61-9C37-4859-9995-6C615818FB2F}" type="datetimeFigureOut">
              <a:rPr lang="pt-BR"/>
              <a:pPr>
                <a:defRPr/>
              </a:pPr>
              <a:t>05/04/2019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F920129-9070-4195-B89A-C2B3360B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EFDA2E3-FCD8-4269-B690-5F5C04FE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AB192-3C2D-4591-BAA9-91056D8A504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237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F83ABAC-C489-4805-9B04-7270BDBE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04A1-5C06-420A-A363-13212C93FACA}" type="datetimeFigureOut">
              <a:rPr lang="pt-BR"/>
              <a:pPr>
                <a:defRPr/>
              </a:pPr>
              <a:t>05/04/2019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F920129-9070-4195-B89A-C2B3360B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EFDA2E3-FCD8-4269-B690-5F5C04FE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7664-41E3-49FA-83D0-1EE2C89D081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0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F83ABAC-C489-4805-9B04-7270BDBE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C05B-8FC0-4758-98CA-D99A62735F30}" type="datetimeFigureOut">
              <a:rPr lang="pt-BR"/>
              <a:pPr>
                <a:defRPr/>
              </a:pPr>
              <a:t>05/04/2019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F920129-9070-4195-B89A-C2B3360B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EFDA2E3-FCD8-4269-B690-5F5C04FE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571C-3AB0-489E-9EBD-E55F18DE7DA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779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F83ABAC-C489-4805-9B04-7270BDBE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BD22B-7974-4597-B028-AADE51065791}" type="datetimeFigureOut">
              <a:rPr lang="pt-BR"/>
              <a:pPr>
                <a:defRPr/>
              </a:pPr>
              <a:t>05/04/2019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F920129-9070-4195-B89A-C2B3360B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EFDA2E3-FCD8-4269-B690-5F5C04FE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9385-3EC1-4452-A8EA-E5993210159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221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F83ABAC-C489-4805-9B04-7270BDBE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E1D3-65E6-4B6B-8B4A-B219D541BE84}" type="datetimeFigureOut">
              <a:rPr lang="pt-BR"/>
              <a:pPr>
                <a:defRPr/>
              </a:pPr>
              <a:t>05/04/2019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F920129-9070-4195-B89A-C2B3360B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EFDA2E3-FCD8-4269-B690-5F5C04FE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D6CCA-7011-4A1A-A7D0-8DD58C032C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854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AF83ABAC-C489-4805-9B04-7270BDBE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8844-420D-4A7E-9995-04D5155608AC}" type="datetimeFigureOut">
              <a:rPr lang="pt-BR"/>
              <a:pPr>
                <a:defRPr/>
              </a:pPr>
              <a:t>05/04/2019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AF920129-9070-4195-B89A-C2B3360B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5EFDA2E3-FCD8-4269-B690-5F5C04FE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AD63-093C-41AA-AF6D-FE2CD2303F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397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AF83ABAC-C489-4805-9B04-7270BDBE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A793C-1497-4018-871E-DDF0C6DE70C1}" type="datetimeFigureOut">
              <a:rPr lang="pt-BR"/>
              <a:pPr>
                <a:defRPr/>
              </a:pPr>
              <a:t>05/04/2019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AF920129-9070-4195-B89A-C2B3360B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5EFDA2E3-FCD8-4269-B690-5F5C04FE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5ACD-912F-4776-B9D5-EA1143A363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592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AF83ABAC-C489-4805-9B04-7270BDBE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9A4A-EE5C-462D-947E-CEEE66FDF2A1}" type="datetimeFigureOut">
              <a:rPr lang="pt-BR"/>
              <a:pPr>
                <a:defRPr/>
              </a:pPr>
              <a:t>05/04/2019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AF920129-9070-4195-B89A-C2B3360B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5EFDA2E3-FCD8-4269-B690-5F5C04FE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34862-5038-4F97-BC4B-DAE202C8A65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593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xmlns="" id="{AF83ABAC-C489-4805-9B04-7270BDBE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A5BB-E502-4FCD-AB4C-27687BF2AA17}" type="datetimeFigureOut">
              <a:rPr lang="pt-BR"/>
              <a:pPr>
                <a:defRPr/>
              </a:pPr>
              <a:t>05/04/2019</a:t>
            </a:fld>
            <a:endParaRPr lang="pt-BR" dirty="0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xmlns="" id="{AF920129-9070-4195-B89A-C2B3360B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xmlns="" id="{5EFDA2E3-FCD8-4269-B690-5F5C04FE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37C14-2EE0-412A-8E0E-80B9C944804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964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AF83ABAC-C489-4805-9B04-7270BDBE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25472-7B11-414B-BCFB-D0E4B994717C}" type="datetimeFigureOut">
              <a:rPr lang="pt-BR"/>
              <a:pPr>
                <a:defRPr/>
              </a:pPr>
              <a:t>05/04/2019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AF920129-9070-4195-B89A-C2B3360B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5EFDA2E3-FCD8-4269-B690-5F5C04FE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99F6-123D-406A-9784-A07B23EF8E3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395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AF83ABAC-C489-4805-9B04-7270BDBE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CF82-659F-453A-BE8C-6925325035CB}" type="datetimeFigureOut">
              <a:rPr lang="pt-BR"/>
              <a:pPr>
                <a:defRPr/>
              </a:pPr>
              <a:t>05/04/2019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AF920129-9070-4195-B89A-C2B3360B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5EFDA2E3-FCD8-4269-B690-5F5C04FE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738B-25B1-4214-BAF3-F12FE703034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827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Editar estilos de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F83ABAC-C489-4805-9B04-7270BDBE4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8D17BA-334E-49FE-8577-C84112E92050}" type="datetimeFigureOut">
              <a:rPr lang="pt-BR"/>
              <a:pPr>
                <a:defRPr/>
              </a:pPr>
              <a:t>05/04/2019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F920129-9070-4195-B89A-C2B3360B9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EFDA2E3-FCD8-4269-B690-5F5C04FE1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D1A90E-B7C7-4B71-ABA7-300629DA66B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5"/>
          <p:cNvSpPr txBox="1">
            <a:spLocks/>
          </p:cNvSpPr>
          <p:nvPr/>
        </p:nvSpPr>
        <p:spPr bwMode="auto">
          <a:xfrm>
            <a:off x="11512550" y="5916613"/>
            <a:ext cx="512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4099" name="Título 1"/>
          <p:cNvSpPr>
            <a:spLocks noGrp="1"/>
          </p:cNvSpPr>
          <p:nvPr>
            <p:ph type="ctrTitle"/>
          </p:nvPr>
        </p:nvSpPr>
        <p:spPr>
          <a:xfrm>
            <a:off x="1368425" y="460375"/>
            <a:ext cx="9448800" cy="923925"/>
          </a:xfrm>
        </p:spPr>
        <p:txBody>
          <a:bodyPr anchor="ctr">
            <a:spAutoFit/>
          </a:bodyPr>
          <a:lstStyle/>
          <a:p>
            <a:pPr eaLnBrk="1" hangingPunct="1"/>
            <a:r>
              <a:rPr lang="pt-BR" altLang="pt-BR" smtClean="0">
                <a:latin typeface="Century Gothic" panose="020B0502020202020204" pitchFamily="34" charset="0"/>
              </a:rPr>
              <a:t> </a:t>
            </a:r>
            <a:r>
              <a:rPr lang="pt-BR" altLang="pt-BR" sz="3200" b="1" smtClean="0">
                <a:solidFill>
                  <a:srgbClr val="4A5A30"/>
                </a:solidFill>
                <a:latin typeface="Century Gothic" panose="020B0502020202020204" pitchFamily="34" charset="0"/>
              </a:rPr>
              <a:t>METAS </a:t>
            </a:r>
            <a:r>
              <a:rPr lang="pt-BR" altLang="pt-BR" sz="5000" b="1" smtClean="0">
                <a:solidFill>
                  <a:srgbClr val="4A5A30"/>
                </a:solidFill>
                <a:latin typeface="Century Gothic" panose="020B0502020202020204" pitchFamily="34" charset="0"/>
              </a:rPr>
              <a:t>MISSIONÁRIAS</a:t>
            </a:r>
            <a:r>
              <a:rPr lang="pt-BR" altLang="pt-BR" sz="3200" b="1" smtClean="0">
                <a:solidFill>
                  <a:srgbClr val="4A5A30"/>
                </a:solidFill>
                <a:latin typeface="Century Gothic" panose="020B0502020202020204" pitchFamily="34" charset="0"/>
              </a:rPr>
              <a:t> DA IECLB</a:t>
            </a:r>
            <a:endParaRPr lang="pt-BR" altLang="pt-BR" sz="3200" b="1" smtClean="0">
              <a:solidFill>
                <a:srgbClr val="4A5A3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4800600" y="1190625"/>
            <a:ext cx="3327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5000" b="1">
                <a:solidFill>
                  <a:srgbClr val="4A5A30"/>
                </a:solidFill>
                <a:latin typeface="Century Gothic" panose="020B0502020202020204" pitchFamily="34" charset="0"/>
              </a:rPr>
              <a:t>2019-2024</a:t>
            </a:r>
            <a:endParaRPr lang="pt-BR" altLang="pt-BR" sz="5000">
              <a:solidFill>
                <a:srgbClr val="4A5A3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141538"/>
            <a:ext cx="7885113" cy="471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 txBox="1">
            <a:spLocks/>
          </p:cNvSpPr>
          <p:nvPr/>
        </p:nvSpPr>
        <p:spPr bwMode="auto">
          <a:xfrm>
            <a:off x="723900" y="852488"/>
            <a:ext cx="107267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PROCESSOS DO </a:t>
            </a:r>
            <a:r>
              <a:rPr lang="pt-BR" altLang="pt-BR" sz="4800" b="1">
                <a:solidFill>
                  <a:srgbClr val="4A5A30"/>
                </a:solidFill>
                <a:latin typeface="Century Gothic" panose="020B0502020202020204" pitchFamily="34" charset="0"/>
              </a:rPr>
              <a:t>PLANEJAMENTO</a:t>
            </a:r>
            <a:endParaRPr lang="pt-BR" altLang="pt-BR" sz="3200" b="1">
              <a:solidFill>
                <a:srgbClr val="4A5A3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4647097-4CA9-4C07-B767-44E254DCC008}"/>
              </a:ext>
            </a:extLst>
          </p:cNvPr>
          <p:cNvSpPr/>
          <p:nvPr/>
        </p:nvSpPr>
        <p:spPr>
          <a:xfrm>
            <a:off x="0" y="6669088"/>
            <a:ext cx="12349163" cy="188912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766AAA5B-8D72-41A0-9BAD-0C45AB1CC261}"/>
              </a:ext>
            </a:extLst>
          </p:cNvPr>
          <p:cNvSpPr/>
          <p:nvPr/>
        </p:nvSpPr>
        <p:spPr>
          <a:xfrm>
            <a:off x="0" y="0"/>
            <a:ext cx="12349163" cy="188913"/>
          </a:xfrm>
          <a:prstGeom prst="rect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13F5CE95-4F44-42B6-9C7B-80DE2AD0AB43}"/>
              </a:ext>
            </a:extLst>
          </p:cNvPr>
          <p:cNvSpPr/>
          <p:nvPr/>
        </p:nvSpPr>
        <p:spPr>
          <a:xfrm>
            <a:off x="2003425" y="3101975"/>
            <a:ext cx="2160588" cy="2159000"/>
          </a:xfrm>
          <a:prstGeom prst="ellipse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600" b="1" dirty="0"/>
              <a:t>ambiente</a:t>
            </a:r>
            <a:br>
              <a:rPr lang="pt-BR" sz="2600" b="1" dirty="0"/>
            </a:br>
            <a:r>
              <a:rPr lang="pt-BR" sz="2800" b="1" dirty="0"/>
              <a:t>interno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417763" y="2268538"/>
            <a:ext cx="1331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4A5A30"/>
                </a:solidFill>
              </a:rPr>
              <a:t>forças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071688" y="5311775"/>
            <a:ext cx="2024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4A5A30"/>
                </a:solidFill>
              </a:rPr>
              <a:t>fraquezas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808069A4-EFA3-4C67-9208-541923A997B7}"/>
              </a:ext>
            </a:extLst>
          </p:cNvPr>
          <p:cNvSpPr/>
          <p:nvPr/>
        </p:nvSpPr>
        <p:spPr>
          <a:xfrm>
            <a:off x="7615238" y="3057525"/>
            <a:ext cx="2160587" cy="2160588"/>
          </a:xfrm>
          <a:prstGeom prst="ellipse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600" b="1" dirty="0"/>
              <a:t>ambiente</a:t>
            </a:r>
            <a:br>
              <a:rPr lang="pt-BR" sz="2600" b="1" dirty="0"/>
            </a:br>
            <a:r>
              <a:rPr lang="pt-BR" sz="2800" b="1" dirty="0"/>
              <a:t>externo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7191375" y="2268538"/>
            <a:ext cx="300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4A5A30"/>
                </a:solidFill>
              </a:rPr>
              <a:t>oportunidades</a:t>
            </a: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7769225" y="5287963"/>
            <a:ext cx="1851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4A5A30"/>
                </a:solidFill>
              </a:rPr>
              <a:t>ameaças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6C99635-4446-46E7-B397-DB399D46EF53}"/>
              </a:ext>
            </a:extLst>
          </p:cNvPr>
          <p:cNvSpPr txBox="1"/>
          <p:nvPr/>
        </p:nvSpPr>
        <p:spPr>
          <a:xfrm>
            <a:off x="4894263" y="3703638"/>
            <a:ext cx="1990725" cy="955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ANALISAR A</a:t>
            </a:r>
          </a:p>
          <a:p>
            <a:pPr algn="ctr" eaLnBrk="1" hangingPunct="1">
              <a:defRPr/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SITUAÇÃO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1" grpId="0" animBg="1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A15133D0-43BE-4C36-A566-D68D124EE83D}"/>
              </a:ext>
            </a:extLst>
          </p:cNvPr>
          <p:cNvSpPr/>
          <p:nvPr/>
        </p:nvSpPr>
        <p:spPr>
          <a:xfrm>
            <a:off x="0" y="6669088"/>
            <a:ext cx="12349163" cy="188912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D53B9239-02C6-46D8-9AD1-74FD94AB8E8E}"/>
              </a:ext>
            </a:extLst>
          </p:cNvPr>
          <p:cNvSpPr/>
          <p:nvPr/>
        </p:nvSpPr>
        <p:spPr>
          <a:xfrm>
            <a:off x="-163513" y="0"/>
            <a:ext cx="12512676" cy="2825750"/>
          </a:xfrm>
          <a:prstGeom prst="rect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600" b="1" dirty="0"/>
              <a:t>Muito do que foi proposto</a:t>
            </a:r>
            <a:br>
              <a:rPr lang="pt-BR" sz="3600" b="1" dirty="0"/>
            </a:br>
            <a:r>
              <a:rPr lang="pt-BR" sz="3600" b="1" dirty="0"/>
              <a:t>pelas Metas, Áreas e Objetivos</a:t>
            </a:r>
            <a:br>
              <a:rPr lang="pt-BR" sz="3600" b="1" dirty="0"/>
            </a:br>
            <a:r>
              <a:rPr lang="pt-BR" sz="3600" b="1" dirty="0"/>
              <a:t>já está sendo realizado </a:t>
            </a:r>
            <a:endParaRPr lang="pt-BR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316" name="Espaço Reservado para Conteúdo 4"/>
          <p:cNvSpPr txBox="1">
            <a:spLocks/>
          </p:cNvSpPr>
          <p:nvPr/>
        </p:nvSpPr>
        <p:spPr bwMode="auto">
          <a:xfrm>
            <a:off x="1039813" y="3429000"/>
            <a:ext cx="101060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3200" b="1">
                <a:solidFill>
                  <a:srgbClr val="4A5A30"/>
                </a:solidFill>
              </a:rPr>
              <a:t>Cada Comunidade, Paróquia, Sínodo e demais instâncias da IECLB têm uma história de vida e testemunho de fé </a:t>
            </a:r>
          </a:p>
          <a:p>
            <a:r>
              <a:rPr lang="pt-BR" altLang="pt-BR" sz="3200" b="1">
                <a:solidFill>
                  <a:srgbClr val="4A5A30"/>
                </a:solidFill>
              </a:rPr>
              <a:t>As Metas Missionárias se dirigem a essa bagagem para fortalecer, corrigir, reinventar o que está em andamento, bem como criar a novidade necessária para atingirmos o alvo proposto pelas Metas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E81E9636-BEBA-40D1-9371-86D94D821F0F}"/>
              </a:ext>
            </a:extLst>
          </p:cNvPr>
          <p:cNvSpPr/>
          <p:nvPr/>
        </p:nvSpPr>
        <p:spPr>
          <a:xfrm>
            <a:off x="0" y="2728913"/>
            <a:ext cx="12349163" cy="4129087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358AC70-7DE6-4F58-BF65-EECFB39FA41D}"/>
              </a:ext>
            </a:extLst>
          </p:cNvPr>
          <p:cNvSpPr/>
          <p:nvPr/>
        </p:nvSpPr>
        <p:spPr>
          <a:xfrm>
            <a:off x="0" y="0"/>
            <a:ext cx="12349163" cy="188913"/>
          </a:xfrm>
          <a:prstGeom prst="rect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6FF823E3-0497-484E-8212-4172EC33F18A}"/>
              </a:ext>
            </a:extLst>
          </p:cNvPr>
          <p:cNvSpPr txBox="1">
            <a:spLocks/>
          </p:cNvSpPr>
          <p:nvPr/>
        </p:nvSpPr>
        <p:spPr>
          <a:xfrm>
            <a:off x="825500" y="587375"/>
            <a:ext cx="10467975" cy="1871663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pt-BR" sz="3200" b="1" dirty="0">
                <a:solidFill>
                  <a:srgbClr val="4A5A30"/>
                </a:solidFill>
                <a:latin typeface="Century Gothic" pitchFamily="34" charset="0"/>
              </a:rPr>
              <a:t>As definições estão dadas (PAMI),</a:t>
            </a:r>
            <a:br>
              <a:rPr lang="pt-BR" sz="3200" b="1" dirty="0">
                <a:solidFill>
                  <a:srgbClr val="4A5A30"/>
                </a:solidFill>
                <a:latin typeface="Century Gothic" pitchFamily="34" charset="0"/>
              </a:rPr>
            </a:br>
            <a:r>
              <a:rPr lang="pt-BR" sz="3200" b="1" dirty="0">
                <a:solidFill>
                  <a:srgbClr val="4A5A30"/>
                </a:solidFill>
                <a:latin typeface="Century Gothic" pitchFamily="34" charset="0"/>
              </a:rPr>
              <a:t>aonde queremos chegar também (METAS),</a:t>
            </a:r>
            <a:br>
              <a:rPr lang="pt-BR" sz="3200" b="1" dirty="0">
                <a:solidFill>
                  <a:srgbClr val="4A5A30"/>
                </a:solidFill>
                <a:latin typeface="Century Gothic" pitchFamily="34" charset="0"/>
              </a:rPr>
            </a:br>
            <a:r>
              <a:rPr lang="pt-BR" sz="3200" b="1" dirty="0">
                <a:solidFill>
                  <a:srgbClr val="4A5A30"/>
                </a:solidFill>
                <a:latin typeface="Century Gothic" pitchFamily="34" charset="0"/>
              </a:rPr>
              <a:t>o Planejamento é o caminho (Roteiro)</a:t>
            </a:r>
            <a:br>
              <a:rPr lang="pt-BR" sz="3200" b="1" dirty="0">
                <a:solidFill>
                  <a:srgbClr val="4A5A30"/>
                </a:solidFill>
                <a:latin typeface="Century Gothic" pitchFamily="34" charset="0"/>
              </a:rPr>
            </a:br>
            <a:r>
              <a:rPr lang="pt-BR" sz="3200" b="1" dirty="0">
                <a:solidFill>
                  <a:srgbClr val="4A5A30"/>
                </a:solidFill>
                <a:latin typeface="Century Gothic" pitchFamily="34" charset="0"/>
              </a:rPr>
              <a:t>para nos aproximar da Visão da IECLB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101786FF-F14D-449B-8C48-A9C1CB8BDDBB}"/>
              </a:ext>
            </a:extLst>
          </p:cNvPr>
          <p:cNvSpPr txBox="1">
            <a:spLocks/>
          </p:cNvSpPr>
          <p:nvPr/>
        </p:nvSpPr>
        <p:spPr>
          <a:xfrm>
            <a:off x="1019175" y="3324225"/>
            <a:ext cx="10080625" cy="279241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Ser </a:t>
            </a: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reconhecida</a:t>
            </a: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 como Igreja de Comunidades atrativas, inclusivas e missionárias, que </a:t>
            </a: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atuam</a:t>
            </a: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em fidelidade ao Evangelho de Jesus Cristo</a:t>
            </a: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destacando-se</a:t>
            </a: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 pelo </a:t>
            </a: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testemunho</a:t>
            </a: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 do amor de Deus, pelo </a:t>
            </a: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serviço</a:t>
            </a: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 em favor da dignidade humana e pelo </a:t>
            </a: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respeito</a:t>
            </a: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 à Criação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Conteúdo 2">
            <a:extLst>
              <a:ext uri="{FF2B5EF4-FFF2-40B4-BE49-F238E27FC236}">
                <a16:creationId xmlns:a16="http://schemas.microsoft.com/office/drawing/2014/main" xmlns="" id="{850D1B13-B3F1-429C-BE38-64CD32CBC497}"/>
              </a:ext>
            </a:extLst>
          </p:cNvPr>
          <p:cNvSpPr txBox="1">
            <a:spLocks/>
          </p:cNvSpPr>
          <p:nvPr/>
        </p:nvSpPr>
        <p:spPr bwMode="auto">
          <a:xfrm>
            <a:off x="6442075" y="2573338"/>
            <a:ext cx="5445125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pt-BR" sz="2800" b="1" dirty="0">
                <a:solidFill>
                  <a:srgbClr val="4A5A30"/>
                </a:solidFill>
              </a:rPr>
              <a:t>ÁREAS DE PRIORIDADE PARA AÇÃO </a:t>
            </a:r>
            <a:endParaRPr lang="pt-BR" sz="2800" dirty="0">
              <a:solidFill>
                <a:srgbClr val="4A5A3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rgbClr val="4A5A30"/>
                </a:solidFill>
              </a:rPr>
              <a:t>Educação Cristã Contínua</a:t>
            </a:r>
            <a:endParaRPr lang="pt-BR" sz="3200" dirty="0">
              <a:solidFill>
                <a:srgbClr val="4A5A3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rgbClr val="4A5A30"/>
                </a:solidFill>
              </a:rPr>
              <a:t>Formação Ministerial</a:t>
            </a:r>
            <a:endParaRPr lang="pt-BR" sz="3200" dirty="0">
              <a:solidFill>
                <a:srgbClr val="4A5A3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rgbClr val="4A5A30"/>
                </a:solidFill>
              </a:rPr>
              <a:t>Sacerdócio Geral de</a:t>
            </a:r>
            <a:br>
              <a:rPr lang="pt-BR" sz="3200" b="1" dirty="0">
                <a:solidFill>
                  <a:srgbClr val="4A5A30"/>
                </a:solidFill>
              </a:rPr>
            </a:br>
            <a:r>
              <a:rPr lang="pt-BR" sz="3200" b="1" dirty="0">
                <a:solidFill>
                  <a:srgbClr val="4A5A30"/>
                </a:solidFill>
              </a:rPr>
              <a:t>todas as pessoas crentes</a:t>
            </a:r>
            <a:endParaRPr lang="pt-BR" sz="3200" dirty="0">
              <a:solidFill>
                <a:srgbClr val="4A5A30"/>
              </a:solidFill>
            </a:endParaRPr>
          </a:p>
        </p:txBody>
      </p:sp>
      <p:sp>
        <p:nvSpPr>
          <p:cNvPr id="15363" name="Título 1"/>
          <p:cNvSpPr txBox="1">
            <a:spLocks/>
          </p:cNvSpPr>
          <p:nvPr/>
        </p:nvSpPr>
        <p:spPr bwMode="auto">
          <a:xfrm>
            <a:off x="723900" y="852488"/>
            <a:ext cx="107267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800" b="1">
                <a:solidFill>
                  <a:srgbClr val="4A5A30"/>
                </a:solidFill>
                <a:latin typeface="Century Gothic" panose="020B0502020202020204" pitchFamily="34" charset="0"/>
              </a:rPr>
              <a:t>METAS MISSIONÁRIAS – Meta 1</a:t>
            </a:r>
            <a:endParaRPr lang="pt-BR" altLang="pt-BR" sz="3200" b="1">
              <a:solidFill>
                <a:srgbClr val="4A5A3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9E4B227-1659-48F1-8DBC-2CF86551D5EA}"/>
              </a:ext>
            </a:extLst>
          </p:cNvPr>
          <p:cNvSpPr/>
          <p:nvPr/>
        </p:nvSpPr>
        <p:spPr>
          <a:xfrm>
            <a:off x="0" y="6669088"/>
            <a:ext cx="12349163" cy="188912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FFEF118-1DA0-4F3B-B778-87C669C4A2FC}"/>
              </a:ext>
            </a:extLst>
          </p:cNvPr>
          <p:cNvSpPr/>
          <p:nvPr/>
        </p:nvSpPr>
        <p:spPr>
          <a:xfrm>
            <a:off x="0" y="0"/>
            <a:ext cx="12349163" cy="188913"/>
          </a:xfrm>
          <a:prstGeom prst="rect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A3F2D3C9-7FB3-4B03-B956-2361D1567CEB}"/>
              </a:ext>
            </a:extLst>
          </p:cNvPr>
          <p:cNvCxnSpPr/>
          <p:nvPr/>
        </p:nvCxnSpPr>
        <p:spPr>
          <a:xfrm flipH="1">
            <a:off x="5786438" y="2376488"/>
            <a:ext cx="0" cy="2879725"/>
          </a:xfrm>
          <a:prstGeom prst="line">
            <a:avLst/>
          </a:prstGeom>
          <a:ln w="12700">
            <a:solidFill>
              <a:srgbClr val="4A5A3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2F94AF3C-B682-4679-AA2A-16FD7CDB2B8D}"/>
              </a:ext>
            </a:extLst>
          </p:cNvPr>
          <p:cNvSpPr txBox="1">
            <a:spLocks/>
          </p:cNvSpPr>
          <p:nvPr/>
        </p:nvSpPr>
        <p:spPr>
          <a:xfrm>
            <a:off x="571500" y="2493963"/>
            <a:ext cx="4533900" cy="2724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A52E30"/>
                </a:solidFill>
                <a:latin typeface="Century Gothic" pitchFamily="34" charset="0"/>
              </a:rPr>
              <a:t>Igreja que valoriza o Sacerdócio Geral, capacita as pessoas e aprofunda a fé para seu testemunho na Igreja e no mundo</a:t>
            </a:r>
            <a:r>
              <a:rPr lang="pt-BR" sz="3200" dirty="0">
                <a:latin typeface="Century Gothic" pitchFamily="34" charset="0"/>
              </a:rPr>
              <a:t> </a:t>
            </a:r>
            <a:endParaRPr lang="pt-BR" sz="3200" b="1" spc="-300" dirty="0">
              <a:solidFill>
                <a:srgbClr val="A52E3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Conteúdo 2">
            <a:extLst>
              <a:ext uri="{FF2B5EF4-FFF2-40B4-BE49-F238E27FC236}">
                <a16:creationId xmlns:a16="http://schemas.microsoft.com/office/drawing/2014/main" xmlns="" id="{A656177B-05B9-4EF6-A241-1C51807C39D4}"/>
              </a:ext>
            </a:extLst>
          </p:cNvPr>
          <p:cNvSpPr txBox="1">
            <a:spLocks/>
          </p:cNvSpPr>
          <p:nvPr/>
        </p:nvSpPr>
        <p:spPr bwMode="auto">
          <a:xfrm>
            <a:off x="6442075" y="2897188"/>
            <a:ext cx="54451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pt-BR" sz="2800" b="1" dirty="0">
                <a:solidFill>
                  <a:srgbClr val="4A5A30"/>
                </a:solidFill>
              </a:rPr>
              <a:t>ÁREAS DE PRIORIDADE PARA AÇÃO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rgbClr val="4A5A30"/>
                </a:solidFill>
              </a:rPr>
              <a:t>Culto e Comunicação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rgbClr val="4A5A30"/>
                </a:solidFill>
              </a:rPr>
              <a:t>Renovação e fortalecimento da Evangelização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rgbClr val="4A5A30"/>
                </a:solidFill>
              </a:rPr>
              <a:t>Novas Áreas de Missão</a:t>
            </a:r>
            <a:endParaRPr lang="pt-BR" sz="2800" dirty="0">
              <a:solidFill>
                <a:srgbClr val="4A5A30"/>
              </a:solidFill>
            </a:endParaRPr>
          </a:p>
        </p:txBody>
      </p:sp>
      <p:sp>
        <p:nvSpPr>
          <p:cNvPr id="16387" name="Título 1"/>
          <p:cNvSpPr txBox="1">
            <a:spLocks/>
          </p:cNvSpPr>
          <p:nvPr/>
        </p:nvSpPr>
        <p:spPr bwMode="auto">
          <a:xfrm>
            <a:off x="723900" y="852488"/>
            <a:ext cx="107267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800" b="1">
                <a:solidFill>
                  <a:srgbClr val="4A5A30"/>
                </a:solidFill>
                <a:latin typeface="Century Gothic" panose="020B0502020202020204" pitchFamily="34" charset="0"/>
              </a:rPr>
              <a:t>METAS MISSIONÁRIAS – Meta 2</a:t>
            </a:r>
            <a:endParaRPr lang="pt-BR" altLang="pt-BR" sz="3200" b="1">
              <a:solidFill>
                <a:srgbClr val="4A5A3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11B6AB8D-502D-4E58-9882-82A7CBE125F3}"/>
              </a:ext>
            </a:extLst>
          </p:cNvPr>
          <p:cNvSpPr/>
          <p:nvPr/>
        </p:nvSpPr>
        <p:spPr>
          <a:xfrm>
            <a:off x="0" y="6669088"/>
            <a:ext cx="12349163" cy="188912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E1EA1DB-CE73-4BDD-9247-5575824E88F3}"/>
              </a:ext>
            </a:extLst>
          </p:cNvPr>
          <p:cNvSpPr/>
          <p:nvPr/>
        </p:nvSpPr>
        <p:spPr>
          <a:xfrm>
            <a:off x="0" y="0"/>
            <a:ext cx="12349163" cy="188913"/>
          </a:xfrm>
          <a:prstGeom prst="rect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568F0933-B28F-4E94-8F6E-33C8616D99CA}"/>
              </a:ext>
            </a:extLst>
          </p:cNvPr>
          <p:cNvCxnSpPr/>
          <p:nvPr/>
        </p:nvCxnSpPr>
        <p:spPr>
          <a:xfrm flipH="1">
            <a:off x="5786438" y="2376488"/>
            <a:ext cx="0" cy="2879725"/>
          </a:xfrm>
          <a:prstGeom prst="line">
            <a:avLst/>
          </a:prstGeom>
          <a:ln w="12700">
            <a:solidFill>
              <a:srgbClr val="4A5A3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DAB12B87-31F9-41EB-8CDD-9D2572A9A8B5}"/>
              </a:ext>
            </a:extLst>
          </p:cNvPr>
          <p:cNvSpPr txBox="1">
            <a:spLocks/>
          </p:cNvSpPr>
          <p:nvPr/>
        </p:nvSpPr>
        <p:spPr>
          <a:xfrm>
            <a:off x="0" y="2493963"/>
            <a:ext cx="5105400" cy="2724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A52E30"/>
                </a:solidFill>
                <a:latin typeface="Century Gothic" pitchFamily="34" charset="0"/>
              </a:rPr>
              <a:t>Igreja aberta, que proclama o Evangelho, contextualizado em favor de todas as pessoas e da</a:t>
            </a:r>
            <a:br>
              <a:rPr lang="pt-BR" sz="3200" b="1" dirty="0">
                <a:solidFill>
                  <a:srgbClr val="A52E30"/>
                </a:solidFill>
                <a:latin typeface="Century Gothic" pitchFamily="34" charset="0"/>
              </a:rPr>
            </a:br>
            <a:r>
              <a:rPr lang="pt-BR" sz="3200" b="1" dirty="0">
                <a:solidFill>
                  <a:srgbClr val="A52E30"/>
                </a:solidFill>
                <a:latin typeface="Century Gothic" pitchFamily="34" charset="0"/>
              </a:rPr>
              <a:t>Criação de Deus </a:t>
            </a:r>
            <a:endParaRPr lang="pt-BR" sz="3200" b="1" spc="-300" dirty="0">
              <a:solidFill>
                <a:srgbClr val="A52E3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Conteúdo 2">
            <a:extLst>
              <a:ext uri="{FF2B5EF4-FFF2-40B4-BE49-F238E27FC236}">
                <a16:creationId xmlns:a16="http://schemas.microsoft.com/office/drawing/2014/main" xmlns="" id="{C0732C64-0838-4C47-A533-E9728C34A1AA}"/>
              </a:ext>
            </a:extLst>
          </p:cNvPr>
          <p:cNvSpPr txBox="1">
            <a:spLocks/>
          </p:cNvSpPr>
          <p:nvPr/>
        </p:nvSpPr>
        <p:spPr bwMode="auto">
          <a:xfrm>
            <a:off x="6442075" y="2671763"/>
            <a:ext cx="5445125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pt-BR" sz="2800" b="1" dirty="0">
                <a:solidFill>
                  <a:srgbClr val="4A5A30"/>
                </a:solidFill>
              </a:rPr>
              <a:t>ÁREAS DE PRIORIDADE PARA AÇÃO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rgbClr val="4A5A30"/>
                </a:solidFill>
              </a:rPr>
              <a:t> </a:t>
            </a:r>
            <a:r>
              <a:rPr lang="pt-BR" sz="3200" b="1" dirty="0">
                <a:solidFill>
                  <a:srgbClr val="4A5A30"/>
                </a:solidFill>
              </a:rPr>
              <a:t>Fortalecimento do testemunho 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rgbClr val="4A5A30"/>
                </a:solidFill>
              </a:rPr>
              <a:t>Valorização da diversidade</a:t>
            </a:r>
          </a:p>
        </p:txBody>
      </p:sp>
      <p:sp>
        <p:nvSpPr>
          <p:cNvPr id="17411" name="Título 1"/>
          <p:cNvSpPr txBox="1">
            <a:spLocks/>
          </p:cNvSpPr>
          <p:nvPr/>
        </p:nvSpPr>
        <p:spPr bwMode="auto">
          <a:xfrm>
            <a:off x="723900" y="852488"/>
            <a:ext cx="107267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800" b="1">
                <a:solidFill>
                  <a:srgbClr val="4A5A30"/>
                </a:solidFill>
                <a:latin typeface="Century Gothic" panose="020B0502020202020204" pitchFamily="34" charset="0"/>
              </a:rPr>
              <a:t>METAS MISSIONÁRIAS – Meta 3</a:t>
            </a:r>
            <a:endParaRPr lang="pt-BR" altLang="pt-BR" sz="3200" b="1">
              <a:solidFill>
                <a:srgbClr val="4A5A3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6DD3165-9404-48C0-922D-9A048F0EA4D2}"/>
              </a:ext>
            </a:extLst>
          </p:cNvPr>
          <p:cNvSpPr/>
          <p:nvPr/>
        </p:nvSpPr>
        <p:spPr>
          <a:xfrm>
            <a:off x="0" y="6669088"/>
            <a:ext cx="12349163" cy="188912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3900DF76-C89D-40BC-BD3E-A90EE84F7414}"/>
              </a:ext>
            </a:extLst>
          </p:cNvPr>
          <p:cNvSpPr/>
          <p:nvPr/>
        </p:nvSpPr>
        <p:spPr>
          <a:xfrm>
            <a:off x="0" y="0"/>
            <a:ext cx="12349163" cy="188913"/>
          </a:xfrm>
          <a:prstGeom prst="rect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7997E239-B3EE-4930-8EAB-BD8573371864}"/>
              </a:ext>
            </a:extLst>
          </p:cNvPr>
          <p:cNvCxnSpPr/>
          <p:nvPr/>
        </p:nvCxnSpPr>
        <p:spPr>
          <a:xfrm flipH="1">
            <a:off x="5786438" y="2376488"/>
            <a:ext cx="0" cy="2879725"/>
          </a:xfrm>
          <a:prstGeom prst="line">
            <a:avLst/>
          </a:prstGeom>
          <a:ln w="12700">
            <a:solidFill>
              <a:srgbClr val="4A5A3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01FEE1D-C4FF-4A97-AA6E-B09F7F931EFF}"/>
              </a:ext>
            </a:extLst>
          </p:cNvPr>
          <p:cNvSpPr txBox="1">
            <a:spLocks/>
          </p:cNvSpPr>
          <p:nvPr/>
        </p:nvSpPr>
        <p:spPr>
          <a:xfrm>
            <a:off x="533400" y="2703513"/>
            <a:ext cx="4572000" cy="2724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A52E30"/>
                </a:solidFill>
                <a:latin typeface="Century Gothic" pitchFamily="34" charset="0"/>
              </a:rPr>
              <a:t>Igreja atraente</a:t>
            </a:r>
            <a:br>
              <a:rPr lang="pt-BR" sz="3200" b="1" dirty="0">
                <a:solidFill>
                  <a:srgbClr val="A52E30"/>
                </a:solidFill>
                <a:latin typeface="Century Gothic" pitchFamily="34" charset="0"/>
              </a:rPr>
            </a:br>
            <a:r>
              <a:rPr lang="pt-BR" sz="3200" b="1" dirty="0">
                <a:solidFill>
                  <a:srgbClr val="A52E30"/>
                </a:solidFill>
                <a:latin typeface="Century Gothic" pitchFamily="34" charset="0"/>
              </a:rPr>
              <a:t>e acolhedora,</a:t>
            </a:r>
            <a:br>
              <a:rPr lang="pt-BR" sz="3200" b="1" dirty="0">
                <a:solidFill>
                  <a:srgbClr val="A52E30"/>
                </a:solidFill>
                <a:latin typeface="Century Gothic" pitchFamily="34" charset="0"/>
              </a:rPr>
            </a:br>
            <a:r>
              <a:rPr lang="pt-BR" sz="3200" b="1" dirty="0">
                <a:solidFill>
                  <a:srgbClr val="A52E30"/>
                </a:solidFill>
                <a:latin typeface="Century Gothic" pitchFamily="34" charset="0"/>
              </a:rPr>
              <a:t>que reflete e inclui</a:t>
            </a:r>
            <a:br>
              <a:rPr lang="pt-BR" sz="3200" b="1" dirty="0">
                <a:solidFill>
                  <a:srgbClr val="A52E30"/>
                </a:solidFill>
                <a:latin typeface="Century Gothic" pitchFamily="34" charset="0"/>
              </a:rPr>
            </a:br>
            <a:r>
              <a:rPr lang="pt-BR" sz="3200" b="1" dirty="0">
                <a:solidFill>
                  <a:srgbClr val="A52E30"/>
                </a:solidFill>
                <a:latin typeface="Century Gothic" pitchFamily="34" charset="0"/>
              </a:rPr>
              <a:t>a diversidade em suas Comunidades</a:t>
            </a:r>
            <a:endParaRPr lang="pt-BR" sz="3200" b="1" spc="-300" dirty="0">
              <a:solidFill>
                <a:srgbClr val="A52E3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Conteúdo 2">
            <a:extLst>
              <a:ext uri="{FF2B5EF4-FFF2-40B4-BE49-F238E27FC236}">
                <a16:creationId xmlns:a16="http://schemas.microsoft.com/office/drawing/2014/main" xmlns="" id="{C0431D90-F450-4722-BD18-84E5F50EDD99}"/>
              </a:ext>
            </a:extLst>
          </p:cNvPr>
          <p:cNvSpPr txBox="1">
            <a:spLocks/>
          </p:cNvSpPr>
          <p:nvPr/>
        </p:nvSpPr>
        <p:spPr bwMode="auto">
          <a:xfrm>
            <a:off x="6442075" y="2078038"/>
            <a:ext cx="5445125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pt-BR" sz="2800" b="1" dirty="0">
                <a:solidFill>
                  <a:srgbClr val="4A5A30"/>
                </a:solidFill>
              </a:rPr>
              <a:t>ÁREAS DE PRIORIDADE PARA AÇÃO </a:t>
            </a:r>
            <a:endParaRPr lang="pt-BR" sz="2800" dirty="0">
              <a:solidFill>
                <a:srgbClr val="4A5A3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rgbClr val="4A5A30"/>
                </a:solidFill>
              </a:rPr>
              <a:t>Defesa e ação na justiça econômica, racial e socioambiental</a:t>
            </a:r>
            <a:endParaRPr lang="pt-BR" sz="3200" dirty="0">
              <a:solidFill>
                <a:srgbClr val="4A5A3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rgbClr val="4A5A30"/>
                </a:solidFill>
              </a:rPr>
              <a:t>Justiça de gênero</a:t>
            </a:r>
            <a:endParaRPr lang="pt-BR" sz="3200" dirty="0">
              <a:solidFill>
                <a:srgbClr val="4A5A3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rgbClr val="4A5A30"/>
                </a:solidFill>
              </a:rPr>
              <a:t>Protagonismo de jovens</a:t>
            </a:r>
            <a:endParaRPr lang="pt-BR" sz="3200" dirty="0">
              <a:solidFill>
                <a:srgbClr val="4A5A3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rgbClr val="4A5A30"/>
                </a:solidFill>
              </a:rPr>
              <a:t>Diálogos e relações ecumênicas</a:t>
            </a:r>
            <a:endParaRPr lang="pt-BR" sz="3200" dirty="0">
              <a:solidFill>
                <a:srgbClr val="4A5A30"/>
              </a:solidFill>
            </a:endParaRPr>
          </a:p>
        </p:txBody>
      </p:sp>
      <p:sp>
        <p:nvSpPr>
          <p:cNvPr id="18435" name="Título 1"/>
          <p:cNvSpPr txBox="1">
            <a:spLocks/>
          </p:cNvSpPr>
          <p:nvPr/>
        </p:nvSpPr>
        <p:spPr bwMode="auto">
          <a:xfrm>
            <a:off x="723900" y="852488"/>
            <a:ext cx="107267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800" b="1">
                <a:solidFill>
                  <a:srgbClr val="4A5A30"/>
                </a:solidFill>
                <a:latin typeface="Century Gothic" panose="020B0502020202020204" pitchFamily="34" charset="0"/>
              </a:rPr>
              <a:t>METAS MISSIONÁRIAS – Meta 4</a:t>
            </a:r>
            <a:endParaRPr lang="pt-BR" altLang="pt-BR" sz="3200" b="1">
              <a:solidFill>
                <a:srgbClr val="4A5A3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89E96A28-8499-4425-B8ED-018A393531CD}"/>
              </a:ext>
            </a:extLst>
          </p:cNvPr>
          <p:cNvSpPr/>
          <p:nvPr/>
        </p:nvSpPr>
        <p:spPr>
          <a:xfrm>
            <a:off x="0" y="6669088"/>
            <a:ext cx="12349163" cy="188912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31B2D67-29B1-4F05-A15D-275B4017BDE3}"/>
              </a:ext>
            </a:extLst>
          </p:cNvPr>
          <p:cNvSpPr/>
          <p:nvPr/>
        </p:nvSpPr>
        <p:spPr>
          <a:xfrm>
            <a:off x="0" y="0"/>
            <a:ext cx="12349163" cy="188913"/>
          </a:xfrm>
          <a:prstGeom prst="rect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5266B51E-C18D-44E9-92A1-631A4C63ACFA}"/>
              </a:ext>
            </a:extLst>
          </p:cNvPr>
          <p:cNvCxnSpPr/>
          <p:nvPr/>
        </p:nvCxnSpPr>
        <p:spPr>
          <a:xfrm flipH="1">
            <a:off x="5786438" y="2128838"/>
            <a:ext cx="0" cy="3960812"/>
          </a:xfrm>
          <a:prstGeom prst="line">
            <a:avLst/>
          </a:prstGeom>
          <a:ln w="12700">
            <a:solidFill>
              <a:srgbClr val="4A5A3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3A28CE8-AEBE-4B67-87F8-6E2E26776349}"/>
              </a:ext>
            </a:extLst>
          </p:cNvPr>
          <p:cNvSpPr txBox="1">
            <a:spLocks/>
          </p:cNvSpPr>
          <p:nvPr/>
        </p:nvSpPr>
        <p:spPr>
          <a:xfrm>
            <a:off x="533400" y="3086100"/>
            <a:ext cx="4572000" cy="19796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A52E30"/>
                </a:solidFill>
                <a:latin typeface="Century Gothic" pitchFamily="34" charset="0"/>
              </a:rPr>
              <a:t>Igreja comprometida com a justiça, a paz e a reconciliação que promove vida digna</a:t>
            </a:r>
            <a:endParaRPr lang="pt-BR" sz="3200" b="1" spc="-300" dirty="0">
              <a:solidFill>
                <a:srgbClr val="A52E3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Conteúdo 2">
            <a:extLst>
              <a:ext uri="{FF2B5EF4-FFF2-40B4-BE49-F238E27FC236}">
                <a16:creationId xmlns:a16="http://schemas.microsoft.com/office/drawing/2014/main" xmlns="" id="{99AB71E8-A60D-4DAF-8A2C-BE8F2E0A2D87}"/>
              </a:ext>
            </a:extLst>
          </p:cNvPr>
          <p:cNvSpPr txBox="1">
            <a:spLocks/>
          </p:cNvSpPr>
          <p:nvPr/>
        </p:nvSpPr>
        <p:spPr bwMode="auto">
          <a:xfrm>
            <a:off x="6480175" y="3125788"/>
            <a:ext cx="5445125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pt-BR" sz="2800" b="1" dirty="0">
                <a:solidFill>
                  <a:srgbClr val="4A5A30"/>
                </a:solidFill>
              </a:rPr>
              <a:t>ÁREAS DE PRIORIDADE PARA AÇÃO </a:t>
            </a:r>
            <a:endParaRPr lang="pt-BR" sz="2800" dirty="0">
              <a:solidFill>
                <a:srgbClr val="4A5A3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rgbClr val="4A5A30"/>
                </a:solidFill>
              </a:rPr>
              <a:t>Estrutura e Governança</a:t>
            </a:r>
            <a:endParaRPr lang="pt-BR" sz="3200" dirty="0">
              <a:solidFill>
                <a:srgbClr val="4A5A3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rgbClr val="4A5A30"/>
                </a:solidFill>
              </a:rPr>
              <a:t>Recursos para a Missão</a:t>
            </a:r>
            <a:endParaRPr lang="pt-BR" sz="3200" dirty="0">
              <a:solidFill>
                <a:srgbClr val="4A5A3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rgbClr val="4A5A30"/>
                </a:solidFill>
              </a:rPr>
              <a:t>Comunicação</a:t>
            </a:r>
            <a:endParaRPr lang="pt-BR" sz="3200" dirty="0">
              <a:solidFill>
                <a:srgbClr val="4A5A30"/>
              </a:solidFill>
            </a:endParaRPr>
          </a:p>
        </p:txBody>
      </p:sp>
      <p:sp>
        <p:nvSpPr>
          <p:cNvPr id="19459" name="Título 1"/>
          <p:cNvSpPr txBox="1">
            <a:spLocks/>
          </p:cNvSpPr>
          <p:nvPr/>
        </p:nvSpPr>
        <p:spPr bwMode="auto">
          <a:xfrm>
            <a:off x="723900" y="852488"/>
            <a:ext cx="107267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800" b="1">
                <a:solidFill>
                  <a:srgbClr val="4A5A30"/>
                </a:solidFill>
                <a:latin typeface="Century Gothic" panose="020B0502020202020204" pitchFamily="34" charset="0"/>
              </a:rPr>
              <a:t>METAS MISSIONÁRIAS – Meta 5</a:t>
            </a:r>
            <a:endParaRPr lang="pt-BR" altLang="pt-BR" sz="3200" b="1">
              <a:solidFill>
                <a:srgbClr val="4A5A3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503E1C5-B79B-4F29-BD3D-B477A5C25ADF}"/>
              </a:ext>
            </a:extLst>
          </p:cNvPr>
          <p:cNvSpPr/>
          <p:nvPr/>
        </p:nvSpPr>
        <p:spPr>
          <a:xfrm>
            <a:off x="0" y="6669088"/>
            <a:ext cx="12349163" cy="188912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D71F9FA-820A-48EE-995B-F6ED4E780AEC}"/>
              </a:ext>
            </a:extLst>
          </p:cNvPr>
          <p:cNvSpPr/>
          <p:nvPr/>
        </p:nvSpPr>
        <p:spPr>
          <a:xfrm>
            <a:off x="0" y="0"/>
            <a:ext cx="12349163" cy="188913"/>
          </a:xfrm>
          <a:prstGeom prst="rect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69648385-FF3E-4DB0-A1B8-B539708FC65E}"/>
              </a:ext>
            </a:extLst>
          </p:cNvPr>
          <p:cNvCxnSpPr/>
          <p:nvPr/>
        </p:nvCxnSpPr>
        <p:spPr>
          <a:xfrm flipH="1">
            <a:off x="5786438" y="2566988"/>
            <a:ext cx="0" cy="3240087"/>
          </a:xfrm>
          <a:prstGeom prst="line">
            <a:avLst/>
          </a:prstGeom>
          <a:ln w="12700">
            <a:solidFill>
              <a:srgbClr val="4A5A3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936A245-0642-471D-A5E4-B3AA1A37D5E8}"/>
              </a:ext>
            </a:extLst>
          </p:cNvPr>
          <p:cNvSpPr txBox="1">
            <a:spLocks/>
          </p:cNvSpPr>
          <p:nvPr/>
        </p:nvSpPr>
        <p:spPr>
          <a:xfrm>
            <a:off x="533400" y="2819400"/>
            <a:ext cx="4572000" cy="19796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A52E30"/>
                </a:solidFill>
                <a:latin typeface="Century Gothic" pitchFamily="34" charset="0"/>
              </a:rPr>
              <a:t>Igreja sinodal</a:t>
            </a:r>
            <a:br>
              <a:rPr lang="pt-BR" sz="3200" b="1" dirty="0">
                <a:solidFill>
                  <a:srgbClr val="A52E30"/>
                </a:solidFill>
                <a:latin typeface="Century Gothic" pitchFamily="34" charset="0"/>
              </a:rPr>
            </a:br>
            <a:r>
              <a:rPr lang="pt-BR" sz="3200" b="1" dirty="0">
                <a:solidFill>
                  <a:srgbClr val="A52E30"/>
                </a:solidFill>
                <a:latin typeface="Century Gothic" pitchFamily="34" charset="0"/>
              </a:rPr>
              <a:t>bem conduzida, democrática, transparente, conectada e sustentável</a:t>
            </a:r>
            <a:endParaRPr lang="pt-BR" sz="3200" b="1" spc="-300" dirty="0">
              <a:solidFill>
                <a:srgbClr val="A52E3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ço Reservado para Conteúdo 2">
            <a:extLst>
              <a:ext uri="{FF2B5EF4-FFF2-40B4-BE49-F238E27FC236}">
                <a16:creationId xmlns:a16="http://schemas.microsoft.com/office/drawing/2014/main" xmlns="" id="{CD05AEEE-C7DC-413F-B65D-976C2E5BF917}"/>
              </a:ext>
            </a:extLst>
          </p:cNvPr>
          <p:cNvSpPr txBox="1">
            <a:spLocks/>
          </p:cNvSpPr>
          <p:nvPr/>
        </p:nvSpPr>
        <p:spPr bwMode="auto">
          <a:xfrm>
            <a:off x="1296988" y="1212850"/>
            <a:ext cx="95980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sz="3200" b="1" dirty="0">
                <a:solidFill>
                  <a:srgbClr val="AA2E30"/>
                </a:solidFill>
                <a:latin typeface="Century Gothic" panose="020B0502020202020204" pitchFamily="34" charset="0"/>
                <a:cs typeface="Arial" charset="0"/>
              </a:rPr>
              <a:t>METAS - ÁREAS DE PRIORIDADE – OBJETIVOS</a:t>
            </a:r>
          </a:p>
          <a:p>
            <a:pPr algn="ctr">
              <a:buFont typeface="Arial" charset="0"/>
              <a:buNone/>
              <a:defRPr/>
            </a:pPr>
            <a:r>
              <a:rPr lang="pt-BR" sz="3200" b="1" dirty="0">
                <a:solidFill>
                  <a:srgbClr val="AA2E30"/>
                </a:solidFill>
                <a:latin typeface="Century Gothic" panose="020B0502020202020204" pitchFamily="34" charset="0"/>
                <a:cs typeface="Arial" charset="0"/>
              </a:rPr>
              <a:t> </a:t>
            </a:r>
          </a:p>
          <a:p>
            <a:pPr algn="just">
              <a:buFont typeface="Arial" charset="0"/>
              <a:buNone/>
              <a:defRPr/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Estas envolvem o âmbito nacional, sinodal e local. Corresponde a cada uma delas avaliar e implementar ações para concretizar as METAS no âmbito da sua abrangência. Desta forma, oportuniza-se a valorização dos contextos e da diversidade na articulação da ação missionária da IECLB.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9C7CDF1-F1A7-45D3-9F84-355A94922B05}"/>
              </a:ext>
            </a:extLst>
          </p:cNvPr>
          <p:cNvSpPr/>
          <p:nvPr/>
        </p:nvSpPr>
        <p:spPr>
          <a:xfrm>
            <a:off x="0" y="6669088"/>
            <a:ext cx="12349163" cy="188912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74D1ECA9-1E1E-4AB3-AD4E-0716F11188A6}"/>
              </a:ext>
            </a:extLst>
          </p:cNvPr>
          <p:cNvSpPr/>
          <p:nvPr/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rgbClr val="ACA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85B8ABE3-2105-4DDD-892C-5543FA5047B3}"/>
              </a:ext>
            </a:extLst>
          </p:cNvPr>
          <p:cNvSpPr/>
          <p:nvPr/>
        </p:nvSpPr>
        <p:spPr>
          <a:xfrm>
            <a:off x="0" y="6669088"/>
            <a:ext cx="12349163" cy="188912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3CE051B-1D2C-4D6A-9E92-AB9F40D1B663}"/>
              </a:ext>
            </a:extLst>
          </p:cNvPr>
          <p:cNvSpPr/>
          <p:nvPr/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1298575" y="1127125"/>
            <a:ext cx="96202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800" b="1">
                <a:solidFill>
                  <a:srgbClr val="4A5A30"/>
                </a:solidFill>
                <a:latin typeface="Century Gothic" panose="020B0502020202020204" pitchFamily="34" charset="0"/>
              </a:rPr>
              <a:t>IGREJA - ECONOMIA - POLÍTICA</a:t>
            </a:r>
            <a:endParaRPr lang="pt-BR" altLang="pt-BR" sz="3200" b="1">
              <a:solidFill>
                <a:srgbClr val="4A5A3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360488" y="1884363"/>
            <a:ext cx="95027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i="1">
                <a:solidFill>
                  <a:srgbClr val="4A5A30"/>
                </a:solidFill>
                <a:latin typeface="Century Gothic" panose="020B0502020202020204" pitchFamily="34" charset="0"/>
              </a:rPr>
              <a:t>Deixo com vocês a paz, a minha paz lhes dou.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rgbClr val="4A5A30"/>
                </a:solidFill>
                <a:latin typeface="Century Gothic" panose="020B0502020202020204" pitchFamily="34" charset="0"/>
              </a:rPr>
              <a:t>João 14.27a</a:t>
            </a:r>
            <a:endParaRPr lang="pt-BR" altLang="pt-BR" sz="2000">
              <a:solidFill>
                <a:srgbClr val="4A5A30"/>
              </a:solidFill>
            </a:endParaRPr>
          </a:p>
        </p:txBody>
      </p:sp>
      <p:sp>
        <p:nvSpPr>
          <p:cNvPr id="21510" name="Espaço Reservado para Número de Slide 5"/>
          <p:cNvSpPr txBox="1">
            <a:spLocks/>
          </p:cNvSpPr>
          <p:nvPr/>
        </p:nvSpPr>
        <p:spPr bwMode="auto">
          <a:xfrm>
            <a:off x="11512550" y="5916613"/>
            <a:ext cx="512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BF7D96-FF02-49F4-8B2B-7AADA3479A28}" type="slidenum">
              <a:rPr lang="pt-BR" altLang="pt-BR" sz="14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t-BR" altLang="pt-BR" sz="1400">
              <a:solidFill>
                <a:schemeClr val="bg1"/>
              </a:solidFill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409950"/>
            <a:ext cx="2174875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4362450" y="5937250"/>
            <a:ext cx="34226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300" b="1">
                <a:solidFill>
                  <a:srgbClr val="A52E30"/>
                </a:solidFill>
                <a:latin typeface="Century Gothic" panose="020B0502020202020204" pitchFamily="34" charset="0"/>
              </a:rPr>
              <a:t>www.luteranos.com.br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ço Reservado para Conteúdo 2"/>
          <p:cNvSpPr txBox="1">
            <a:spLocks/>
          </p:cNvSpPr>
          <p:nvPr/>
        </p:nvSpPr>
        <p:spPr bwMode="auto">
          <a:xfrm>
            <a:off x="688975" y="1003300"/>
            <a:ext cx="74644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3600" b="1">
                <a:solidFill>
                  <a:srgbClr val="A52E30"/>
                </a:solidFill>
                <a:latin typeface="Century Gothic" panose="020B0502020202020204" pitchFamily="34" charset="0"/>
              </a:rPr>
              <a:t>Aprovadas pelo</a:t>
            </a:r>
            <a:br>
              <a:rPr lang="pt-BR" altLang="pt-BR" sz="3600" b="1">
                <a:solidFill>
                  <a:srgbClr val="A52E30"/>
                </a:solidFill>
                <a:latin typeface="Century Gothic" panose="020B0502020202020204" pitchFamily="34" charset="0"/>
              </a:rPr>
            </a:br>
            <a:r>
              <a:rPr lang="pt-BR" altLang="pt-BR" sz="3600" b="1">
                <a:solidFill>
                  <a:srgbClr val="A52E30"/>
                </a:solidFill>
                <a:latin typeface="Century Gothic" panose="020B0502020202020204" pitchFamily="34" charset="0"/>
              </a:rPr>
              <a:t>XXXI Concílio da Igreja</a:t>
            </a:r>
            <a:r>
              <a:rPr lang="pt-BR" altLang="pt-BR" sz="4000" b="1">
                <a:solidFill>
                  <a:srgbClr val="A52E30"/>
                </a:solidFill>
                <a:latin typeface="Century Gothic" panose="020B0502020202020204" pitchFamily="34" charset="0"/>
              </a:rPr>
              <a:t/>
            </a:r>
            <a:br>
              <a:rPr lang="pt-BR" altLang="pt-BR" sz="4000" b="1">
                <a:solidFill>
                  <a:srgbClr val="A52E30"/>
                </a:solidFill>
                <a:latin typeface="Century Gothic" panose="020B0502020202020204" pitchFamily="34" charset="0"/>
              </a:rPr>
            </a:br>
            <a:r>
              <a:rPr lang="pt-BR" altLang="pt-BR">
                <a:solidFill>
                  <a:srgbClr val="A52E30"/>
                </a:solidFill>
                <a:latin typeface="Century Gothic" panose="020B0502020202020204" pitchFamily="34" charset="0"/>
              </a:rPr>
              <a:t>17-21.10.2018 - Curitiba/PR </a:t>
            </a:r>
          </a:p>
        </p:txBody>
      </p:sp>
      <p:pic>
        <p:nvPicPr>
          <p:cNvPr id="4099" name="Picture 4" descr="http://www.luteranos.com.br/_arquivos/201810/big_2d6125c0fe231fcbbfce2de18a0af5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t="13628" b="44917"/>
          <a:stretch>
            <a:fillRect/>
          </a:stretch>
        </p:blipFill>
        <p:spPr bwMode="auto">
          <a:xfrm>
            <a:off x="-58738" y="3152775"/>
            <a:ext cx="12287251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AFA88B4B-C19E-435A-82A5-9C2601C3C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789">
            <a:off x="6992235" y="780392"/>
            <a:ext cx="3593278" cy="5186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652F045B-D3F7-4144-A067-F55E7EB71A9C}"/>
              </a:ext>
            </a:extLst>
          </p:cNvPr>
          <p:cNvSpPr/>
          <p:nvPr/>
        </p:nvSpPr>
        <p:spPr>
          <a:xfrm>
            <a:off x="0" y="6669088"/>
            <a:ext cx="12349163" cy="188912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2F2FA31D-828C-4033-9CD6-B938CEC773CC}"/>
              </a:ext>
            </a:extLst>
          </p:cNvPr>
          <p:cNvSpPr/>
          <p:nvPr/>
        </p:nvSpPr>
        <p:spPr>
          <a:xfrm>
            <a:off x="-219075" y="0"/>
            <a:ext cx="12568238" cy="2825750"/>
          </a:xfrm>
          <a:prstGeom prst="rect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000" b="1" dirty="0">
                <a:solidFill>
                  <a:schemeClr val="bg1"/>
                </a:solidFill>
                <a:latin typeface="Century Gothic" pitchFamily="34" charset="0"/>
              </a:rPr>
              <a:t>Plano Missionário da IECLB - 2019-2024? </a:t>
            </a:r>
            <a:br>
              <a:rPr lang="pt-BR" sz="40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Century Gothic" pitchFamily="34" charset="0"/>
              </a:rPr>
              <a:t>ou </a:t>
            </a:r>
            <a:br>
              <a:rPr lang="pt-BR" sz="40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Century Gothic" pitchFamily="34" charset="0"/>
              </a:rPr>
              <a:t> Metas Missionárias da IECLB 2019-2024? </a:t>
            </a:r>
          </a:p>
        </p:txBody>
      </p:sp>
      <p:sp>
        <p:nvSpPr>
          <p:cNvPr id="5124" name="Espaço Reservado para Conteúdo 4"/>
          <p:cNvSpPr txBox="1">
            <a:spLocks/>
          </p:cNvSpPr>
          <p:nvPr/>
        </p:nvSpPr>
        <p:spPr bwMode="auto">
          <a:xfrm>
            <a:off x="1122363" y="3322638"/>
            <a:ext cx="10104437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A estrutura do documento está</a:t>
            </a:r>
            <a:b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</a:b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organizada em cinco Metas Missionárias </a:t>
            </a:r>
          </a:p>
          <a:p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As Metas orientam e conduzem a</a:t>
            </a:r>
            <a:b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</a:b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Ação Missionária na IECLB até 2024 </a:t>
            </a:r>
          </a:p>
          <a:p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Ajuda a diferenciar PAMI 2008-2012</a:t>
            </a:r>
            <a:b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</a:b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de Plano Missionário da IECLB 2019-2024  </a:t>
            </a:r>
          </a:p>
          <a:p>
            <a:pPr algn="just"/>
            <a:endParaRPr lang="pt-BR" altLang="pt-BR" sz="36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973112EB-1206-4FF5-B1C5-C3EF725A9EE0}"/>
              </a:ext>
            </a:extLst>
          </p:cNvPr>
          <p:cNvSpPr/>
          <p:nvPr/>
        </p:nvSpPr>
        <p:spPr>
          <a:xfrm>
            <a:off x="0" y="6669088"/>
            <a:ext cx="12349163" cy="188912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25BF94C6-858B-4568-83C5-031B6EB09C39}"/>
              </a:ext>
            </a:extLst>
          </p:cNvPr>
          <p:cNvSpPr/>
          <p:nvPr/>
        </p:nvSpPr>
        <p:spPr>
          <a:xfrm>
            <a:off x="0" y="0"/>
            <a:ext cx="12349163" cy="188913"/>
          </a:xfrm>
          <a:prstGeom prst="rect">
            <a:avLst/>
          </a:prstGeom>
          <a:solidFill>
            <a:srgbClr val="4A5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4A5A30"/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941388" y="1958975"/>
            <a:ext cx="10466387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Para esta publicação, foram feitas alterações</a:t>
            </a:r>
            <a:b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</a:b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de conteúdo nos itens </a:t>
            </a:r>
            <a:r>
              <a:rPr lang="pt-BR" altLang="pt-BR" sz="3200" b="1" i="1">
                <a:solidFill>
                  <a:srgbClr val="4A5A30"/>
                </a:solidFill>
                <a:latin typeface="Century Gothic" panose="020B0502020202020204" pitchFamily="34" charset="0"/>
              </a:rPr>
              <a:t>Antecedentes de uma caminhada</a:t>
            </a: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 (p. 4-5) e </a:t>
            </a:r>
            <a:r>
              <a:rPr lang="pt-BR" altLang="pt-BR" sz="3200" b="1" i="1">
                <a:solidFill>
                  <a:srgbClr val="4A5A30"/>
                </a:solidFill>
                <a:latin typeface="Century Gothic" panose="020B0502020202020204" pitchFamily="34" charset="0"/>
              </a:rPr>
              <a:t>Definições</a:t>
            </a: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 (p. 16-18), que faziam parte do documento apresentado</a:t>
            </a:r>
            <a:b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</a:b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ao XXXI Concílio. O texto das Metas Missionárias passou por revisão ortográfica (p. 6)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Conteúdo 2"/>
          <p:cNvSpPr txBox="1">
            <a:spLocks/>
          </p:cNvSpPr>
          <p:nvPr/>
        </p:nvSpPr>
        <p:spPr bwMode="auto">
          <a:xfrm>
            <a:off x="6537325" y="2254250"/>
            <a:ext cx="54451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O texto-base do PAMI apresenta a nossa compreensão de</a:t>
            </a:r>
            <a:b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</a:b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Missão e as definições dos componentes</a:t>
            </a:r>
            <a:b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</a:b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que articulam a</a:t>
            </a:r>
            <a:b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</a:b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Ação Missionária</a:t>
            </a:r>
          </a:p>
        </p:txBody>
      </p:sp>
      <p:sp>
        <p:nvSpPr>
          <p:cNvPr id="2" name="Título 1"/>
          <p:cNvSpPr txBox="1">
            <a:spLocks/>
          </p:cNvSpPr>
          <p:nvPr/>
        </p:nvSpPr>
        <p:spPr bwMode="auto">
          <a:xfrm>
            <a:off x="723900" y="852488"/>
            <a:ext cx="107267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REFERÊNCIAS PARA A </a:t>
            </a:r>
            <a:r>
              <a:rPr lang="pt-BR" altLang="pt-BR" sz="4800" b="1">
                <a:solidFill>
                  <a:srgbClr val="4A5A30"/>
                </a:solidFill>
                <a:latin typeface="Century Gothic" panose="020B0502020202020204" pitchFamily="34" charset="0"/>
              </a:rPr>
              <a:t>AÇÃO MISSIONÁRIA</a:t>
            </a:r>
            <a:endParaRPr lang="pt-BR" altLang="pt-BR" sz="3200" b="1">
              <a:solidFill>
                <a:srgbClr val="4A5A3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E985CD7-25D5-4100-A169-4C1F459292E9}"/>
              </a:ext>
            </a:extLst>
          </p:cNvPr>
          <p:cNvSpPr/>
          <p:nvPr/>
        </p:nvSpPr>
        <p:spPr>
          <a:xfrm>
            <a:off x="0" y="6669088"/>
            <a:ext cx="12349163" cy="188912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7EB3FD24-00F4-4295-90C9-CA564BBDDEC9}"/>
              </a:ext>
            </a:extLst>
          </p:cNvPr>
          <p:cNvSpPr/>
          <p:nvPr/>
        </p:nvSpPr>
        <p:spPr>
          <a:xfrm>
            <a:off x="0" y="0"/>
            <a:ext cx="12349163" cy="188913"/>
          </a:xfrm>
          <a:prstGeom prst="rect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6" t="27763" r="6410" b="24350"/>
          <a:stretch>
            <a:fillRect/>
          </a:stretch>
        </p:blipFill>
        <p:spPr bwMode="auto">
          <a:xfrm>
            <a:off x="1123950" y="2397125"/>
            <a:ext cx="38576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3E641263-66DF-4E5A-B7C5-26F4587BA41D}"/>
              </a:ext>
            </a:extLst>
          </p:cNvPr>
          <p:cNvCxnSpPr/>
          <p:nvPr/>
        </p:nvCxnSpPr>
        <p:spPr>
          <a:xfrm flipH="1">
            <a:off x="5827713" y="2185988"/>
            <a:ext cx="0" cy="3600450"/>
          </a:xfrm>
          <a:prstGeom prst="line">
            <a:avLst/>
          </a:prstGeom>
          <a:ln w="12700">
            <a:solidFill>
              <a:srgbClr val="4A5A3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Conteúdo 2"/>
          <p:cNvSpPr txBox="1">
            <a:spLocks/>
          </p:cNvSpPr>
          <p:nvPr/>
        </p:nvSpPr>
        <p:spPr bwMode="auto">
          <a:xfrm>
            <a:off x="6442075" y="2432050"/>
            <a:ext cx="54451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O Roteiro para o Planejamento Missionário é a ferramenta ou o instrumento para orientar as diferentes fases do Planejamento Missionário</a:t>
            </a:r>
          </a:p>
        </p:txBody>
      </p:sp>
      <p:sp>
        <p:nvSpPr>
          <p:cNvPr id="8195" name="Título 1"/>
          <p:cNvSpPr txBox="1">
            <a:spLocks/>
          </p:cNvSpPr>
          <p:nvPr/>
        </p:nvSpPr>
        <p:spPr bwMode="auto">
          <a:xfrm>
            <a:off x="723900" y="852488"/>
            <a:ext cx="107267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REFERÊNCIAS PARA A </a:t>
            </a:r>
            <a:r>
              <a:rPr lang="pt-BR" altLang="pt-BR" sz="4800" b="1">
                <a:solidFill>
                  <a:srgbClr val="4A5A30"/>
                </a:solidFill>
                <a:latin typeface="Century Gothic" panose="020B0502020202020204" pitchFamily="34" charset="0"/>
              </a:rPr>
              <a:t>AÇÃO MISSIONÁRIA</a:t>
            </a:r>
            <a:endParaRPr lang="pt-BR" altLang="pt-BR" sz="3200" b="1">
              <a:solidFill>
                <a:srgbClr val="4A5A3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C2C8C5B-993C-47AF-A400-79F87AABC706}"/>
              </a:ext>
            </a:extLst>
          </p:cNvPr>
          <p:cNvSpPr/>
          <p:nvPr/>
        </p:nvSpPr>
        <p:spPr>
          <a:xfrm>
            <a:off x="0" y="6669088"/>
            <a:ext cx="12349163" cy="188912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1FA3463A-DC94-499C-9F56-0C52AD9725D6}"/>
              </a:ext>
            </a:extLst>
          </p:cNvPr>
          <p:cNvSpPr/>
          <p:nvPr/>
        </p:nvSpPr>
        <p:spPr>
          <a:xfrm>
            <a:off x="0" y="0"/>
            <a:ext cx="12349163" cy="188913"/>
          </a:xfrm>
          <a:prstGeom prst="rect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CD11032B-B615-4319-B386-17C0DD692BA7}"/>
              </a:ext>
            </a:extLst>
          </p:cNvPr>
          <p:cNvCxnSpPr/>
          <p:nvPr/>
        </p:nvCxnSpPr>
        <p:spPr>
          <a:xfrm flipH="1">
            <a:off x="5773738" y="2185988"/>
            <a:ext cx="0" cy="3600450"/>
          </a:xfrm>
          <a:prstGeom prst="line">
            <a:avLst/>
          </a:prstGeom>
          <a:ln w="12700">
            <a:solidFill>
              <a:srgbClr val="4A5A3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6654" r="60233"/>
          <a:stretch>
            <a:fillRect/>
          </a:stretch>
        </p:blipFill>
        <p:spPr bwMode="auto">
          <a:xfrm>
            <a:off x="1736725" y="2254250"/>
            <a:ext cx="2878138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Conteúdo 2"/>
          <p:cNvSpPr txBox="1">
            <a:spLocks/>
          </p:cNvSpPr>
          <p:nvPr/>
        </p:nvSpPr>
        <p:spPr bwMode="auto">
          <a:xfrm>
            <a:off x="6442075" y="2308225"/>
            <a:ext cx="54451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As Metas Missionárias foram aprovadas pelo XXXI Concílio da Igreja, indicando aonde queremos chegar quando completarmos 200 anos de presença no Brasil </a:t>
            </a:r>
          </a:p>
        </p:txBody>
      </p:sp>
      <p:sp>
        <p:nvSpPr>
          <p:cNvPr id="9219" name="Título 1"/>
          <p:cNvSpPr txBox="1">
            <a:spLocks/>
          </p:cNvSpPr>
          <p:nvPr/>
        </p:nvSpPr>
        <p:spPr bwMode="auto">
          <a:xfrm>
            <a:off x="723900" y="852488"/>
            <a:ext cx="107267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REFERÊNCIAS PARA A </a:t>
            </a:r>
            <a:r>
              <a:rPr lang="pt-BR" altLang="pt-BR" sz="4800" b="1">
                <a:solidFill>
                  <a:srgbClr val="4A5A30"/>
                </a:solidFill>
                <a:latin typeface="Century Gothic" panose="020B0502020202020204" pitchFamily="34" charset="0"/>
              </a:rPr>
              <a:t>AÇÃO MISSIONÁRIA</a:t>
            </a:r>
            <a:endParaRPr lang="pt-BR" altLang="pt-BR" sz="3200" b="1">
              <a:solidFill>
                <a:srgbClr val="4A5A3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02B5AF4-5A09-4302-A4FB-54D5F5444032}"/>
              </a:ext>
            </a:extLst>
          </p:cNvPr>
          <p:cNvSpPr/>
          <p:nvPr/>
        </p:nvSpPr>
        <p:spPr>
          <a:xfrm>
            <a:off x="0" y="6669088"/>
            <a:ext cx="12349163" cy="188912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05603A0-B95E-4E73-A73A-DBFF13DD7A75}"/>
              </a:ext>
            </a:extLst>
          </p:cNvPr>
          <p:cNvSpPr/>
          <p:nvPr/>
        </p:nvSpPr>
        <p:spPr>
          <a:xfrm>
            <a:off x="0" y="0"/>
            <a:ext cx="12349163" cy="188913"/>
          </a:xfrm>
          <a:prstGeom prst="rect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74149AFE-CE72-43BB-B3A7-06A97747ACCF}"/>
              </a:ext>
            </a:extLst>
          </p:cNvPr>
          <p:cNvCxnSpPr/>
          <p:nvPr/>
        </p:nvCxnSpPr>
        <p:spPr>
          <a:xfrm flipH="1">
            <a:off x="5786438" y="2185988"/>
            <a:ext cx="0" cy="3600450"/>
          </a:xfrm>
          <a:prstGeom prst="line">
            <a:avLst/>
          </a:prstGeom>
          <a:ln w="12700">
            <a:solidFill>
              <a:srgbClr val="4A5A3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265363"/>
            <a:ext cx="2814637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9FFEB4C9-9970-4D1B-B7C5-D0ECAFD3745E}"/>
              </a:ext>
            </a:extLst>
          </p:cNvPr>
          <p:cNvSpPr/>
          <p:nvPr/>
        </p:nvSpPr>
        <p:spPr>
          <a:xfrm>
            <a:off x="0" y="6669088"/>
            <a:ext cx="12349163" cy="188912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2FA3897C-9871-4754-8239-73249AE28324}"/>
              </a:ext>
            </a:extLst>
          </p:cNvPr>
          <p:cNvSpPr/>
          <p:nvPr/>
        </p:nvSpPr>
        <p:spPr>
          <a:xfrm>
            <a:off x="-163513" y="0"/>
            <a:ext cx="12512676" cy="2825750"/>
          </a:xfrm>
          <a:prstGeom prst="rect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200" b="1" dirty="0">
                <a:latin typeface="Century Gothic" pitchFamily="34" charset="0"/>
              </a:rPr>
              <a:t>As Metas Missionárias</a:t>
            </a:r>
            <a:br>
              <a:rPr lang="pt-BR" sz="3200" b="1" dirty="0">
                <a:latin typeface="Century Gothic" pitchFamily="34" charset="0"/>
              </a:rPr>
            </a:br>
            <a:r>
              <a:rPr lang="pt-BR" sz="3200" b="1" dirty="0">
                <a:latin typeface="Century Gothic" pitchFamily="34" charset="0"/>
              </a:rPr>
              <a:t>carregam o que desejamos ser, até 2024,</a:t>
            </a:r>
            <a:br>
              <a:rPr lang="pt-BR" sz="3200" b="1" dirty="0">
                <a:latin typeface="Century Gothic" pitchFamily="34" charset="0"/>
              </a:rPr>
            </a:br>
            <a:r>
              <a:rPr lang="pt-BR" sz="3200" b="1" dirty="0">
                <a:latin typeface="Century Gothic" pitchFamily="34" charset="0"/>
              </a:rPr>
              <a:t>como Igreja que testemunha</a:t>
            </a:r>
            <a:br>
              <a:rPr lang="pt-BR" sz="3200" b="1" dirty="0">
                <a:latin typeface="Century Gothic" pitchFamily="34" charset="0"/>
              </a:rPr>
            </a:br>
            <a:r>
              <a:rPr lang="pt-BR" sz="3200" b="1" dirty="0">
                <a:latin typeface="Century Gothic" pitchFamily="34" charset="0"/>
              </a:rPr>
              <a:t>o Evangelho de Jesus Cristo</a:t>
            </a:r>
            <a:endParaRPr lang="pt-BR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 bwMode="auto">
          <a:xfrm>
            <a:off x="1039813" y="3076575"/>
            <a:ext cx="1010602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Queremos ser...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...uma Igreja que valoriza!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...uma Igreja aberta!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...uma Igreja atraente e acolhedora!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...uma Igreja comprometida!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...uma Igreja sinodal bem conduzida!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Conteúdo 2"/>
          <p:cNvSpPr txBox="1">
            <a:spLocks/>
          </p:cNvSpPr>
          <p:nvPr/>
        </p:nvSpPr>
        <p:spPr bwMode="auto">
          <a:xfrm>
            <a:off x="6442075" y="2076450"/>
            <a:ext cx="54451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Para caminharmos na mesma direção, Comunidades, Paróquias, Sínodos e instâncias da IECLB são chamadas a orientar o seu Planejamento Missionário a partir das Metas </a:t>
            </a:r>
          </a:p>
        </p:txBody>
      </p:sp>
      <p:sp>
        <p:nvSpPr>
          <p:cNvPr id="11267" name="Título 1"/>
          <p:cNvSpPr txBox="1">
            <a:spLocks/>
          </p:cNvSpPr>
          <p:nvPr/>
        </p:nvSpPr>
        <p:spPr bwMode="auto">
          <a:xfrm>
            <a:off x="723900" y="852488"/>
            <a:ext cx="107267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b="1">
                <a:solidFill>
                  <a:srgbClr val="4A5A30"/>
                </a:solidFill>
                <a:latin typeface="Century Gothic" panose="020B0502020202020204" pitchFamily="34" charset="0"/>
              </a:rPr>
              <a:t>RUMOS DA NOSSA </a:t>
            </a:r>
            <a:r>
              <a:rPr lang="pt-BR" altLang="pt-BR" sz="4800" b="1">
                <a:solidFill>
                  <a:srgbClr val="4A5A30"/>
                </a:solidFill>
                <a:latin typeface="Century Gothic" panose="020B0502020202020204" pitchFamily="34" charset="0"/>
              </a:rPr>
              <a:t>AÇÃO MISSIONÁRIA</a:t>
            </a:r>
            <a:endParaRPr lang="pt-BR" altLang="pt-BR" sz="3200" b="1">
              <a:solidFill>
                <a:srgbClr val="4A5A3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3F5A096-9D21-4913-B793-1EDDBE6EFFA3}"/>
              </a:ext>
            </a:extLst>
          </p:cNvPr>
          <p:cNvSpPr/>
          <p:nvPr/>
        </p:nvSpPr>
        <p:spPr>
          <a:xfrm>
            <a:off x="0" y="6669088"/>
            <a:ext cx="12349163" cy="188912"/>
          </a:xfrm>
          <a:prstGeom prst="rect">
            <a:avLst/>
          </a:prstGeom>
          <a:solidFill>
            <a:srgbClr val="A5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D841CB6-97CE-4138-B59D-23867E5F00D7}"/>
              </a:ext>
            </a:extLst>
          </p:cNvPr>
          <p:cNvSpPr/>
          <p:nvPr/>
        </p:nvSpPr>
        <p:spPr>
          <a:xfrm>
            <a:off x="0" y="0"/>
            <a:ext cx="12349163" cy="188913"/>
          </a:xfrm>
          <a:prstGeom prst="rect">
            <a:avLst/>
          </a:prstGeom>
          <a:solidFill>
            <a:srgbClr val="4A5A30"/>
          </a:solidFill>
          <a:ln>
            <a:solidFill>
              <a:srgbClr val="4A5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rgbClr val="A52E30"/>
              </a:solidFill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4C534CF3-CCB4-4E89-9E21-0BFB1FA9AB2E}"/>
              </a:ext>
            </a:extLst>
          </p:cNvPr>
          <p:cNvCxnSpPr/>
          <p:nvPr/>
        </p:nvCxnSpPr>
        <p:spPr>
          <a:xfrm flipH="1">
            <a:off x="5786438" y="2159000"/>
            <a:ext cx="0" cy="3959225"/>
          </a:xfrm>
          <a:prstGeom prst="line">
            <a:avLst/>
          </a:prstGeom>
          <a:ln w="12700">
            <a:solidFill>
              <a:srgbClr val="4A5A3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ta para a direita 11">
            <a:extLst>
              <a:ext uri="{FF2B5EF4-FFF2-40B4-BE49-F238E27FC236}">
                <a16:creationId xmlns:a16="http://schemas.microsoft.com/office/drawing/2014/main" xmlns="" id="{C94D60B2-1826-495C-B969-72B10E78F8B3}"/>
              </a:ext>
            </a:extLst>
          </p:cNvPr>
          <p:cNvSpPr/>
          <p:nvPr/>
        </p:nvSpPr>
        <p:spPr>
          <a:xfrm>
            <a:off x="1433513" y="2647950"/>
            <a:ext cx="3779837" cy="2728913"/>
          </a:xfrm>
          <a:prstGeom prst="rightArrow">
            <a:avLst/>
          </a:prstGeom>
          <a:solidFill>
            <a:srgbClr val="A52E30"/>
          </a:solidFill>
          <a:ln>
            <a:solidFill>
              <a:srgbClr val="A52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12" grpId="0" animBg="1"/>
    </p:bldLst>
  </p:timing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493</Words>
  <Application>Microsoft Office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Calibri</vt:lpstr>
      <vt:lpstr>Arial</vt:lpstr>
      <vt:lpstr>Calibri Light</vt:lpstr>
      <vt:lpstr>Century Gothic</vt:lpstr>
      <vt:lpstr>Tahoma</vt:lpstr>
      <vt:lpstr>Personalizar design</vt:lpstr>
      <vt:lpstr> METAS MISSIONÁRIAS DA IECLB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Emilio Voigt</dc:creator>
  <cp:lastModifiedBy>marcos ebeling</cp:lastModifiedBy>
  <cp:revision>81</cp:revision>
  <dcterms:created xsi:type="dcterms:W3CDTF">2018-11-19T13:20:13Z</dcterms:created>
  <dcterms:modified xsi:type="dcterms:W3CDTF">2019-04-06T01:38:15Z</dcterms:modified>
</cp:coreProperties>
</file>