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326" r:id="rId3"/>
    <p:sldId id="327" r:id="rId4"/>
    <p:sldId id="322" r:id="rId5"/>
    <p:sldId id="323" r:id="rId6"/>
    <p:sldId id="294" r:id="rId7"/>
    <p:sldId id="303" r:id="rId8"/>
    <p:sldId id="276" r:id="rId9"/>
    <p:sldId id="314" r:id="rId10"/>
    <p:sldId id="330" r:id="rId11"/>
    <p:sldId id="312" r:id="rId12"/>
    <p:sldId id="329" r:id="rId13"/>
    <p:sldId id="259" r:id="rId14"/>
    <p:sldId id="257" r:id="rId15"/>
    <p:sldId id="315" r:id="rId16"/>
    <p:sldId id="317" r:id="rId17"/>
    <p:sldId id="331" r:id="rId18"/>
    <p:sldId id="281" r:id="rId19"/>
    <p:sldId id="282" r:id="rId2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86D"/>
    <a:srgbClr val="338D81"/>
    <a:srgbClr val="276B61"/>
    <a:srgbClr val="2E7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4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196A2-E3DF-48F2-BD6F-ECA1D8BC5ABE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8A46C-BE06-483B-800A-4C5EA812B1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65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https://commons.wikimedia.org/wiki/File:Fotos_produzidas_pelo_Senado_(35359813551).jpg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97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http://www.bertioga.sp.gov.br/wp-content/uploads/2016/03/GOPR0730.jpg</a:t>
            </a:r>
          </a:p>
          <a:p>
            <a:r>
              <a:rPr lang="pt-BR" dirty="0"/>
              <a:t>https://fotospublicas.com/aterro-sanitario-de-brasilia-recebe-14-mil-toneladas-de-lixo-nos-primeiros-15-dias-de-operacao/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92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https://commons.wikimedia.org/wiki/File:Garbage_in_the_street.jpg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http://fotospublicas.com/excesso-de-lixo-no-rio-pinheiros-causa-mal-cheiro-para-quem-utiliza-ciclovia-da-marginal-pinheiros-e-contrasta-com-os-predios-de-luxo-da-regiao/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382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https://marinedebris.noaa.gov/multimedia/photos/types#prettyPhoto[field_image_image]/1/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4000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https://inhabitat.com/a-garbage-patch-bigger-than-texas-was-just-discovered-in-the-pacific-ocean/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022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https://steemit.com/nature/@heroback/trash-island-increase-in-oceans</a:t>
            </a:r>
          </a:p>
          <a:p>
            <a:r>
              <a:rPr lang="pt-BR" dirty="0"/>
              <a:t>https://steemit-production-imageproxy-thumbnail.s3.amazonaws.com/U5du13YVfmLj5aG5PY8TyW37WvQJfCW_1680x8400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054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http://www.onegreenplanet.org/environment/how-plastic-is-harming-animals-the-planet-and-us/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70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https://www.huffpostbrasil.com/entry/plastic-trash-animals-photos_us_58ee9ec1e4b0b9e984891ddf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781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https://commons.wikimedia.org/wiki/File:Albatross_at_Midway_Atoll_Refuge_(8080507529).jpg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803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http://harmonyfdn.ca/?page_id=871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744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https://www.fws.gov/refuges/features/OceansOfTrash.html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8A46C-BE06-483B-800A-4C5EA812B1DD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96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78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E5B27C54-3D2B-46F3-B6FE-4121647C5888}" type="datetimeFigureOut">
              <a:rPr lang="pt-BR" smtClean="0"/>
              <a:t>21/05/2018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cap="none" spc="50" baseline="0">
          <a:solidFill>
            <a:schemeClr val="bg1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32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28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17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17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17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C78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194F7F8F-A0E1-42D5-B3DC-962CDDE8EC6C}"/>
              </a:ext>
            </a:extLst>
          </p:cNvPr>
          <p:cNvSpPr/>
          <p:nvPr/>
        </p:nvSpPr>
        <p:spPr>
          <a:xfrm>
            <a:off x="0" y="2571750"/>
            <a:ext cx="9144000" cy="273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100572"/>
            <a:ext cx="7772400" cy="1280716"/>
          </a:xfrm>
        </p:spPr>
        <p:txBody>
          <a:bodyPr anchor="ctr">
            <a:noAutofit/>
          </a:bodyPr>
          <a:lstStyle/>
          <a:p>
            <a:pPr lvl="0"/>
            <a:r>
              <a:rPr lang="pt-BR" sz="4400" dirty="0">
                <a:solidFill>
                  <a:srgbClr val="2C786D"/>
                </a:solidFill>
              </a:rPr>
              <a:t/>
            </a:r>
            <a:br>
              <a:rPr lang="pt-BR" sz="4400" dirty="0">
                <a:solidFill>
                  <a:srgbClr val="2C786D"/>
                </a:solidFill>
              </a:rPr>
            </a:br>
            <a:r>
              <a:rPr lang="pt-BR" sz="4400" b="1" spc="0" dirty="0">
                <a:solidFill>
                  <a:srgbClr val="2C786D"/>
                </a:solidFill>
              </a:rPr>
              <a:t>DIA SEM PLÁSTICO </a:t>
            </a:r>
            <a:br>
              <a:rPr lang="pt-BR" sz="4400" b="1" spc="0" dirty="0">
                <a:solidFill>
                  <a:srgbClr val="2C786D"/>
                </a:solidFill>
              </a:rPr>
            </a:br>
            <a:r>
              <a:rPr lang="pt-BR" sz="4400" b="1" spc="0" dirty="0">
                <a:solidFill>
                  <a:srgbClr val="2C786D"/>
                </a:solidFill>
              </a:rPr>
              <a:t>NA IECLB</a:t>
            </a:r>
            <a:r>
              <a:rPr lang="pt-BR" sz="4400" dirty="0">
                <a:solidFill>
                  <a:srgbClr val="2C786D"/>
                </a:solidFill>
              </a:rPr>
              <a:t/>
            </a:r>
            <a:br>
              <a:rPr lang="pt-BR" sz="4400" dirty="0">
                <a:solidFill>
                  <a:srgbClr val="2C786D"/>
                </a:solidFill>
              </a:rPr>
            </a:br>
            <a:endParaRPr lang="pt-BR" sz="4400" dirty="0">
              <a:solidFill>
                <a:srgbClr val="2C786D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87624" y="679397"/>
            <a:ext cx="6696744" cy="145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sz="36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5 de junho </a:t>
            </a:r>
          </a:p>
          <a:p>
            <a:pPr lvl="0" algn="ctr">
              <a:spcBef>
                <a:spcPct val="20000"/>
              </a:spcBef>
            </a:pPr>
            <a:r>
              <a:rPr lang="pt-BR" sz="44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Dia Mundial do Meio Ambiente </a:t>
            </a:r>
          </a:p>
        </p:txBody>
      </p:sp>
      <p:pic>
        <p:nvPicPr>
          <p:cNvPr id="3" name="06 Pelas dores deste mun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6976" y="3854503"/>
            <a:ext cx="609600" cy="6096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621455"/>
            <a:ext cx="1903601" cy="247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A5C7670-E59F-441B-A262-76A11F0F63F6}"/>
              </a:ext>
            </a:extLst>
          </p:cNvPr>
          <p:cNvSpPr/>
          <p:nvPr/>
        </p:nvSpPr>
        <p:spPr>
          <a:xfrm>
            <a:off x="0" y="2715766"/>
            <a:ext cx="9144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111" y="266988"/>
            <a:ext cx="8352928" cy="857250"/>
          </a:xfrm>
        </p:spPr>
        <p:txBody>
          <a:bodyPr anchor="ctr"/>
          <a:lstStyle/>
          <a:p>
            <a:pPr algn="ctr"/>
            <a:r>
              <a:rPr lang="pt-BR" sz="3600" b="1" dirty="0">
                <a:latin typeface="+mj-lt"/>
              </a:rPr>
              <a:t>Justiça ambiental e o problema do lixo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432103" y="1295406"/>
            <a:ext cx="8424936" cy="12961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Anualmente produzimos cerca de 80 milhões de toneladas de lixo sólido </a:t>
            </a:r>
            <a:r>
              <a:rPr lang="pt-BR" sz="320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pt-BR" sz="320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Brasil. </a:t>
            </a:r>
            <a:endParaRPr lang="pt-BR" sz="32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xmlns="" id="{C5EE724D-A455-4969-9F60-F96CDBDC3221}"/>
              </a:ext>
            </a:extLst>
          </p:cNvPr>
          <p:cNvSpPr txBox="1">
            <a:spLocks/>
          </p:cNvSpPr>
          <p:nvPr/>
        </p:nvSpPr>
        <p:spPr>
          <a:xfrm>
            <a:off x="468107" y="3111810"/>
            <a:ext cx="8424936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BR" sz="3200" b="1" dirty="0">
                <a:solidFill>
                  <a:srgbClr val="2C786D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Isto representa: </a:t>
            </a:r>
          </a:p>
          <a:p>
            <a:pPr marL="722313" indent="-358775">
              <a:spcBef>
                <a:spcPts val="0"/>
              </a:spcBef>
              <a:buClr>
                <a:srgbClr val="276B61"/>
              </a:buClr>
              <a:buSzPct val="70000"/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rgbClr val="2C786D"/>
                </a:solidFill>
                <a:ea typeface="Tahoma" panose="020B0604030504040204" pitchFamily="34" charset="0"/>
                <a:cs typeface="Tahoma" panose="020B0604030504040204" pitchFamily="34" charset="0"/>
              </a:rPr>
              <a:t>380 kg de lixo por pessoa ao ano. </a:t>
            </a:r>
          </a:p>
          <a:p>
            <a:pPr marL="722313" indent="-358775">
              <a:spcBef>
                <a:spcPts val="0"/>
              </a:spcBef>
              <a:buClr>
                <a:srgbClr val="276B61"/>
              </a:buClr>
              <a:buSzPct val="70000"/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rgbClr val="2C786D"/>
                </a:solidFill>
                <a:ea typeface="Tahoma" panose="020B0604030504040204" pitchFamily="34" charset="0"/>
                <a:cs typeface="Tahoma" panose="020B0604030504040204" pitchFamily="34" charset="0"/>
              </a:rPr>
              <a:t>1kg de lixo por pessoa ao dia.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xmlns="" id="{AF753AA9-27D0-40F5-A197-8C5C2D6C3AAA}"/>
              </a:ext>
            </a:extLst>
          </p:cNvPr>
          <p:cNvCxnSpPr>
            <a:cxnSpLocks/>
          </p:cNvCxnSpPr>
          <p:nvPr/>
        </p:nvCxnSpPr>
        <p:spPr>
          <a:xfrm>
            <a:off x="0" y="2754000"/>
            <a:ext cx="9144000" cy="0"/>
          </a:xfrm>
          <a:prstGeom prst="line">
            <a:avLst/>
          </a:prstGeom>
          <a:ln w="15875">
            <a:solidFill>
              <a:srgbClr val="2C78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75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>
        <p14:honeycomb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1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 descr="Uma imagem contendo ao ar livre, céu, rocha, natureza&#10;&#10;Descrição gerada com muito alta confiança">
            <a:extLst>
              <a:ext uri="{FF2B5EF4-FFF2-40B4-BE49-F238E27FC236}">
                <a16:creationId xmlns:a16="http://schemas.microsoft.com/office/drawing/2014/main" xmlns="" id="{BD27F2E4-E3AB-42BE-9A15-E5F431FE51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9"/>
          <a:stretch/>
        </p:blipFill>
        <p:spPr>
          <a:xfrm>
            <a:off x="-29468" y="-236562"/>
            <a:ext cx="9173468" cy="5179392"/>
          </a:xfrm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xmlns="" id="{B2CBA1C7-F5FD-47FF-9FB1-A7376D472F8A}"/>
              </a:ext>
            </a:extLst>
          </p:cNvPr>
          <p:cNvSpPr txBox="1">
            <a:spLocks/>
          </p:cNvSpPr>
          <p:nvPr/>
        </p:nvSpPr>
        <p:spPr>
          <a:xfrm>
            <a:off x="-29507" y="4292420"/>
            <a:ext cx="9173468" cy="87944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600" cap="none" dirty="0">
                <a:solidFill>
                  <a:srgbClr val="276B6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Onde esse lixo todo vai parar?</a:t>
            </a:r>
            <a:endParaRPr lang="pt-BR" sz="3600" cap="none" dirty="0">
              <a:solidFill>
                <a:srgbClr val="276B61"/>
              </a:solidFill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93B29FA6-85C0-4651-A4F3-71DD4A192133}"/>
              </a:ext>
            </a:extLst>
          </p:cNvPr>
          <p:cNvGrpSpPr/>
          <p:nvPr/>
        </p:nvGrpSpPr>
        <p:grpSpPr>
          <a:xfrm rot="10800000">
            <a:off x="-106803" y="4227934"/>
            <a:ext cx="9318986" cy="33558"/>
            <a:chOff x="-58329" y="810000"/>
            <a:chExt cx="9318986" cy="33558"/>
          </a:xfrm>
        </p:grpSpPr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xmlns="" id="{8C3CC70E-D07F-483E-937B-F82F530CD54F}"/>
                </a:ext>
              </a:extLst>
            </p:cNvPr>
            <p:cNvCxnSpPr/>
            <p:nvPr/>
          </p:nvCxnSpPr>
          <p:spPr>
            <a:xfrm>
              <a:off x="0" y="843558"/>
              <a:ext cx="926065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xmlns="" id="{1FFFFBDE-5088-489B-B984-137BFFAAFE56}"/>
                </a:ext>
              </a:extLst>
            </p:cNvPr>
            <p:cNvCxnSpPr/>
            <p:nvPr/>
          </p:nvCxnSpPr>
          <p:spPr>
            <a:xfrm>
              <a:off x="-58329" y="810000"/>
              <a:ext cx="9260657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15555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8000">
        <p15:prstTrans prst="crush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4">
            <a:extLst>
              <a:ext uri="{FF2B5EF4-FFF2-40B4-BE49-F238E27FC236}">
                <a16:creationId xmlns:a16="http://schemas.microsoft.com/office/drawing/2014/main" xmlns="" id="{9B196AC0-22A3-4C6A-82E0-786565124E57}"/>
              </a:ext>
            </a:extLst>
          </p:cNvPr>
          <p:cNvSpPr txBox="1">
            <a:spLocks/>
          </p:cNvSpPr>
          <p:nvPr/>
        </p:nvSpPr>
        <p:spPr>
          <a:xfrm>
            <a:off x="4929997" y="4299942"/>
            <a:ext cx="3451816" cy="565146"/>
          </a:xfrm>
          <a:prstGeom prst="rect">
            <a:avLst/>
          </a:prstGeom>
          <a:noFill/>
        </p:spPr>
        <p:txBody>
          <a:bodyPr vert="horz" wrap="none" lIns="108000" tIns="36000" rIns="108000" bIns="36000" rtlCol="0" anchor="ctr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aterros sanitários</a:t>
            </a:r>
            <a:endParaRPr lang="pt-BR" sz="3200" cap="none" dirty="0">
              <a:solidFill>
                <a:schemeClr val="bg1"/>
              </a:solidFill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0ACF9C7E-9B55-48A0-B6F2-78084A8324C5}"/>
              </a:ext>
            </a:extLst>
          </p:cNvPr>
          <p:cNvSpPr txBox="1">
            <a:spLocks/>
          </p:cNvSpPr>
          <p:nvPr/>
        </p:nvSpPr>
        <p:spPr>
          <a:xfrm>
            <a:off x="177505" y="4299942"/>
            <a:ext cx="4113022" cy="565146"/>
          </a:xfrm>
          <a:prstGeom prst="rect">
            <a:avLst/>
          </a:prstGeom>
          <a:noFill/>
        </p:spPr>
        <p:txBody>
          <a:bodyPr vert="horz" wrap="none" lIns="108000" tIns="36000" rIns="108000" bIns="36000" rtlCol="0" anchor="ctr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usinas de reciclagem</a:t>
            </a:r>
            <a:endParaRPr lang="pt-BR" sz="3200" cap="none" dirty="0">
              <a:solidFill>
                <a:schemeClr val="bg1"/>
              </a:solidFill>
            </a:endParaRPr>
          </a:p>
        </p:txBody>
      </p:sp>
      <p:pic>
        <p:nvPicPr>
          <p:cNvPr id="4" name="Imagem 3" descr="Uma imagem contendo edifício, chão, cerca, ao ar livre&#10;&#10;Descrição gerada com alta confiança">
            <a:extLst>
              <a:ext uri="{FF2B5EF4-FFF2-40B4-BE49-F238E27FC236}">
                <a16:creationId xmlns:a16="http://schemas.microsoft.com/office/drawing/2014/main" xmlns="" id="{5C26394E-9FF8-494A-9FD4-6EEE417E80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/>
          <a:stretch/>
        </p:blipFill>
        <p:spPr>
          <a:xfrm>
            <a:off x="9854" y="805109"/>
            <a:ext cx="4447206" cy="32673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noFill/>
            <a:miter lim="800000"/>
          </a:ln>
          <a:effectLst>
            <a:outerShdw blurRad="38100" dist="254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 descr="Uma imagem contendo ao ar livre, grama, chão, rocha&#10;&#10;Descrição gerada com muito alta confiança">
            <a:extLst>
              <a:ext uri="{FF2B5EF4-FFF2-40B4-BE49-F238E27FC236}">
                <a16:creationId xmlns:a16="http://schemas.microsoft.com/office/drawing/2014/main" xmlns="" id="{3E60B6E1-8EAB-4326-A930-9428EEAC50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8"/>
          <a:stretch/>
        </p:blipFill>
        <p:spPr>
          <a:xfrm>
            <a:off x="4581855" y="805108"/>
            <a:ext cx="4572000" cy="32673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noFill/>
            <a:miter lim="800000"/>
          </a:ln>
          <a:effectLst>
            <a:outerShdw blurRad="38100" dist="254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7908A84F-DFD3-40F9-9FA7-C62D5E6C6917}"/>
              </a:ext>
            </a:extLst>
          </p:cNvPr>
          <p:cNvGrpSpPr/>
          <p:nvPr/>
        </p:nvGrpSpPr>
        <p:grpSpPr>
          <a:xfrm>
            <a:off x="-77638" y="699542"/>
            <a:ext cx="9318986" cy="33558"/>
            <a:chOff x="-58329" y="810000"/>
            <a:chExt cx="9318986" cy="33558"/>
          </a:xfrm>
        </p:grpSpPr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xmlns="" id="{36974AA7-2263-4A12-8437-18E97EA8B930}"/>
                </a:ext>
              </a:extLst>
            </p:cNvPr>
            <p:cNvCxnSpPr/>
            <p:nvPr/>
          </p:nvCxnSpPr>
          <p:spPr>
            <a:xfrm>
              <a:off x="0" y="843558"/>
              <a:ext cx="926065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xmlns="" id="{F3CA4EFC-FDBF-4D17-A357-B6C2097E56D5}"/>
                </a:ext>
              </a:extLst>
            </p:cNvPr>
            <p:cNvCxnSpPr/>
            <p:nvPr/>
          </p:nvCxnSpPr>
          <p:spPr>
            <a:xfrm>
              <a:off x="-58329" y="810000"/>
              <a:ext cx="9260657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xmlns="" id="{EE86E809-B2F9-44C3-97A7-963D9FE7B496}"/>
              </a:ext>
            </a:extLst>
          </p:cNvPr>
          <p:cNvGrpSpPr/>
          <p:nvPr/>
        </p:nvGrpSpPr>
        <p:grpSpPr>
          <a:xfrm rot="10800000">
            <a:off x="-106803" y="4140000"/>
            <a:ext cx="9318986" cy="33558"/>
            <a:chOff x="-58329" y="810000"/>
            <a:chExt cx="9318986" cy="33558"/>
          </a:xfrm>
        </p:grpSpPr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xmlns="" id="{DE2B04BC-B335-4634-9FBD-FC16BEB192A1}"/>
                </a:ext>
              </a:extLst>
            </p:cNvPr>
            <p:cNvCxnSpPr/>
            <p:nvPr/>
          </p:nvCxnSpPr>
          <p:spPr>
            <a:xfrm>
              <a:off x="0" y="843558"/>
              <a:ext cx="926065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xmlns="" id="{9B19C3EE-D4A6-4F8F-8392-F25DBFF51CD4}"/>
                </a:ext>
              </a:extLst>
            </p:cNvPr>
            <p:cNvCxnSpPr/>
            <p:nvPr/>
          </p:nvCxnSpPr>
          <p:spPr>
            <a:xfrm>
              <a:off x="-58329" y="810000"/>
              <a:ext cx="9260657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9546940"/>
      </p:ext>
    </p:extLst>
  </p:cSld>
  <p:clrMapOvr>
    <a:masterClrMapping/>
  </p:clrMapOvr>
  <p:transition spd="slow" advClick="0" advTm="7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4">
            <a:extLst>
              <a:ext uri="{FF2B5EF4-FFF2-40B4-BE49-F238E27FC236}">
                <a16:creationId xmlns:a16="http://schemas.microsoft.com/office/drawing/2014/main" xmlns="" id="{9B196AC0-22A3-4C6A-82E0-786565124E57}"/>
              </a:ext>
            </a:extLst>
          </p:cNvPr>
          <p:cNvSpPr txBox="1">
            <a:spLocks/>
          </p:cNvSpPr>
          <p:nvPr/>
        </p:nvSpPr>
        <p:spPr>
          <a:xfrm>
            <a:off x="5161247" y="4299942"/>
            <a:ext cx="2989316" cy="565146"/>
          </a:xfrm>
          <a:prstGeom prst="rect">
            <a:avLst/>
          </a:prstGeom>
          <a:noFill/>
        </p:spPr>
        <p:txBody>
          <a:bodyPr vert="horz" wrap="none" lIns="108000" tIns="36000" rIns="108000" bIns="36000" rtlCol="0" anchor="ctr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córregos e rios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0ACF9C7E-9B55-48A0-B6F2-78084A8324C5}"/>
              </a:ext>
            </a:extLst>
          </p:cNvPr>
          <p:cNvSpPr txBox="1">
            <a:spLocks/>
          </p:cNvSpPr>
          <p:nvPr/>
        </p:nvSpPr>
        <p:spPr>
          <a:xfrm>
            <a:off x="797066" y="4299942"/>
            <a:ext cx="2873900" cy="565146"/>
          </a:xfrm>
          <a:prstGeom prst="rect">
            <a:avLst/>
          </a:prstGeom>
          <a:noFill/>
        </p:spPr>
        <p:txBody>
          <a:bodyPr vert="horz" wrap="none" lIns="108000" tIns="36000" rIns="108000" bIns="36000" rtlCol="0" anchor="ctr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ruas e bueiros</a:t>
            </a:r>
            <a:endParaRPr lang="pt-BR" sz="3200" cap="none" dirty="0">
              <a:solidFill>
                <a:schemeClr val="bg1"/>
              </a:solidFill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7908A84F-DFD3-40F9-9FA7-C62D5E6C6917}"/>
              </a:ext>
            </a:extLst>
          </p:cNvPr>
          <p:cNvGrpSpPr/>
          <p:nvPr/>
        </p:nvGrpSpPr>
        <p:grpSpPr>
          <a:xfrm>
            <a:off x="-77638" y="699542"/>
            <a:ext cx="9318986" cy="33558"/>
            <a:chOff x="-58329" y="810000"/>
            <a:chExt cx="9318986" cy="33558"/>
          </a:xfrm>
        </p:grpSpPr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xmlns="" id="{36974AA7-2263-4A12-8437-18E97EA8B930}"/>
                </a:ext>
              </a:extLst>
            </p:cNvPr>
            <p:cNvCxnSpPr/>
            <p:nvPr/>
          </p:nvCxnSpPr>
          <p:spPr>
            <a:xfrm>
              <a:off x="0" y="843558"/>
              <a:ext cx="926065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xmlns="" id="{F3CA4EFC-FDBF-4D17-A357-B6C2097E56D5}"/>
                </a:ext>
              </a:extLst>
            </p:cNvPr>
            <p:cNvCxnSpPr/>
            <p:nvPr/>
          </p:nvCxnSpPr>
          <p:spPr>
            <a:xfrm>
              <a:off x="-58329" y="810000"/>
              <a:ext cx="9260657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xmlns="" id="{EE86E809-B2F9-44C3-97A7-963D9FE7B496}"/>
              </a:ext>
            </a:extLst>
          </p:cNvPr>
          <p:cNvGrpSpPr/>
          <p:nvPr/>
        </p:nvGrpSpPr>
        <p:grpSpPr>
          <a:xfrm rot="10800000">
            <a:off x="-106803" y="4140000"/>
            <a:ext cx="9318986" cy="33558"/>
            <a:chOff x="-58329" y="810000"/>
            <a:chExt cx="9318986" cy="33558"/>
          </a:xfrm>
        </p:grpSpPr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xmlns="" id="{DE2B04BC-B335-4634-9FBD-FC16BEB192A1}"/>
                </a:ext>
              </a:extLst>
            </p:cNvPr>
            <p:cNvCxnSpPr/>
            <p:nvPr/>
          </p:nvCxnSpPr>
          <p:spPr>
            <a:xfrm>
              <a:off x="0" y="843558"/>
              <a:ext cx="926065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xmlns="" id="{9B19C3EE-D4A6-4F8F-8392-F25DBFF51CD4}"/>
                </a:ext>
              </a:extLst>
            </p:cNvPr>
            <p:cNvCxnSpPr/>
            <p:nvPr/>
          </p:nvCxnSpPr>
          <p:spPr>
            <a:xfrm>
              <a:off x="-58329" y="810000"/>
              <a:ext cx="9260657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m 2" descr="Uma imagem contendo chão, coberto, edifício, antigo&#10;&#10;Descrição gerada com alta confiança">
            <a:extLst>
              <a:ext uri="{FF2B5EF4-FFF2-40B4-BE49-F238E27FC236}">
                <a16:creationId xmlns:a16="http://schemas.microsoft.com/office/drawing/2014/main" xmlns="" id="{FACB5431-1B87-44BD-9757-4CF7CDF7A7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91" y="803997"/>
            <a:ext cx="4368000" cy="3276000"/>
          </a:xfrm>
          <a:prstGeom prst="rect">
            <a:avLst/>
          </a:prstGeom>
          <a:effectLst>
            <a:outerShdw blurRad="38100" dist="254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 descr="Uma imagem contendo água, ao ar livre, pássaro, árvore&#10;&#10;Descrição gerada com muito alta confiança">
            <a:extLst>
              <a:ext uri="{FF2B5EF4-FFF2-40B4-BE49-F238E27FC236}">
                <a16:creationId xmlns:a16="http://schemas.microsoft.com/office/drawing/2014/main" xmlns="" id="{F85D5189-DA2D-4D56-BD1A-00DCC38B7F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664" y="807918"/>
            <a:ext cx="4617336" cy="3276000"/>
          </a:xfrm>
          <a:prstGeom prst="rect">
            <a:avLst/>
          </a:prstGeom>
          <a:effectLst>
            <a:outerShdw blurRad="38100" dist="254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33827"/>
      </p:ext>
    </p:extLst>
  </p:cSld>
  <p:clrMapOvr>
    <a:masterClrMapping/>
  </p:clrMapOvr>
  <p:transition spd="slow" advClick="0" advTm="7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éu, ao ar livre, água, praia&#10;&#10;Descrição gerada com muito alta confiança">
            <a:extLst>
              <a:ext uri="{FF2B5EF4-FFF2-40B4-BE49-F238E27FC236}">
                <a16:creationId xmlns:a16="http://schemas.microsoft.com/office/drawing/2014/main" xmlns="" id="{04BF81E3-47A3-420C-86EB-17827A0B1D0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1" b="1800"/>
          <a:stretch/>
        </p:blipFill>
        <p:spPr>
          <a:xfrm>
            <a:off x="0" y="-20538"/>
            <a:ext cx="9144000" cy="5020022"/>
          </a:xfrm>
        </p:spPr>
      </p:pic>
      <p:sp>
        <p:nvSpPr>
          <p:cNvPr id="4" name="Título 4">
            <a:extLst>
              <a:ext uri="{FF2B5EF4-FFF2-40B4-BE49-F238E27FC236}">
                <a16:creationId xmlns:a16="http://schemas.microsoft.com/office/drawing/2014/main" xmlns="" id="{B257724D-E66C-4F6E-A1A8-1AC7021D7FB4}"/>
              </a:ext>
            </a:extLst>
          </p:cNvPr>
          <p:cNvSpPr txBox="1">
            <a:spLocks/>
          </p:cNvSpPr>
          <p:nvPr/>
        </p:nvSpPr>
        <p:spPr>
          <a:xfrm>
            <a:off x="0" y="4279041"/>
            <a:ext cx="9144000" cy="880614"/>
          </a:xfrm>
          <a:prstGeom prst="rect">
            <a:avLst/>
          </a:prstGeom>
          <a:solidFill>
            <a:srgbClr val="276B61"/>
          </a:solidFill>
        </p:spPr>
        <p:txBody>
          <a:bodyPr vert="horz" wrap="square" lIns="108000" tIns="36000" rIns="108000" bIns="3600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sz="32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mares e oceanos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xmlns="" id="{CAE7272B-66F8-4530-A04F-824073063C1C}"/>
              </a:ext>
            </a:extLst>
          </p:cNvPr>
          <p:cNvGrpSpPr/>
          <p:nvPr/>
        </p:nvGrpSpPr>
        <p:grpSpPr>
          <a:xfrm rot="10800000">
            <a:off x="-106803" y="4266383"/>
            <a:ext cx="9318986" cy="33558"/>
            <a:chOff x="-58329" y="810000"/>
            <a:chExt cx="9318986" cy="33558"/>
          </a:xfrm>
        </p:grpSpPr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xmlns="" id="{766A454D-D7DA-449C-B045-3251750DFB94}"/>
                </a:ext>
              </a:extLst>
            </p:cNvPr>
            <p:cNvCxnSpPr/>
            <p:nvPr/>
          </p:nvCxnSpPr>
          <p:spPr>
            <a:xfrm>
              <a:off x="0" y="843558"/>
              <a:ext cx="926065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xmlns="" id="{B628349D-BB8D-492D-9654-8EDB9AF568B7}"/>
                </a:ext>
              </a:extLst>
            </p:cNvPr>
            <p:cNvCxnSpPr/>
            <p:nvPr/>
          </p:nvCxnSpPr>
          <p:spPr>
            <a:xfrm>
              <a:off x="-58329" y="810000"/>
              <a:ext cx="9260657" cy="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968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000">
        <p:wipe/>
      </p:transition>
    </mc:Choice>
    <mc:Fallback xmlns=""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792088"/>
          </a:xfrm>
        </p:spPr>
        <p:txBody>
          <a:bodyPr anchor="ctr">
            <a:normAutofit/>
          </a:bodyPr>
          <a:lstStyle/>
          <a:p>
            <a:pPr algn="ctr"/>
            <a:r>
              <a:rPr lang="pt-BR" sz="3200" b="1" cap="none" dirty="0"/>
              <a:t>Tempo estimado para decomposição 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755576" y="987574"/>
            <a:ext cx="7849852" cy="3108543"/>
          </a:xfrm>
        </p:spPr>
        <p:txBody>
          <a:bodyPr wrap="square">
            <a:spAutoFit/>
          </a:bodyPr>
          <a:lstStyle/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Jornal: de 2 a 6 semanas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Embalagem de papel: de 3 a 6 meses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Fósforo e ponta de cigarro: 2 anos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Nylon: 30 anos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Tampa de garrafa: 150 anos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Lata de alumínio: de 200 a 500 anos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2800" dirty="0"/>
              <a:t>Isopor: 400 anos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7225560F-8A74-4DE3-8208-3364E15EF80B}"/>
              </a:ext>
            </a:extLst>
          </p:cNvPr>
          <p:cNvSpPr/>
          <p:nvPr/>
        </p:nvSpPr>
        <p:spPr>
          <a:xfrm>
            <a:off x="2600146" y="4240133"/>
            <a:ext cx="3943708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269875" indent="-269875">
              <a:spcBef>
                <a:spcPts val="0"/>
              </a:spcBef>
              <a:spcAft>
                <a:spcPts val="0"/>
              </a:spcAft>
            </a:pPr>
            <a:r>
              <a:rPr lang="pt-BR" sz="3200" b="1" dirty="0">
                <a:solidFill>
                  <a:srgbClr val="2C78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Plástico: 450 anos</a:t>
            </a:r>
          </a:p>
        </p:txBody>
      </p:sp>
    </p:spTree>
    <p:extLst>
      <p:ext uri="{BB962C8B-B14F-4D97-AF65-F5344CB8AC3E}">
        <p14:creationId xmlns:p14="http://schemas.microsoft.com/office/powerpoint/2010/main" val="352458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4000">
        <p14:doors dir="vert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755576" y="771550"/>
            <a:ext cx="7848872" cy="41044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SzPct val="70000"/>
              <a:buFont typeface="Wingdings" panose="05000000000000000000" pitchFamily="2" charset="2"/>
              <a:buChar char="q"/>
            </a:pPr>
            <a:r>
              <a:rPr lang="pt-BR" sz="3200" dirty="0"/>
              <a:t>O impacto ambiental do plástico começa na extração de matérias-primas e no processo de produção.</a:t>
            </a:r>
          </a:p>
          <a:p>
            <a:pPr>
              <a:lnSpc>
                <a:spcPct val="110000"/>
              </a:lnSpc>
              <a:buSzPct val="70000"/>
              <a:buFont typeface="Wingdings" panose="05000000000000000000" pitchFamily="2" charset="2"/>
              <a:buChar char="q"/>
            </a:pPr>
            <a:endParaRPr lang="pt-BR" sz="3200" dirty="0"/>
          </a:p>
          <a:p>
            <a:pPr>
              <a:buSzPct val="70000"/>
              <a:buFont typeface="Wingdings" panose="05000000000000000000" pitchFamily="2" charset="2"/>
              <a:buChar char="q"/>
            </a:pPr>
            <a:r>
              <a:rPr lang="pt-BR" sz="3200" dirty="0"/>
              <a:t>O descarte do plástico gera poluição das águas, morte de animais e prejuízo para o turismo.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9153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 descr="Uma imagem contendo nadando&#10;&#10;Descrição gerada com alta confiança">
            <a:extLst>
              <a:ext uri="{FF2B5EF4-FFF2-40B4-BE49-F238E27FC236}">
                <a16:creationId xmlns:a16="http://schemas.microsoft.com/office/drawing/2014/main" xmlns="" id="{A15AB5EC-D26B-48B0-BA27-8C743CCFF0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8"/>
          <a:stretch/>
        </p:blipFill>
        <p:spPr>
          <a:xfrm>
            <a:off x="0" y="-1"/>
            <a:ext cx="9144000" cy="5143501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C0C746-4A9A-452F-BA9B-5BE45B99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3BEFCCBF-FC45-4692-8436-78C845751750}"/>
              </a:ext>
            </a:extLst>
          </p:cNvPr>
          <p:cNvSpPr txBox="1">
            <a:spLocks/>
          </p:cNvSpPr>
          <p:nvPr/>
        </p:nvSpPr>
        <p:spPr>
          <a:xfrm>
            <a:off x="0" y="3723878"/>
            <a:ext cx="9144000" cy="1421928"/>
          </a:xfrm>
          <a:prstGeom prst="rect">
            <a:avLst/>
          </a:prstGeom>
          <a:solidFill>
            <a:srgbClr val="276B61"/>
          </a:solidFill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pt-BR" sz="3200" dirty="0">
                <a:solidFill>
                  <a:schemeClr val="bg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Milhões de toneladas de plástico flutuam nos oceanos, formando ilhas artificiais, como a Grande Ilha de Lixo do Pacífico.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xmlns="" id="{227E8206-C00D-429E-B5AB-6D1CDB5E06E8}"/>
              </a:ext>
            </a:extLst>
          </p:cNvPr>
          <p:cNvCxnSpPr/>
          <p:nvPr/>
        </p:nvCxnSpPr>
        <p:spPr>
          <a:xfrm>
            <a:off x="0" y="372387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xmlns="" id="{4E6B256E-A73D-4488-BB44-BDD1A40674B9}"/>
              </a:ext>
            </a:extLst>
          </p:cNvPr>
          <p:cNvCxnSpPr/>
          <p:nvPr/>
        </p:nvCxnSpPr>
        <p:spPr>
          <a:xfrm>
            <a:off x="0" y="3690000"/>
            <a:ext cx="9144000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836837"/>
      </p:ext>
    </p:extLst>
  </p:cSld>
  <p:clrMapOvr>
    <a:masterClrMapping/>
  </p:clrMapOvr>
  <p:transition spd="slow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54DDF3-9565-4C61-BCF9-F1B1EEA8F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ao ar livre, água, céu, natureza&#10;&#10;Descrição gerada com muito alta confiança">
            <a:extLst>
              <a:ext uri="{FF2B5EF4-FFF2-40B4-BE49-F238E27FC236}">
                <a16:creationId xmlns:a16="http://schemas.microsoft.com/office/drawing/2014/main" xmlns="" id="{A005B880-8FB2-4FA5-AF5B-2A6628F9F26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4"/>
          <a:stretch/>
        </p:blipFill>
        <p:spPr>
          <a:xfrm>
            <a:off x="0" y="0"/>
            <a:ext cx="9123621" cy="5143500"/>
          </a:xfrm>
        </p:spPr>
      </p:pic>
    </p:spTree>
    <p:extLst>
      <p:ext uri="{BB962C8B-B14F-4D97-AF65-F5344CB8AC3E}">
        <p14:creationId xmlns:p14="http://schemas.microsoft.com/office/powerpoint/2010/main" val="31306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000">
        <p:wipe/>
      </p:transition>
    </mc:Choice>
    <mc:Fallback xmlns="">
      <p:transition spd="slow" advClick="0" advTm="7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313638" y="1668051"/>
            <a:ext cx="6516724" cy="1807400"/>
          </a:xfrm>
          <a:ln w="12700">
            <a:solidFill>
              <a:schemeClr val="accent1"/>
            </a:solidFill>
          </a:ln>
        </p:spPr>
        <p:txBody>
          <a:bodyPr wrap="square" lIns="108000" tIns="36000" rIns="108000" bIns="72000" anchor="ctr">
            <a:sp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ecossistema marinho é o que mais sofre com o descarte dos plásticos. </a:t>
            </a:r>
          </a:p>
        </p:txBody>
      </p:sp>
    </p:spTree>
    <p:extLst>
      <p:ext uri="{BB962C8B-B14F-4D97-AF65-F5344CB8AC3E}">
        <p14:creationId xmlns:p14="http://schemas.microsoft.com/office/powerpoint/2010/main" val="396940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comb/>
      </p:transition>
    </mc:Choice>
    <mc:Fallback xmlns="">
      <p:transition spd="slow" advClick="0" advTm="7000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34E67F-9ED2-44D8-9454-36F32640F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animal, tartaruga, réptil, chão&#10;&#10;Descrição gerada com muito alta confiança">
            <a:extLst>
              <a:ext uri="{FF2B5EF4-FFF2-40B4-BE49-F238E27FC236}">
                <a16:creationId xmlns:a16="http://schemas.microsoft.com/office/drawing/2014/main" xmlns="" id="{8662F8D2-9CEF-4386-BCEE-91A37C71778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49227"/>
            <a:ext cx="9180512" cy="5192727"/>
          </a:xfrm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xmlns="" id="{64746AA1-C5E2-4B4C-827F-702D446035E5}"/>
              </a:ext>
            </a:extLst>
          </p:cNvPr>
          <p:cNvGrpSpPr/>
          <p:nvPr/>
        </p:nvGrpSpPr>
        <p:grpSpPr>
          <a:xfrm>
            <a:off x="-162000" y="3802992"/>
            <a:ext cx="1488008" cy="1452008"/>
            <a:chOff x="-162000" y="3802992"/>
            <a:chExt cx="1488008" cy="1452008"/>
          </a:xfrm>
        </p:grpSpPr>
        <p:sp>
          <p:nvSpPr>
            <p:cNvPr id="6" name="Triângulo Retângulo 5">
              <a:extLst>
                <a:ext uri="{FF2B5EF4-FFF2-40B4-BE49-F238E27FC236}">
                  <a16:creationId xmlns:a16="http://schemas.microsoft.com/office/drawing/2014/main" xmlns="" id="{A21D870A-E512-4DBA-9BC1-04B3E05750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xmlns="" id="{614CA84F-70BC-4741-A683-F56CC9817350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xmlns="" id="{4B10976B-7879-4FF6-BB36-FDDF90DDCC9B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xmlns="" id="{196F28C3-0DBA-4A75-A1C8-2FA11E2D09FE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xmlns="" id="{EAA622E3-4A30-4087-B4E9-77E973E26A56}"/>
              </a:ext>
            </a:extLst>
          </p:cNvPr>
          <p:cNvGrpSpPr/>
          <p:nvPr/>
        </p:nvGrpSpPr>
        <p:grpSpPr>
          <a:xfrm rot="10800000">
            <a:off x="7781480" y="-160727"/>
            <a:ext cx="1488008" cy="1452008"/>
            <a:chOff x="-162000" y="3802992"/>
            <a:chExt cx="1488008" cy="1452008"/>
          </a:xfrm>
        </p:grpSpPr>
        <p:sp>
          <p:nvSpPr>
            <p:cNvPr id="28" name="Triângulo Retângulo 27">
              <a:extLst>
                <a:ext uri="{FF2B5EF4-FFF2-40B4-BE49-F238E27FC236}">
                  <a16:creationId xmlns:a16="http://schemas.microsoft.com/office/drawing/2014/main" xmlns="" id="{44757E8F-6910-4620-8053-E034D41159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xmlns="" id="{9966F470-E4F7-47CD-9849-1D3D8FF9E2A7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xmlns="" id="{B9EE38FB-E8D8-48C4-84E7-DAE0F7C54C12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xmlns="" id="{E3A304E1-8672-4393-890A-286AF7FD8DA9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932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:wipe/>
      </p:transition>
    </mc:Choice>
    <mc:Fallback xmlns="">
      <p:transition spd="slow" advClick="0" advTm="6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réptil, animal, tartaruga, chão&#10;&#10;Descrição gerada com muito alta confiança">
            <a:extLst>
              <a:ext uri="{FF2B5EF4-FFF2-40B4-BE49-F238E27FC236}">
                <a16:creationId xmlns:a16="http://schemas.microsoft.com/office/drawing/2014/main" xmlns="" id="{B75B250A-8A1F-49BC-9A3E-1DD19AC2F3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7" t="1287" r="3579" b="6473"/>
          <a:stretch/>
        </p:blipFill>
        <p:spPr>
          <a:xfrm>
            <a:off x="-5226" y="0"/>
            <a:ext cx="9144000" cy="5164038"/>
          </a:xfr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xmlns="" id="{E30B8D92-31C3-4BFC-9C6F-5741AC314688}"/>
              </a:ext>
            </a:extLst>
          </p:cNvPr>
          <p:cNvGrpSpPr/>
          <p:nvPr/>
        </p:nvGrpSpPr>
        <p:grpSpPr>
          <a:xfrm>
            <a:off x="-162000" y="3802992"/>
            <a:ext cx="1488008" cy="1452008"/>
            <a:chOff x="-162000" y="3802992"/>
            <a:chExt cx="1488008" cy="1452008"/>
          </a:xfrm>
        </p:grpSpPr>
        <p:sp>
          <p:nvSpPr>
            <p:cNvPr id="13" name="Triângulo Retângulo 12">
              <a:extLst>
                <a:ext uri="{FF2B5EF4-FFF2-40B4-BE49-F238E27FC236}">
                  <a16:creationId xmlns:a16="http://schemas.microsoft.com/office/drawing/2014/main" xmlns="" id="{E4DD4170-8153-412C-BBA6-FB4B28B875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xmlns="" id="{317B226F-D415-49FC-82A8-7A3CB09678D3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xmlns="" id="{FC8C731A-F654-402C-8FE4-8E40B2113CBD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xmlns="" id="{6ACCDCAB-306E-45E8-B403-C2EDB354AD95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99E9B9D5-7F62-4BB7-85E3-FA92D4C1FE63}"/>
              </a:ext>
            </a:extLst>
          </p:cNvPr>
          <p:cNvGrpSpPr/>
          <p:nvPr/>
        </p:nvGrpSpPr>
        <p:grpSpPr>
          <a:xfrm rot="10800000">
            <a:off x="7781480" y="-160727"/>
            <a:ext cx="1488008" cy="1452008"/>
            <a:chOff x="-162000" y="3802992"/>
            <a:chExt cx="1488008" cy="1452008"/>
          </a:xfrm>
        </p:grpSpPr>
        <p:sp>
          <p:nvSpPr>
            <p:cNvPr id="18" name="Triângulo Retângulo 17">
              <a:extLst>
                <a:ext uri="{FF2B5EF4-FFF2-40B4-BE49-F238E27FC236}">
                  <a16:creationId xmlns:a16="http://schemas.microsoft.com/office/drawing/2014/main" xmlns="" id="{B6F6929C-CC6F-4296-AD5C-F269A92F85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xmlns="" id="{C479C008-F4B8-498B-B003-CE7A50EAF05A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xmlns="" id="{0C3543B4-7547-4B22-A754-A8E7EB6167C5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xmlns="" id="{8F708B4E-279D-4583-9C24-06ABE46FEA30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669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chão, animal, invertebrado, pássaro&#10;&#10;Descrição gerada com muito alta confiança">
            <a:extLst>
              <a:ext uri="{FF2B5EF4-FFF2-40B4-BE49-F238E27FC236}">
                <a16:creationId xmlns:a16="http://schemas.microsoft.com/office/drawing/2014/main" xmlns="" id="{53E65F3C-FEA9-4B4B-8E5C-FC241AA81A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5" b="21427"/>
          <a:stretch/>
        </p:blipFill>
        <p:spPr>
          <a:xfrm>
            <a:off x="-6896" y="7637"/>
            <a:ext cx="9144000" cy="5135863"/>
          </a:xfr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11ABA8CE-E2AA-4853-B8DB-3FFFFAF873F2}"/>
              </a:ext>
            </a:extLst>
          </p:cNvPr>
          <p:cNvGrpSpPr/>
          <p:nvPr/>
        </p:nvGrpSpPr>
        <p:grpSpPr>
          <a:xfrm>
            <a:off x="-162000" y="3802992"/>
            <a:ext cx="1488008" cy="1452008"/>
            <a:chOff x="-162000" y="3802992"/>
            <a:chExt cx="1488008" cy="1452008"/>
          </a:xfrm>
        </p:grpSpPr>
        <p:sp>
          <p:nvSpPr>
            <p:cNvPr id="18" name="Triângulo Retângulo 17">
              <a:extLst>
                <a:ext uri="{FF2B5EF4-FFF2-40B4-BE49-F238E27FC236}">
                  <a16:creationId xmlns:a16="http://schemas.microsoft.com/office/drawing/2014/main" xmlns="" id="{365C434E-05A6-4C94-80F3-FEC92F21AB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xmlns="" id="{F113018C-DF30-4A76-AFC4-32CD278CEF0E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xmlns="" id="{35463765-71DC-4A07-AAB7-E75376C88469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xmlns="" id="{17BEDF10-38BF-4181-AEA5-BE3EB17706FF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xmlns="" id="{9A962406-1119-40F5-95B2-021A9BF4E48A}"/>
              </a:ext>
            </a:extLst>
          </p:cNvPr>
          <p:cNvGrpSpPr/>
          <p:nvPr/>
        </p:nvGrpSpPr>
        <p:grpSpPr>
          <a:xfrm rot="10800000">
            <a:off x="7781480" y="-160727"/>
            <a:ext cx="1488008" cy="1452008"/>
            <a:chOff x="-162000" y="3802992"/>
            <a:chExt cx="1488008" cy="1452008"/>
          </a:xfrm>
        </p:grpSpPr>
        <p:sp>
          <p:nvSpPr>
            <p:cNvPr id="23" name="Triângulo Retângulo 22">
              <a:extLst>
                <a:ext uri="{FF2B5EF4-FFF2-40B4-BE49-F238E27FC236}">
                  <a16:creationId xmlns:a16="http://schemas.microsoft.com/office/drawing/2014/main" xmlns="" id="{98E91E33-BCF9-4CE1-B2C2-E553F73F70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xmlns="" id="{258DB105-FA3B-445C-BE8F-368822A91CFC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xmlns="" id="{4D930AD2-8F63-4C6E-8F0F-C672DB8B5420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>
              <a:extLst>
                <a:ext uri="{FF2B5EF4-FFF2-40B4-BE49-F238E27FC236}">
                  <a16:creationId xmlns:a16="http://schemas.microsoft.com/office/drawing/2014/main" xmlns="" id="{D41EA0D2-FA6B-4CEE-8D51-D2187F15EE2C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765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A0EB09-8ED5-41EE-BADC-09254E61F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chão, animal, rocha, ao ar livre&#10;&#10;Descrição gerada com muito alta confiança">
            <a:extLst>
              <a:ext uri="{FF2B5EF4-FFF2-40B4-BE49-F238E27FC236}">
                <a16:creationId xmlns:a16="http://schemas.microsoft.com/office/drawing/2014/main" xmlns="" id="{605DE8E1-83AD-41C5-8F5D-2F8D9DB4F95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b="17093"/>
          <a:stretch/>
        </p:blipFill>
        <p:spPr>
          <a:xfrm>
            <a:off x="-3376" y="-1"/>
            <a:ext cx="9147376" cy="5143501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D177716D-E95F-47E0-9C81-1120DE0E45EA}"/>
              </a:ext>
            </a:extLst>
          </p:cNvPr>
          <p:cNvGrpSpPr/>
          <p:nvPr/>
        </p:nvGrpSpPr>
        <p:grpSpPr>
          <a:xfrm>
            <a:off x="-162000" y="3802992"/>
            <a:ext cx="1488008" cy="1452008"/>
            <a:chOff x="-162000" y="3802992"/>
            <a:chExt cx="1488008" cy="1452008"/>
          </a:xfrm>
        </p:grpSpPr>
        <p:sp>
          <p:nvSpPr>
            <p:cNvPr id="14" name="Triângulo Retângulo 13">
              <a:extLst>
                <a:ext uri="{FF2B5EF4-FFF2-40B4-BE49-F238E27FC236}">
                  <a16:creationId xmlns:a16="http://schemas.microsoft.com/office/drawing/2014/main" xmlns="" id="{B33A1767-FC92-4698-AA27-4D40D1DC4F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xmlns="" id="{8D036A43-493A-4E8F-BA99-3714A8C5F05C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xmlns="" id="{D6981C55-FDED-4F1B-AC07-EC73641AED32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xmlns="" id="{AF109BA9-EACE-4281-ADB3-F1E0DB485409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xmlns="" id="{97AE87ED-9F27-43C1-B324-BC8D8F8CA0C6}"/>
              </a:ext>
            </a:extLst>
          </p:cNvPr>
          <p:cNvGrpSpPr/>
          <p:nvPr/>
        </p:nvGrpSpPr>
        <p:grpSpPr>
          <a:xfrm rot="10800000">
            <a:off x="7781480" y="-160727"/>
            <a:ext cx="1488008" cy="1452008"/>
            <a:chOff x="-162000" y="3802992"/>
            <a:chExt cx="1488008" cy="1452008"/>
          </a:xfrm>
        </p:grpSpPr>
        <p:sp>
          <p:nvSpPr>
            <p:cNvPr id="19" name="Triângulo Retângulo 18">
              <a:extLst>
                <a:ext uri="{FF2B5EF4-FFF2-40B4-BE49-F238E27FC236}">
                  <a16:creationId xmlns:a16="http://schemas.microsoft.com/office/drawing/2014/main" xmlns="" id="{9A558527-E1D1-4ECB-9757-6866AF1642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xmlns="" id="{A2AB153A-F494-4E7E-8D22-054CD7B8B970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xmlns="" id="{363DD8A3-D44C-4BD1-A587-2F9F2312A53C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xmlns="" id="{650FE90D-F041-4CD0-B1C3-37A453A68954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443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6EDFCF-EE43-4D02-A2F7-0B7C7D71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água, ao ar livre, pessoa, barco&#10;&#10;Descrição gerada com muito alta confiança">
            <a:extLst>
              <a:ext uri="{FF2B5EF4-FFF2-40B4-BE49-F238E27FC236}">
                <a16:creationId xmlns:a16="http://schemas.microsoft.com/office/drawing/2014/main" xmlns="" id="{12B70278-358E-4100-8B13-E1C917FD7B6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9" b="14951"/>
          <a:stretch/>
        </p:blipFill>
        <p:spPr>
          <a:xfrm>
            <a:off x="0" y="0"/>
            <a:ext cx="9144000" cy="5236046"/>
          </a:xfr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AEA99BCC-756D-4CC0-B4D2-B220E0689DCD}"/>
              </a:ext>
            </a:extLst>
          </p:cNvPr>
          <p:cNvGrpSpPr/>
          <p:nvPr/>
        </p:nvGrpSpPr>
        <p:grpSpPr>
          <a:xfrm>
            <a:off x="-162000" y="3802992"/>
            <a:ext cx="1488008" cy="1452008"/>
            <a:chOff x="-162000" y="3802992"/>
            <a:chExt cx="1488008" cy="1452008"/>
          </a:xfrm>
        </p:grpSpPr>
        <p:sp>
          <p:nvSpPr>
            <p:cNvPr id="14" name="Triângulo Retângulo 13">
              <a:extLst>
                <a:ext uri="{FF2B5EF4-FFF2-40B4-BE49-F238E27FC236}">
                  <a16:creationId xmlns:a16="http://schemas.microsoft.com/office/drawing/2014/main" xmlns="" id="{2E3D5796-747A-4009-87DA-2D92D97D9A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xmlns="" id="{AF1D60E1-BA5B-4775-BC1D-BD4C4F6B5061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xmlns="" id="{F8C8EFA9-F48B-49EE-AF6D-BC31FD022BA1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xmlns="" id="{39FD96BB-D279-4091-A5B9-B00CBFA15575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xmlns="" id="{B36A83B1-5DB9-43C2-9AC6-60DC0B648D83}"/>
              </a:ext>
            </a:extLst>
          </p:cNvPr>
          <p:cNvGrpSpPr/>
          <p:nvPr/>
        </p:nvGrpSpPr>
        <p:grpSpPr>
          <a:xfrm rot="10800000">
            <a:off x="7781480" y="-160727"/>
            <a:ext cx="1488008" cy="1452008"/>
            <a:chOff x="-162000" y="3802992"/>
            <a:chExt cx="1488008" cy="1452008"/>
          </a:xfrm>
        </p:grpSpPr>
        <p:sp>
          <p:nvSpPr>
            <p:cNvPr id="19" name="Triângulo Retângulo 18">
              <a:extLst>
                <a:ext uri="{FF2B5EF4-FFF2-40B4-BE49-F238E27FC236}">
                  <a16:creationId xmlns:a16="http://schemas.microsoft.com/office/drawing/2014/main" xmlns="" id="{D07D3FD1-E563-4798-99F4-5C2AC2B8D1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6512" y="3939902"/>
              <a:ext cx="1224000" cy="1224000"/>
            </a:xfrm>
            <a:prstGeom prst="rtTriangle">
              <a:avLst/>
            </a:prstGeom>
            <a:solidFill>
              <a:srgbClr val="2C786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xmlns="" id="{A4AC34FC-7BA6-488B-904C-6ADF4D03E1B7}"/>
                </a:ext>
              </a:extLst>
            </p:cNvPr>
            <p:cNvCxnSpPr>
              <a:cxnSpLocks/>
            </p:cNvCxnSpPr>
            <p:nvPr/>
          </p:nvCxnSpPr>
          <p:spPr>
            <a:xfrm>
              <a:off x="-162000" y="3802992"/>
              <a:ext cx="1359462" cy="13594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xmlns="" id="{5A846325-2667-43C6-BAC2-1D242B65BCB4}"/>
                </a:ext>
              </a:extLst>
            </p:cNvPr>
            <p:cNvCxnSpPr>
              <a:cxnSpLocks/>
            </p:cNvCxnSpPr>
            <p:nvPr/>
          </p:nvCxnSpPr>
          <p:spPr>
            <a:xfrm>
              <a:off x="-126000" y="3802992"/>
              <a:ext cx="1452008" cy="145200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xmlns="" id="{BEED5B8F-4A05-4BD4-AA84-DF7CE913F8E3}"/>
                </a:ext>
              </a:extLst>
            </p:cNvPr>
            <p:cNvCxnSpPr>
              <a:cxnSpLocks/>
            </p:cNvCxnSpPr>
            <p:nvPr/>
          </p:nvCxnSpPr>
          <p:spPr>
            <a:xfrm>
              <a:off x="-43090" y="3939902"/>
              <a:ext cx="1315098" cy="1315098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443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55647F1-5B4D-489D-B49C-CECEF9EA9A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885369"/>
            <a:ext cx="7924800" cy="2729978"/>
          </a:xfrm>
        </p:spPr>
        <p:txBody>
          <a:bodyPr anchor="ctr">
            <a:spAutoFit/>
          </a:bodyPr>
          <a:lstStyle/>
          <a:p>
            <a:pPr marL="0" indent="0">
              <a:buNone/>
            </a:pPr>
            <a:r>
              <a:rPr lang="pt-BR" dirty="0"/>
              <a:t>Ao SENHOR </a:t>
            </a:r>
            <a:r>
              <a:rPr lang="pt-BR" dirty="0" smtClean="0"/>
              <a:t>Deus pertencem o mundo e tudo o que nele existe; a terra e todos os seres vivos que nela vivem são dele. 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O SENHOR construiu a terra sobre os mares e pôs os seus alicerces nas profundezas do oceano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579DF07C-7BBD-42B0-840D-60E80F6E5F04}"/>
              </a:ext>
            </a:extLst>
          </p:cNvPr>
          <p:cNvSpPr/>
          <p:nvPr/>
        </p:nvSpPr>
        <p:spPr>
          <a:xfrm>
            <a:off x="755576" y="3750300"/>
            <a:ext cx="1935145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rgbClr val="2C786D"/>
                </a:solidFill>
              </a:rPr>
              <a:t>Salmo 24.1-2</a:t>
            </a:r>
          </a:p>
        </p:txBody>
      </p:sp>
    </p:spTree>
    <p:extLst>
      <p:ext uri="{BB962C8B-B14F-4D97-AF65-F5344CB8AC3E}">
        <p14:creationId xmlns:p14="http://schemas.microsoft.com/office/powerpoint/2010/main" val="417367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honeycomb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7312"/>
            <a:ext cx="7924800" cy="857250"/>
          </a:xfrm>
        </p:spPr>
        <p:txBody>
          <a:bodyPr anchor="ctr"/>
          <a:lstStyle/>
          <a:p>
            <a:pPr algn="ctr"/>
            <a:r>
              <a:rPr lang="pt-BR" sz="3600" b="1" dirty="0"/>
              <a:t>Neste 5 de junho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09599" y="1239602"/>
            <a:ext cx="7924800" cy="2664296"/>
          </a:xfrm>
        </p:spPr>
        <p:txBody>
          <a:bodyPr>
            <a:noAutofit/>
          </a:bodyPr>
          <a:lstStyle/>
          <a:p>
            <a:r>
              <a:rPr lang="pt-BR" dirty="0"/>
              <a:t>Não compre, não consuma, não utilize plásticos descartáveis.</a:t>
            </a:r>
          </a:p>
          <a:p>
            <a:r>
              <a:rPr lang="pt-BR" dirty="0"/>
              <a:t>Reduza, reutilize, recicle.</a:t>
            </a:r>
          </a:p>
          <a:p>
            <a:r>
              <a:rPr lang="pt-BR" dirty="0"/>
              <a:t>Repense.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BE9A1B61-145B-4B3E-BD02-C27A27EAF369}"/>
              </a:ext>
            </a:extLst>
          </p:cNvPr>
          <p:cNvSpPr/>
          <p:nvPr/>
        </p:nvSpPr>
        <p:spPr>
          <a:xfrm>
            <a:off x="1675437" y="4137703"/>
            <a:ext cx="5793125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pt-BR" sz="3200" b="1" dirty="0">
                <a:solidFill>
                  <a:srgbClr val="2C786D"/>
                </a:solidFill>
              </a:rPr>
              <a:t>A CRIAÇÃO DE DEUS AGRADECE!</a:t>
            </a:r>
          </a:p>
        </p:txBody>
      </p:sp>
    </p:spTree>
    <p:extLst>
      <p:ext uri="{BB962C8B-B14F-4D97-AF65-F5344CB8AC3E}">
        <p14:creationId xmlns:p14="http://schemas.microsoft.com/office/powerpoint/2010/main" val="70387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>
        <p14:doors dir="vert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1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1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D6D4D076-43A1-4F5C-A1DC-CCC21B0748BD}"/>
              </a:ext>
            </a:extLst>
          </p:cNvPr>
          <p:cNvSpPr/>
          <p:nvPr/>
        </p:nvSpPr>
        <p:spPr>
          <a:xfrm>
            <a:off x="0" y="0"/>
            <a:ext cx="9144000" cy="2067694"/>
          </a:xfrm>
          <a:prstGeom prst="rect">
            <a:avLst/>
          </a:prstGeom>
          <a:solidFill>
            <a:srgbClr val="2C7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xmlns="" id="{47710342-6A47-4524-AAD4-5090B40156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8" y="2571750"/>
            <a:ext cx="1918708" cy="1805557"/>
          </a:xfr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97C34CEE-61B2-4846-B35B-458FABAE047C}"/>
              </a:ext>
            </a:extLst>
          </p:cNvPr>
          <p:cNvSpPr/>
          <p:nvPr/>
        </p:nvSpPr>
        <p:spPr>
          <a:xfrm>
            <a:off x="539552" y="4609460"/>
            <a:ext cx="35112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cap="all" dirty="0">
                <a:solidFill>
                  <a:srgbClr val="2C786D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Núcleo de Produção e Assessoria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2276B6A3-2FBE-40BC-8363-71BC6CAC06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128" y="267494"/>
            <a:ext cx="3184250" cy="47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9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comb/>
      </p:transition>
    </mc:Choice>
    <mc:Fallback xmlns="">
      <p:transition spd="slow" advClick="0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7257</TotalTime>
  <Words>347</Words>
  <Application>Microsoft Office PowerPoint</Application>
  <PresentationFormat>Apresentação na tela (16:9)</PresentationFormat>
  <Paragraphs>62</Paragraphs>
  <Slides>19</Slides>
  <Notes>11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Horizonte</vt:lpstr>
      <vt:lpstr> DIA SEM PLÁSTICO  NA IECLB </vt:lpstr>
      <vt:lpstr>Justiça ambiental e o problema do lixo</vt:lpstr>
      <vt:lpstr>Apresentação do PowerPoint</vt:lpstr>
      <vt:lpstr>Apresentação do PowerPoint</vt:lpstr>
      <vt:lpstr>Apresentação do PowerPoint</vt:lpstr>
      <vt:lpstr>Apresentação do PowerPoint</vt:lpstr>
      <vt:lpstr>Tempo estimado para decomposição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Neste 5 de junho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Emilio Voigt;Mauro Batista de Souza</dc:creator>
  <cp:lastModifiedBy>Mauro Batista de Souza</cp:lastModifiedBy>
  <cp:revision>5</cp:revision>
  <dcterms:created xsi:type="dcterms:W3CDTF">2018-03-01T13:21:00Z</dcterms:created>
  <dcterms:modified xsi:type="dcterms:W3CDTF">2018-05-21T11:06:58Z</dcterms:modified>
</cp:coreProperties>
</file>