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70" r:id="rId13"/>
    <p:sldId id="273" r:id="rId14"/>
    <p:sldId id="280" r:id="rId15"/>
    <p:sldId id="274" r:id="rId16"/>
    <p:sldId id="276" r:id="rId17"/>
    <p:sldId id="272" r:id="rId18"/>
    <p:sldId id="278" r:id="rId19"/>
    <p:sldId id="277" r:id="rId20"/>
    <p:sldId id="279" r:id="rId21"/>
    <p:sldId id="269" r:id="rId22"/>
    <p:sldId id="271" r:id="rId2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4431"/>
    <a:srgbClr val="4760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70" d="100"/>
          <a:sy n="70" d="100"/>
        </p:scale>
        <p:origin x="-130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9D494-1731-4A8D-BD21-E77BDB1C55F6}" type="datetimeFigureOut">
              <a:rPr lang="pt-BR" smtClean="0"/>
              <a:t>16/04/2018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86D5B-9D75-4692-9162-3A6BD3A352A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6250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86D5B-9D75-4692-9162-3A6BD3A352A7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123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86D5B-9D75-4692-9162-3A6BD3A352A7}" type="slidenum">
              <a:rPr lang="pt-BR" smtClean="0"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1235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86D5B-9D75-4692-9162-3A6BD3A352A7}" type="slidenum">
              <a:rPr lang="pt-BR" smtClean="0"/>
              <a:t>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1235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86D5B-9D75-4692-9162-3A6BD3A352A7}" type="slidenum">
              <a:rPr lang="pt-BR" smtClean="0"/>
              <a:t>19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1235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86D5B-9D75-4692-9162-3A6BD3A352A7}" type="slidenum">
              <a:rPr lang="pt-BR" smtClean="0"/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1235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E6AF-0E56-41C8-A765-762F472CEA28}" type="datetimeFigureOut">
              <a:rPr lang="pt-BR" smtClean="0"/>
              <a:t>16/04/2018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1627-4FBE-47D1-A99B-0D231EA09B8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8641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E6AF-0E56-41C8-A765-762F472CEA28}" type="datetimeFigureOut">
              <a:rPr lang="pt-BR" smtClean="0"/>
              <a:t>16/04/2018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1627-4FBE-47D1-A99B-0D231EA09B8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570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E6AF-0E56-41C8-A765-762F472CEA28}" type="datetimeFigureOut">
              <a:rPr lang="pt-BR" smtClean="0"/>
              <a:t>16/04/2018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1627-4FBE-47D1-A99B-0D231EA09B8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3656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E6AF-0E56-41C8-A765-762F472CEA28}" type="datetimeFigureOut">
              <a:rPr lang="pt-BR" smtClean="0"/>
              <a:t>16/04/2018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1627-4FBE-47D1-A99B-0D231EA09B8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3480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E6AF-0E56-41C8-A765-762F472CEA28}" type="datetimeFigureOut">
              <a:rPr lang="pt-BR" smtClean="0"/>
              <a:t>16/04/2018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1627-4FBE-47D1-A99B-0D231EA09B8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9491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E6AF-0E56-41C8-A765-762F472CEA28}" type="datetimeFigureOut">
              <a:rPr lang="pt-BR" smtClean="0"/>
              <a:t>16/04/2018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1627-4FBE-47D1-A99B-0D231EA09B8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2502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E6AF-0E56-41C8-A765-762F472CEA28}" type="datetimeFigureOut">
              <a:rPr lang="pt-BR" smtClean="0"/>
              <a:t>16/04/2018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1627-4FBE-47D1-A99B-0D231EA09B8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2546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E6AF-0E56-41C8-A765-762F472CEA28}" type="datetimeFigureOut">
              <a:rPr lang="pt-BR" smtClean="0"/>
              <a:t>16/04/2018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1627-4FBE-47D1-A99B-0D231EA09B8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4498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E6AF-0E56-41C8-A765-762F472CEA28}" type="datetimeFigureOut">
              <a:rPr lang="pt-BR" smtClean="0"/>
              <a:t>16/04/2018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1627-4FBE-47D1-A99B-0D231EA09B8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609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E6AF-0E56-41C8-A765-762F472CEA28}" type="datetimeFigureOut">
              <a:rPr lang="pt-BR" smtClean="0"/>
              <a:t>16/04/2018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1627-4FBE-47D1-A99B-0D231EA09B8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5576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E6AF-0E56-41C8-A765-762F472CEA28}" type="datetimeFigureOut">
              <a:rPr lang="pt-BR" smtClean="0"/>
              <a:t>16/04/2018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1627-4FBE-47D1-A99B-0D231EA09B8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850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AE6AF-0E56-41C8-A765-762F472CEA28}" type="datetimeFigureOut">
              <a:rPr lang="pt-BR" smtClean="0"/>
              <a:t>16/04/2018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31627-4FBE-47D1-A99B-0D231EA09B8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6201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uteranos.com.br/vai-vem/2017/oferta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hyperlink" Target="http://www.luteranos.com.br/" TargetMode="Externa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552" y="3107471"/>
            <a:ext cx="3376026" cy="50483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007" y="602386"/>
            <a:ext cx="3888432" cy="5515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8826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03648" y="2738436"/>
            <a:ext cx="6048672" cy="96470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Na IECLB, os Programas, as Campanhas e as atividades </a:t>
            </a:r>
            <a:r>
              <a:rPr lang="pt-BR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nacionais,</a:t>
            </a:r>
            <a:r>
              <a:rPr lang="pt-BR" b="1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 </a:t>
            </a:r>
            <a:r>
              <a:rPr lang="pt-BR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sinodais </a:t>
            </a:r>
            <a:r>
              <a:rPr lang="pt-BR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e locais estão a serviço </a:t>
            </a:r>
            <a:r>
              <a:rPr lang="pt-BR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da</a:t>
            </a:r>
            <a:endParaRPr lang="pt-BR" b="1" dirty="0">
              <a:solidFill>
                <a:srgbClr val="7E443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21" y="3220788"/>
            <a:ext cx="6912758" cy="65617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08" y="7533456"/>
            <a:ext cx="6912767" cy="65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04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19672" y="1484784"/>
            <a:ext cx="684076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5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É por isso que, em 2018, a Campanha Nacional de Ofertas </a:t>
            </a:r>
            <a:br>
              <a:rPr lang="pt-BR" sz="25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5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para a Missão Vai e Vem, inspirada pela chamada</a:t>
            </a:r>
          </a:p>
          <a:p>
            <a:pPr marL="0" indent="0">
              <a:buNone/>
            </a:pPr>
            <a:endParaRPr lang="pt-BR" sz="2500" b="1" baseline="30000" dirty="0" smtClean="0">
              <a:solidFill>
                <a:srgbClr val="7E443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pt-BR" sz="2500" b="1" baseline="30000" dirty="0">
              <a:solidFill>
                <a:srgbClr val="7E443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pt-BR" sz="2500" b="1" baseline="30000" dirty="0" smtClean="0">
              <a:solidFill>
                <a:srgbClr val="7E443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pt-BR" sz="2500" b="1" baseline="30000" dirty="0" smtClean="0">
              <a:solidFill>
                <a:srgbClr val="7E443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pt-BR" sz="2500" b="1" baseline="30000" dirty="0" smtClean="0">
              <a:solidFill>
                <a:srgbClr val="7E443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pt-BR" sz="2500" b="1" baseline="30000" dirty="0">
              <a:solidFill>
                <a:srgbClr val="7E443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pt-BR" sz="2500" b="1" baseline="30000" dirty="0" smtClean="0">
              <a:solidFill>
                <a:srgbClr val="7E443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pt-BR" sz="2500" b="1" baseline="30000" dirty="0" smtClean="0">
              <a:solidFill>
                <a:srgbClr val="7E443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pt-BR" sz="25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nos motiva a refletir, articular, desenvolver, bem como </a:t>
            </a:r>
            <a:br>
              <a:rPr lang="pt-BR" sz="25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5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ofertar para o sustento de ações de Missão.</a:t>
            </a:r>
            <a:endParaRPr lang="pt-BR" sz="2500" b="1" baseline="30000" dirty="0">
              <a:solidFill>
                <a:srgbClr val="7E443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6057" y="2060848"/>
            <a:ext cx="5716286" cy="229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1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2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5383" y="2295626"/>
            <a:ext cx="1066617" cy="68139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5383" y="3263978"/>
            <a:ext cx="4986684" cy="65088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280"/>
          <a:stretch/>
        </p:blipFill>
        <p:spPr>
          <a:xfrm>
            <a:off x="3505383" y="4128074"/>
            <a:ext cx="5150281" cy="650887"/>
          </a:xfrm>
          <a:prstGeom prst="rect">
            <a:avLst/>
          </a:prstGeom>
        </p:spPr>
      </p:pic>
      <p:sp>
        <p:nvSpPr>
          <p:cNvPr id="17" name="Retângulo 16"/>
          <p:cNvSpPr/>
          <p:nvPr/>
        </p:nvSpPr>
        <p:spPr>
          <a:xfrm>
            <a:off x="3505383" y="2987660"/>
            <a:ext cx="1430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que leva à</a:t>
            </a:r>
            <a:endParaRPr lang="pt-BR" b="1" dirty="0">
              <a:solidFill>
                <a:srgbClr val="7E443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569633" y="2330689"/>
            <a:ext cx="2952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b="1" dirty="0">
                <a:solidFill>
                  <a:srgbClr val="7E4431"/>
                </a:solidFill>
                <a:latin typeface="Century Gothic" panose="020B0502020202020204" pitchFamily="34" charset="0"/>
              </a:rPr>
              <a:t>A Missão de Deus </a:t>
            </a:r>
            <a:r>
              <a:rPr lang="pt-BR" b="1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é que </a:t>
            </a:r>
            <a:r>
              <a:rPr lang="pt-BR" b="1" dirty="0">
                <a:solidFill>
                  <a:srgbClr val="7E4431"/>
                </a:solidFill>
                <a:latin typeface="Century Gothic" panose="020B0502020202020204" pitchFamily="34" charset="0"/>
              </a:rPr>
              <a:t>cria a corrente </a:t>
            </a:r>
            <a:r>
              <a:rPr lang="pt-BR" b="1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da</a:t>
            </a:r>
            <a:endParaRPr lang="pt-BR" b="1" dirty="0">
              <a:solidFill>
                <a:srgbClr val="7E443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3505383" y="3851756"/>
            <a:ext cx="696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e ao</a:t>
            </a:r>
            <a:endParaRPr lang="pt-BR" b="1" dirty="0">
              <a:solidFill>
                <a:srgbClr val="7E443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45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79712" y="2173699"/>
            <a:ext cx="5760640" cy="2260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Desta forma, buscamos fortalecer </a:t>
            </a:r>
            <a:r>
              <a:rPr lang="pt-BR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/>
            </a:r>
            <a:br>
              <a:rPr lang="pt-BR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</a:br>
            <a:r>
              <a:rPr lang="pt-BR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o </a:t>
            </a:r>
            <a:r>
              <a:rPr lang="pt-BR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Tema 2018 </a:t>
            </a:r>
            <a:r>
              <a:rPr lang="pt-BR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da IECLB,</a:t>
            </a:r>
            <a:br>
              <a:rPr lang="pt-BR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</a:br>
            <a:r>
              <a:rPr lang="pt-BR" b="1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Igreja </a:t>
            </a:r>
            <a:r>
              <a:rPr lang="pt-BR" b="1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- Economia - Política</a:t>
            </a:r>
            <a:r>
              <a:rPr lang="pt-BR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,</a:t>
            </a:r>
            <a:br>
              <a:rPr lang="pt-BR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</a:br>
            <a:r>
              <a:rPr lang="pt-BR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na </a:t>
            </a:r>
            <a:r>
              <a:rPr lang="pt-BR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certeza que tudo acontece na presença daquele que diz</a:t>
            </a:r>
            <a:r>
              <a:rPr lang="pt-BR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:</a:t>
            </a:r>
          </a:p>
          <a:p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2015208" y="3642459"/>
            <a:ext cx="7416824" cy="1241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/>
            </a:r>
            <a:br>
              <a:rPr lang="pt-BR" sz="40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4400" b="1" spc="-15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Eu sou o SENHOR, teu Deus</a:t>
            </a:r>
            <a:r>
              <a:rPr lang="pt-BR" sz="4400" spc="-15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(Ex 20.2a</a:t>
            </a:r>
            <a: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)</a:t>
            </a:r>
            <a:endParaRPr lang="pt-BR" sz="2800" baseline="30000" dirty="0">
              <a:solidFill>
                <a:srgbClr val="7E443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20357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635896" y="1484784"/>
            <a:ext cx="5328592" cy="4525963"/>
          </a:xfrm>
        </p:spPr>
        <p:txBody>
          <a:bodyPr/>
          <a:lstStyle/>
          <a:p>
            <a:pPr marL="0" indent="0">
              <a:buNone/>
            </a:pP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A Campanha Vai e Vem, </a:t>
            </a:r>
            <a: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/>
            </a:r>
            <a:b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a </a:t>
            </a: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partir </a:t>
            </a:r>
            <a: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da </a:t>
            </a: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reflexão em </a:t>
            </a:r>
            <a: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torno</a:t>
            </a:r>
            <a:b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da </a:t>
            </a:r>
            <a:r>
              <a:rPr lang="pt-BR" sz="28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FÉ, </a:t>
            </a: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da</a:t>
            </a:r>
            <a:r>
              <a:rPr lang="pt-BR" sz="28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 GRATIDÃO </a:t>
            </a: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e do </a:t>
            </a:r>
            <a:r>
              <a:rPr lang="pt-BR" sz="28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COMPROMISSO</a:t>
            </a: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, convoca as Comunidades, </a:t>
            </a:r>
            <a: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/>
            </a:r>
            <a:b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as </a:t>
            </a: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Paróquias e os Sínodos da IECLB </a:t>
            </a:r>
            <a: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                 a </a:t>
            </a: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destinar quatro </a:t>
            </a:r>
            <a: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meses</a:t>
            </a:r>
            <a:b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(maio </a:t>
            </a: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a setembro de 2018) para:</a:t>
            </a:r>
          </a:p>
          <a:p>
            <a:pPr marL="0" indent="0">
              <a:buNone/>
            </a:pP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- Mobilizar </a:t>
            </a:r>
            <a:r>
              <a:rPr lang="pt-BR" sz="28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recursos</a:t>
            </a: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 para a ação missionária da IECLB</a:t>
            </a:r>
          </a:p>
          <a:p>
            <a:pPr marL="0" indent="0">
              <a:buNone/>
            </a:pP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- Reforçar a </a:t>
            </a:r>
            <a:r>
              <a:rPr lang="pt-BR" sz="28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unidade</a:t>
            </a: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 da IECLB</a:t>
            </a:r>
          </a:p>
          <a:p>
            <a:pPr marL="0" indent="0">
              <a:buNone/>
            </a:pPr>
            <a: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- Desenvolver  </a:t>
            </a: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a  </a:t>
            </a:r>
            <a:r>
              <a:rPr lang="pt-BR" sz="28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consciência  missionária</a:t>
            </a: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  </a:t>
            </a:r>
            <a: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dos membros </a:t>
            </a: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da </a:t>
            </a:r>
            <a: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IECLB</a:t>
            </a:r>
          </a:p>
          <a:p>
            <a:endParaRPr lang="pt-BR" dirty="0">
              <a:solidFill>
                <a:srgbClr val="7E4431"/>
              </a:solidFill>
            </a:endParaRPr>
          </a:p>
        </p:txBody>
      </p:sp>
      <p:cxnSp>
        <p:nvCxnSpPr>
          <p:cNvPr id="8" name="Conector reto 7"/>
          <p:cNvCxnSpPr/>
          <p:nvPr/>
        </p:nvCxnSpPr>
        <p:spPr>
          <a:xfrm>
            <a:off x="3419872" y="1268760"/>
            <a:ext cx="0" cy="3960440"/>
          </a:xfrm>
          <a:prstGeom prst="line">
            <a:avLst/>
          </a:prstGeom>
          <a:ln>
            <a:solidFill>
              <a:srgbClr val="7E44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ipse 12"/>
          <p:cNvSpPr/>
          <p:nvPr/>
        </p:nvSpPr>
        <p:spPr>
          <a:xfrm>
            <a:off x="3714942" y="3560293"/>
            <a:ext cx="108000" cy="108000"/>
          </a:xfrm>
          <a:prstGeom prst="ellipse">
            <a:avLst/>
          </a:prstGeom>
          <a:solidFill>
            <a:srgbClr val="7E44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Elipse 13"/>
          <p:cNvSpPr/>
          <p:nvPr/>
        </p:nvSpPr>
        <p:spPr>
          <a:xfrm>
            <a:off x="3714942" y="4218194"/>
            <a:ext cx="108000" cy="108000"/>
          </a:xfrm>
          <a:prstGeom prst="ellipse">
            <a:avLst/>
          </a:prstGeom>
          <a:solidFill>
            <a:srgbClr val="7E44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Elipse 14"/>
          <p:cNvSpPr/>
          <p:nvPr/>
        </p:nvSpPr>
        <p:spPr>
          <a:xfrm>
            <a:off x="3714942" y="4556361"/>
            <a:ext cx="108000" cy="108000"/>
          </a:xfrm>
          <a:prstGeom prst="ellipse">
            <a:avLst/>
          </a:prstGeom>
          <a:solidFill>
            <a:srgbClr val="7E44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4670"/>
            <a:ext cx="341987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4933056" y="3212976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pt-BR" sz="6000" b="1" spc="-300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Uma </a:t>
            </a: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/>
            </a:r>
            <a:b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</a:b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Campanha </a:t>
            </a:r>
            <a:b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</a:b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para </a:t>
            </a:r>
            <a:r>
              <a:rPr lang="pt-BR" sz="6000" b="1" spc="-300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a </a:t>
            </a: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/>
            </a:r>
            <a:b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</a:b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Missão </a:t>
            </a:r>
            <a:r>
              <a:rPr lang="pt-BR" sz="6000" b="1" spc="-300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/>
            </a:r>
            <a:br>
              <a:rPr lang="pt-BR" sz="6000" b="1" spc="-300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</a:b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na IECLB</a:t>
            </a:r>
            <a:b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</a:br>
            <a:endParaRPr lang="pt-BR" sz="6000" b="1" spc="-300" dirty="0">
              <a:solidFill>
                <a:srgbClr val="47602B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75542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635896" y="1700809"/>
            <a:ext cx="4752528" cy="3816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8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A </a:t>
            </a: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partir do tema </a:t>
            </a:r>
            <a:r>
              <a:rPr lang="pt-BR" sz="28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FÉ - GRATIDÃO - COMPROMISSO</a:t>
            </a: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, a Vai e Vem nos convida e desafia a:</a:t>
            </a:r>
          </a:p>
          <a:p>
            <a:pPr marL="0" indent="0">
              <a:buNone/>
            </a:pP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- Criar </a:t>
            </a:r>
            <a:r>
              <a:rPr lang="pt-BR" sz="28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espaços comunitários</a:t>
            </a: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, paroquiais e sinodais para refletir, estudar e dialogar sobre Missão</a:t>
            </a:r>
          </a:p>
          <a:p>
            <a:pPr marL="0" indent="0">
              <a:buNone/>
            </a:pP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- Sustentar o </a:t>
            </a:r>
            <a:r>
              <a:rPr lang="pt-BR" sz="28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testemunho missionário</a:t>
            </a: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 em oração</a:t>
            </a:r>
          </a:p>
          <a:p>
            <a:pPr marL="0" indent="0">
              <a:buNone/>
            </a:pP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- Promover </a:t>
            </a:r>
            <a:r>
              <a:rPr lang="pt-BR" sz="28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ações missionárias</a:t>
            </a:r>
            <a:endParaRPr lang="pt-BR" sz="2800" baseline="30000" dirty="0">
              <a:solidFill>
                <a:srgbClr val="7E443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pt-BR" sz="28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- Ofertar em apoio às </a:t>
            </a:r>
            <a:r>
              <a:rPr lang="pt-BR" sz="28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iniciativas missionárias</a:t>
            </a:r>
          </a:p>
        </p:txBody>
      </p:sp>
      <p:grpSp>
        <p:nvGrpSpPr>
          <p:cNvPr id="15" name="Grupo 14"/>
          <p:cNvGrpSpPr/>
          <p:nvPr/>
        </p:nvGrpSpPr>
        <p:grpSpPr>
          <a:xfrm>
            <a:off x="3698905" y="2636912"/>
            <a:ext cx="108000" cy="2034208"/>
            <a:chOff x="3698905" y="2636912"/>
            <a:chExt cx="108000" cy="2034208"/>
          </a:xfrm>
        </p:grpSpPr>
        <p:sp>
          <p:nvSpPr>
            <p:cNvPr id="11" name="Elipse 10"/>
            <p:cNvSpPr/>
            <p:nvPr/>
          </p:nvSpPr>
          <p:spPr>
            <a:xfrm>
              <a:off x="3698905" y="2636912"/>
              <a:ext cx="108000" cy="108000"/>
            </a:xfrm>
            <a:prstGeom prst="ellipse">
              <a:avLst/>
            </a:prstGeom>
            <a:solidFill>
              <a:srgbClr val="7E44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2" name="Elipse 11"/>
            <p:cNvSpPr/>
            <p:nvPr/>
          </p:nvSpPr>
          <p:spPr>
            <a:xfrm>
              <a:off x="3698905" y="3560293"/>
              <a:ext cx="108000" cy="108000"/>
            </a:xfrm>
            <a:prstGeom prst="ellipse">
              <a:avLst/>
            </a:prstGeom>
            <a:solidFill>
              <a:srgbClr val="7E44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3" name="Elipse 12"/>
            <p:cNvSpPr/>
            <p:nvPr/>
          </p:nvSpPr>
          <p:spPr>
            <a:xfrm>
              <a:off x="3698905" y="4221088"/>
              <a:ext cx="108000" cy="108000"/>
            </a:xfrm>
            <a:prstGeom prst="ellipse">
              <a:avLst/>
            </a:prstGeom>
            <a:solidFill>
              <a:srgbClr val="7E44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4" name="Elipse 13"/>
            <p:cNvSpPr/>
            <p:nvPr/>
          </p:nvSpPr>
          <p:spPr>
            <a:xfrm>
              <a:off x="3698905" y="4563120"/>
              <a:ext cx="108000" cy="108000"/>
            </a:xfrm>
            <a:prstGeom prst="ellipse">
              <a:avLst/>
            </a:prstGeom>
            <a:solidFill>
              <a:srgbClr val="7E44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4670"/>
            <a:ext cx="341987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-324544" y="2207554"/>
            <a:ext cx="3563888" cy="2551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4100"/>
              </a:lnSpc>
            </a:pP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Convite e</a:t>
            </a:r>
          </a:p>
          <a:p>
            <a:pPr algn="r">
              <a:lnSpc>
                <a:spcPts val="4100"/>
              </a:lnSpc>
            </a:pPr>
            <a:r>
              <a:rPr lang="pt-BR" sz="6000" b="1" spc="-300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D</a:t>
            </a: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esafio</a:t>
            </a:r>
            <a:endParaRPr lang="pt-BR" b="1" spc="-300" dirty="0">
              <a:solidFill>
                <a:srgbClr val="47602B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3419872" y="1498468"/>
            <a:ext cx="0" cy="3672408"/>
          </a:xfrm>
          <a:prstGeom prst="line">
            <a:avLst/>
          </a:prstGeom>
          <a:ln>
            <a:solidFill>
              <a:srgbClr val="7E44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78798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419872" y="1628800"/>
            <a:ext cx="5328592" cy="439248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O </a:t>
            </a:r>
            <a:r>
              <a:rPr lang="pt-BR" sz="112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amor de Deus, que </a:t>
            </a: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acolhe, aceita</a:t>
            </a:r>
            <a:b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e </a:t>
            </a:r>
            <a:r>
              <a:rPr lang="pt-BR" sz="112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perdoa, desperta em nós a </a:t>
            </a:r>
            <a:r>
              <a:rPr lang="pt-BR" sz="112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FÉ</a:t>
            </a: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,</a:t>
            </a:r>
            <a:b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que </a:t>
            </a:r>
            <a:r>
              <a:rPr lang="pt-BR" sz="112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molda a nossa vida como </a:t>
            </a:r>
            <a:r>
              <a:rPr lang="pt-BR" sz="112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GRATIDÃO</a:t>
            </a:r>
            <a:br>
              <a:rPr lang="pt-BR" sz="112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a </a:t>
            </a:r>
            <a:r>
              <a:rPr lang="pt-BR" sz="112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Deus e </a:t>
            </a:r>
            <a:r>
              <a:rPr lang="pt-BR" sz="112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COMPROMISSO</a:t>
            </a:r>
            <a:r>
              <a:rPr lang="pt-BR" sz="112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 </a:t>
            </a: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com o </a:t>
            </a:r>
            <a:r>
              <a:rPr lang="pt-BR" sz="112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mundo</a:t>
            </a: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.</a:t>
            </a:r>
          </a:p>
          <a:p>
            <a:pPr marL="0" indent="0">
              <a:buNone/>
            </a:pPr>
            <a:endParaRPr lang="pt-BR" sz="11200" baseline="30000" dirty="0" smtClean="0">
              <a:solidFill>
                <a:srgbClr val="7E443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A </a:t>
            </a:r>
            <a:r>
              <a:rPr lang="pt-BR" sz="112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FÉ</a:t>
            </a:r>
            <a:r>
              <a:rPr lang="pt-BR" sz="112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 nos permite agir segundo os </a:t>
            </a: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princípios do </a:t>
            </a:r>
            <a:r>
              <a:rPr lang="pt-BR" sz="112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Evangelho de Jesus </a:t>
            </a: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Cristo</a:t>
            </a:r>
            <a:r>
              <a:rPr lang="pt-BR" sz="112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. </a:t>
            </a:r>
            <a:endParaRPr lang="pt-BR" sz="11200" baseline="30000" dirty="0" smtClean="0">
              <a:solidFill>
                <a:srgbClr val="7E443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pt-BR" sz="11200" baseline="30000" dirty="0" smtClean="0">
              <a:solidFill>
                <a:srgbClr val="7E443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A </a:t>
            </a:r>
            <a:r>
              <a:rPr lang="pt-BR" sz="112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GRATIDÃO</a:t>
            </a:r>
            <a:r>
              <a:rPr lang="pt-BR" sz="112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 nos conduz </a:t>
            </a: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ao reconhecimento que tudo vem da mão</a:t>
            </a:r>
            <a:b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de Deus.</a:t>
            </a:r>
          </a:p>
          <a:p>
            <a:pPr marL="0" indent="0">
              <a:buNone/>
            </a:pP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/>
            </a:r>
            <a:b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O </a:t>
            </a:r>
            <a:r>
              <a:rPr lang="pt-BR" sz="112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COMPROMISSO</a:t>
            </a: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 que decorre da fé</a:t>
            </a:r>
            <a:b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e da gratidão </a:t>
            </a:r>
            <a:r>
              <a:rPr lang="pt-BR" sz="112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se torna visível nos </a:t>
            </a: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diversos âmbitos do nosso viver, como família, comunidade</a:t>
            </a:r>
            <a:r>
              <a:rPr lang="pt-BR" sz="112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, trabalho</a:t>
            </a:r>
            <a:r>
              <a:rPr lang="pt-BR" sz="112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, cultura</a:t>
            </a:r>
            <a:r>
              <a:rPr lang="pt-BR" sz="112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, sociedade, meio ambiente, etc.</a:t>
            </a:r>
          </a:p>
          <a:p>
            <a:pPr marL="0" indent="0">
              <a:buNone/>
            </a:pPr>
            <a:endParaRPr lang="pt-BR" sz="2800" baseline="30000" dirty="0">
              <a:solidFill>
                <a:srgbClr val="7E443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4670"/>
            <a:ext cx="341987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539552" y="2780928"/>
            <a:ext cx="2483768" cy="16534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4100"/>
              </a:lnSpc>
            </a:pP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Impulsos</a:t>
            </a:r>
          </a:p>
          <a:p>
            <a:pPr algn="r">
              <a:lnSpc>
                <a:spcPts val="4100"/>
              </a:lnSpc>
            </a:pP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para 2018</a:t>
            </a:r>
            <a:endParaRPr lang="pt-BR" b="1" spc="-300" dirty="0">
              <a:solidFill>
                <a:srgbClr val="47602B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3203848" y="1412776"/>
            <a:ext cx="0" cy="4464496"/>
          </a:xfrm>
          <a:prstGeom prst="line">
            <a:avLst/>
          </a:prstGeom>
          <a:ln>
            <a:solidFill>
              <a:srgbClr val="7E44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901225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15771" y="2780928"/>
            <a:ext cx="6684621" cy="3384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Como Igreja herdeira dos valores da </a:t>
            </a:r>
            <a:r>
              <a:rPr lang="pt-BR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Reforma</a:t>
            </a:r>
            <a:br>
              <a:rPr lang="pt-BR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</a:br>
            <a:r>
              <a:rPr lang="pt-BR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e </a:t>
            </a:r>
            <a:r>
              <a:rPr lang="pt-BR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na condição de pessoas </a:t>
            </a:r>
            <a:r>
              <a:rPr lang="pt-BR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livres pela Graça</a:t>
            </a:r>
            <a:br>
              <a:rPr lang="pt-BR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</a:br>
            <a:r>
              <a:rPr lang="pt-BR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de </a:t>
            </a:r>
            <a:r>
              <a:rPr lang="pt-BR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Deus, que possamos reafirmar uma vida de </a:t>
            </a:r>
            <a:r>
              <a:rPr lang="pt-BR" b="1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FÉ</a:t>
            </a:r>
            <a:r>
              <a:rPr lang="pt-BR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,</a:t>
            </a:r>
            <a:r>
              <a:rPr lang="pt-BR" b="1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 GRATIDÃO </a:t>
            </a:r>
            <a:r>
              <a:rPr lang="pt-BR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e</a:t>
            </a:r>
            <a:r>
              <a:rPr lang="pt-BR" b="1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 COMPROMISSO</a:t>
            </a:r>
            <a:r>
              <a:rPr lang="pt-BR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, cujo resultado </a:t>
            </a:r>
            <a:r>
              <a:rPr lang="pt-BR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será uma </a:t>
            </a:r>
            <a:r>
              <a:rPr lang="pt-BR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Igreja </a:t>
            </a:r>
            <a:r>
              <a:rPr lang="pt-BR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de Comunidades </a:t>
            </a:r>
            <a:r>
              <a:rPr lang="pt-BR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ainda mais atrativas, inclusivas e missionárias, que acolhem os desafios da fé </a:t>
            </a:r>
            <a:r>
              <a:rPr lang="pt-BR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cristã para </a:t>
            </a:r>
            <a:r>
              <a:rPr lang="pt-BR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os </a:t>
            </a:r>
            <a:r>
              <a:rPr lang="pt-BR" i="1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outros 500 anos!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3732" y="953110"/>
            <a:ext cx="6536535" cy="123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091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707904" y="1772816"/>
            <a:ext cx="4608512" cy="37730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7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As </a:t>
            </a:r>
            <a:r>
              <a:rPr lang="pt-BR" sz="27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Ofertas são partilhadas solidariamente </a:t>
            </a:r>
            <a:r>
              <a:rPr lang="pt-BR" sz="27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(2Co 1.4</a:t>
            </a:r>
            <a:r>
              <a:rPr lang="pt-BR" sz="27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):</a:t>
            </a:r>
            <a:br>
              <a:rPr lang="pt-BR" sz="27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7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a </a:t>
            </a:r>
            <a:r>
              <a:rPr lang="pt-BR" sz="27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metade dos recursos arrecadados, descontados os investimentos feitos </a:t>
            </a:r>
            <a:r>
              <a:rPr lang="pt-BR" sz="27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      na </a:t>
            </a:r>
            <a:r>
              <a:rPr lang="pt-BR" sz="27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Campanha, é partilhada </a:t>
            </a:r>
            <a:r>
              <a:rPr lang="pt-BR" sz="27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entre</a:t>
            </a:r>
            <a:br>
              <a:rPr lang="pt-BR" sz="27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7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os </a:t>
            </a:r>
            <a:r>
              <a:rPr lang="pt-BR" sz="27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Sínodos para apoiar</a:t>
            </a:r>
            <a:r>
              <a:rPr lang="pt-BR" sz="27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 iniciativas missionárias sinodais,</a:t>
            </a:r>
            <a:r>
              <a:rPr lang="pt-BR" sz="27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 alicerçadas no Plano de Ação Missionária da IECLB (PAMI), no seu respectivo âmbito de atuação. A outra metade dá suporte aos </a:t>
            </a:r>
            <a:r>
              <a:rPr lang="pt-BR" sz="27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Projetos Missionários </a:t>
            </a:r>
            <a:r>
              <a:rPr lang="pt-BR" sz="27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definidos em âmbito nacional.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4670"/>
            <a:ext cx="341987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-396552" y="2193870"/>
            <a:ext cx="3563888" cy="2551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4100"/>
              </a:lnSpc>
            </a:pP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Distribuição</a:t>
            </a:r>
          </a:p>
          <a:p>
            <a:pPr algn="r">
              <a:lnSpc>
                <a:spcPts val="4100"/>
              </a:lnSpc>
            </a:pP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das</a:t>
            </a:r>
            <a:r>
              <a:rPr lang="pt-BR" sz="6000" b="1" spc="-300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 </a:t>
            </a: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Ofertas</a:t>
            </a:r>
            <a:endParaRPr lang="pt-BR" b="1" spc="-300" dirty="0">
              <a:solidFill>
                <a:srgbClr val="47602B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3481536" y="1484784"/>
            <a:ext cx="10344" cy="3672408"/>
          </a:xfrm>
          <a:prstGeom prst="line">
            <a:avLst/>
          </a:prstGeom>
          <a:ln>
            <a:solidFill>
              <a:srgbClr val="7E44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86553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697560" y="1776872"/>
            <a:ext cx="5194920" cy="352433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t-BR" sz="26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Araucária/PR </a:t>
            </a:r>
            <a:r>
              <a:rPr lang="pt-BR" sz="26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- Sínodo </a:t>
            </a:r>
            <a: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Paranapanema</a:t>
            </a:r>
            <a:b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600" b="1" spc="-15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Nordeste MG e </a:t>
            </a:r>
            <a:r>
              <a:rPr lang="pt-BR" sz="2600" b="1" spc="-15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Sul </a:t>
            </a:r>
            <a:r>
              <a:rPr lang="pt-BR" sz="2600" b="1" spc="-15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BA </a:t>
            </a:r>
            <a:r>
              <a:rPr lang="pt-BR" sz="2600" spc="-15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- Sínodo </a:t>
            </a:r>
            <a:r>
              <a:rPr lang="pt-BR" sz="2600" spc="-15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Espírito Santo a Belém</a:t>
            </a:r>
            <a:br>
              <a:rPr lang="pt-BR" sz="2600" spc="-15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6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Norte Fluminense/RJ </a:t>
            </a:r>
            <a:r>
              <a:rPr lang="pt-BR" sz="26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- Sínodo </a:t>
            </a:r>
            <a: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Sudeste</a:t>
            </a:r>
            <a:b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6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Pastoral </a:t>
            </a:r>
            <a:r>
              <a:rPr lang="pt-BR" sz="26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do </a:t>
            </a:r>
            <a:r>
              <a:rPr lang="pt-BR" sz="26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Cuidado/RS </a:t>
            </a:r>
            <a:r>
              <a:rPr lang="pt-BR" sz="26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- Sínodo Rio dos </a:t>
            </a:r>
            <a: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Sinos</a:t>
            </a:r>
            <a:b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6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Paz/RS</a:t>
            </a:r>
            <a: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 </a:t>
            </a:r>
            <a:r>
              <a:rPr lang="pt-BR" sz="26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- Sínodo </a:t>
            </a:r>
            <a: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Sul-Rio-Grandense</a:t>
            </a:r>
            <a:b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6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Ribeirão Preto/SP </a:t>
            </a:r>
            <a:r>
              <a:rPr lang="pt-BR" sz="26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- Sínodo </a:t>
            </a:r>
            <a: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Sudeste</a:t>
            </a:r>
            <a:b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6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Rio Brilhante/MS </a:t>
            </a:r>
            <a:r>
              <a:rPr lang="pt-BR" sz="26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- Sínodo Rio </a:t>
            </a:r>
            <a: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Paraná</a:t>
            </a:r>
            <a:b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6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Santa </a:t>
            </a:r>
            <a:r>
              <a:rPr lang="pt-BR" sz="26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Fé do </a:t>
            </a:r>
            <a:r>
              <a:rPr lang="pt-BR" sz="26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Sul/SP </a:t>
            </a:r>
            <a:r>
              <a:rPr lang="pt-BR" sz="26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- Sínodo </a:t>
            </a:r>
            <a: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Paranapanema</a:t>
            </a:r>
            <a:b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6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São </a:t>
            </a:r>
            <a:r>
              <a:rPr lang="pt-BR" sz="26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João </a:t>
            </a:r>
            <a:r>
              <a:rPr lang="pt-BR" sz="26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Batista/SC </a:t>
            </a:r>
            <a:r>
              <a:rPr lang="pt-BR" sz="26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- Sínodo Vale do </a:t>
            </a:r>
            <a: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Itajaí</a:t>
            </a:r>
            <a:b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6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Sidrolândia/MS</a:t>
            </a:r>
            <a: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 </a:t>
            </a:r>
            <a:r>
              <a:rPr lang="pt-BR" sz="26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- Sínodo Rio </a:t>
            </a:r>
            <a: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Paraná</a:t>
            </a:r>
            <a:b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6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Teresina/PI</a:t>
            </a:r>
            <a:r>
              <a:rPr lang="pt-BR" sz="26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 - Sínodo Brasil Central</a:t>
            </a:r>
            <a:endParaRPr lang="pt-BR" sz="2600" baseline="30000" dirty="0">
              <a:solidFill>
                <a:srgbClr val="7E443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4670"/>
            <a:ext cx="341987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-298376" y="2207554"/>
            <a:ext cx="3563888" cy="2551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4100"/>
              </a:lnSpc>
            </a:pP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Projetos</a:t>
            </a:r>
          </a:p>
          <a:p>
            <a:pPr algn="r">
              <a:lnSpc>
                <a:spcPts val="4100"/>
              </a:lnSpc>
            </a:pP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Missionários</a:t>
            </a:r>
          </a:p>
          <a:p>
            <a:pPr algn="r">
              <a:lnSpc>
                <a:spcPts val="4100"/>
              </a:lnSpc>
            </a:pP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2018</a:t>
            </a:r>
            <a:endParaRPr lang="pt-BR" b="1" spc="-300" dirty="0">
              <a:solidFill>
                <a:srgbClr val="47602B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9" name="Conector reto 8"/>
          <p:cNvCxnSpPr/>
          <p:nvPr/>
        </p:nvCxnSpPr>
        <p:spPr>
          <a:xfrm>
            <a:off x="3481536" y="1556792"/>
            <a:ext cx="0" cy="3528392"/>
          </a:xfrm>
          <a:prstGeom prst="line">
            <a:avLst/>
          </a:prstGeom>
          <a:ln>
            <a:solidFill>
              <a:srgbClr val="7E44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365619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3635896" y="1340768"/>
            <a:ext cx="5112568" cy="473853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800" b="1" dirty="0">
                <a:solidFill>
                  <a:srgbClr val="7E4431"/>
                </a:solidFill>
                <a:latin typeface="Century Gothic" panose="020B0502020202020204" pitchFamily="34" charset="0"/>
              </a:rPr>
              <a:t>Adesivo	</a:t>
            </a:r>
          </a:p>
          <a:p>
            <a:pPr marL="0" indent="0">
              <a:buNone/>
            </a:pPr>
            <a:r>
              <a:rPr lang="pt-BR" sz="2800" b="1" dirty="0">
                <a:solidFill>
                  <a:srgbClr val="7E4431"/>
                </a:solidFill>
                <a:latin typeface="Century Gothic" panose="020B0502020202020204" pitchFamily="34" charset="0"/>
              </a:rPr>
              <a:t>Apresentação</a:t>
            </a:r>
          </a:p>
          <a:p>
            <a:pPr marL="0" indent="0">
              <a:buNone/>
            </a:pPr>
            <a:r>
              <a:rPr lang="pt-BR" sz="2800" b="1" dirty="0">
                <a:solidFill>
                  <a:srgbClr val="7E4431"/>
                </a:solidFill>
                <a:latin typeface="Century Gothic" panose="020B0502020202020204" pitchFamily="34" charset="0"/>
              </a:rPr>
              <a:t>Banner	</a:t>
            </a:r>
          </a:p>
          <a:p>
            <a:pPr marL="0" indent="0">
              <a:buNone/>
            </a:pPr>
            <a:r>
              <a:rPr lang="pt-BR" sz="2800" b="1" dirty="0">
                <a:solidFill>
                  <a:srgbClr val="7E4431"/>
                </a:solidFill>
                <a:latin typeface="Century Gothic" panose="020B0502020202020204" pitchFamily="34" charset="0"/>
              </a:rPr>
              <a:t>Cabeçalho de email </a:t>
            </a:r>
          </a:p>
          <a:p>
            <a:pPr marL="0" indent="0">
              <a:buNone/>
            </a:pPr>
            <a:r>
              <a:rPr lang="pt-BR" sz="2800" b="1" dirty="0">
                <a:solidFill>
                  <a:srgbClr val="7E4431"/>
                </a:solidFill>
                <a:latin typeface="Century Gothic" panose="020B0502020202020204" pitchFamily="34" charset="0"/>
              </a:rPr>
              <a:t>Camiseta	</a:t>
            </a:r>
          </a:p>
          <a:p>
            <a:pPr marL="0" indent="0">
              <a:buNone/>
            </a:pPr>
            <a:r>
              <a:rPr lang="pt-BR" sz="2800" b="1" dirty="0">
                <a:solidFill>
                  <a:srgbClr val="7E4431"/>
                </a:solidFill>
                <a:latin typeface="Century Gothic" panose="020B0502020202020204" pitchFamily="34" charset="0"/>
              </a:rPr>
              <a:t>Cartaz</a:t>
            </a:r>
          </a:p>
          <a:p>
            <a:pPr marL="0" indent="0">
              <a:buNone/>
            </a:pPr>
            <a:r>
              <a:rPr lang="pt-BR" sz="2800" b="1" dirty="0">
                <a:solidFill>
                  <a:srgbClr val="7E4431"/>
                </a:solidFill>
                <a:latin typeface="Century Gothic" panose="020B0502020202020204" pitchFamily="34" charset="0"/>
              </a:rPr>
              <a:t>Cofrinho</a:t>
            </a:r>
          </a:p>
          <a:p>
            <a:pPr marL="0" indent="0">
              <a:buNone/>
            </a:pPr>
            <a:r>
              <a:rPr lang="pt-BR" sz="2800" b="1" dirty="0">
                <a:solidFill>
                  <a:srgbClr val="7E4431"/>
                </a:solidFill>
                <a:latin typeface="Century Gothic" panose="020B0502020202020204" pitchFamily="34" charset="0"/>
              </a:rPr>
              <a:t>Envelope</a:t>
            </a:r>
          </a:p>
          <a:p>
            <a:pPr marL="0" indent="0">
              <a:buNone/>
            </a:pPr>
            <a:r>
              <a:rPr lang="pt-BR" sz="2800" b="1" dirty="0">
                <a:solidFill>
                  <a:srgbClr val="7E4431"/>
                </a:solidFill>
                <a:latin typeface="Century Gothic" panose="020B0502020202020204" pitchFamily="34" charset="0"/>
              </a:rPr>
              <a:t>Folder</a:t>
            </a:r>
          </a:p>
          <a:p>
            <a:pPr marL="0" indent="0">
              <a:buNone/>
            </a:pPr>
            <a:r>
              <a:rPr lang="pt-BR" sz="2800" b="1" dirty="0">
                <a:solidFill>
                  <a:srgbClr val="7E4431"/>
                </a:solidFill>
                <a:latin typeface="Century Gothic" panose="020B0502020202020204" pitchFamily="34" charset="0"/>
              </a:rPr>
              <a:t>Liturgia de Lançamento 	</a:t>
            </a:r>
          </a:p>
          <a:p>
            <a:pPr marL="0" indent="0">
              <a:buNone/>
            </a:pPr>
            <a:r>
              <a:rPr lang="pt-BR" sz="2800" b="1" dirty="0">
                <a:solidFill>
                  <a:srgbClr val="7E4431"/>
                </a:solidFill>
                <a:latin typeface="Century Gothic" panose="020B0502020202020204" pitchFamily="34" charset="0"/>
              </a:rPr>
              <a:t>Mensagem da Presidência </a:t>
            </a:r>
            <a:r>
              <a:rPr lang="pt-BR" sz="2200" b="1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(texto/audiovisual</a:t>
            </a:r>
            <a:r>
              <a:rPr lang="pt-BR" sz="2200" b="1" dirty="0">
                <a:solidFill>
                  <a:srgbClr val="7E4431"/>
                </a:solidFill>
                <a:latin typeface="Century Gothic" panose="020B0502020202020204" pitchFamily="34" charset="0"/>
              </a:rPr>
              <a:t>)</a:t>
            </a:r>
          </a:p>
          <a:p>
            <a:pPr marL="0" indent="0">
              <a:buNone/>
            </a:pPr>
            <a:r>
              <a:rPr lang="pt-BR" sz="2800" b="1" dirty="0">
                <a:solidFill>
                  <a:srgbClr val="7E4431"/>
                </a:solidFill>
                <a:latin typeface="Century Gothic" panose="020B0502020202020204" pitchFamily="34" charset="0"/>
              </a:rPr>
              <a:t>Página no Portal Luteranos</a:t>
            </a:r>
          </a:p>
          <a:p>
            <a:pPr marL="0" indent="0">
              <a:buNone/>
            </a:pPr>
            <a:r>
              <a:rPr lang="pt-BR" sz="2800" b="1" dirty="0">
                <a:solidFill>
                  <a:srgbClr val="7E4431"/>
                </a:solidFill>
                <a:latin typeface="Century Gothic" panose="020B0502020202020204" pitchFamily="34" charset="0"/>
              </a:rPr>
              <a:t>Papel de parede</a:t>
            </a:r>
          </a:p>
          <a:p>
            <a:pPr marL="0" indent="0">
              <a:buNone/>
            </a:pPr>
            <a:r>
              <a:rPr lang="pt-BR" sz="2800" b="1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Subsídios para Reflexão</a:t>
            </a:r>
            <a:endParaRPr lang="pt-BR" sz="2800" b="1" dirty="0">
              <a:solidFill>
                <a:srgbClr val="7E443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pt-BR" sz="2800" b="1" dirty="0">
                <a:solidFill>
                  <a:srgbClr val="7E4431"/>
                </a:solidFill>
                <a:latin typeface="Century Gothic" panose="020B0502020202020204" pitchFamily="34" charset="0"/>
              </a:rPr>
              <a:t>Texto Motivador</a:t>
            </a:r>
            <a:endParaRPr lang="pt-BR" b="1" i="1" baseline="30000" dirty="0">
              <a:solidFill>
                <a:srgbClr val="7E443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4670"/>
            <a:ext cx="341987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-540568" y="2207554"/>
            <a:ext cx="3563888" cy="2551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4100"/>
              </a:lnSpc>
            </a:pP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Materiais</a:t>
            </a:r>
            <a:endParaRPr lang="pt-BR" b="1" spc="-300" dirty="0">
              <a:solidFill>
                <a:srgbClr val="47602B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3" name="Conector reto 12"/>
          <p:cNvCxnSpPr/>
          <p:nvPr/>
        </p:nvCxnSpPr>
        <p:spPr>
          <a:xfrm>
            <a:off x="3419872" y="1124744"/>
            <a:ext cx="0" cy="4608512"/>
          </a:xfrm>
          <a:prstGeom prst="line">
            <a:avLst/>
          </a:prstGeom>
          <a:ln>
            <a:solidFill>
              <a:srgbClr val="7E44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13354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5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5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95377"/>
            <a:ext cx="3681021" cy="52208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4670"/>
            <a:ext cx="262778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ítulo 1"/>
          <p:cNvSpPr txBox="1">
            <a:spLocks/>
          </p:cNvSpPr>
          <p:nvPr/>
        </p:nvSpPr>
        <p:spPr>
          <a:xfrm>
            <a:off x="-1008112" y="2207554"/>
            <a:ext cx="3563888" cy="2551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4100"/>
              </a:lnSpc>
            </a:pP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Cartaz</a:t>
            </a:r>
            <a:endParaRPr lang="pt-BR" sz="6000" b="1" spc="-300" dirty="0">
              <a:solidFill>
                <a:srgbClr val="47602B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5" name="Conector reto 14"/>
          <p:cNvCxnSpPr/>
          <p:nvPr/>
        </p:nvCxnSpPr>
        <p:spPr>
          <a:xfrm>
            <a:off x="2627784" y="2928230"/>
            <a:ext cx="0" cy="555129"/>
          </a:xfrm>
          <a:prstGeom prst="line">
            <a:avLst/>
          </a:prstGeom>
          <a:ln>
            <a:solidFill>
              <a:srgbClr val="7E44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44742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77614"/>
            <a:ext cx="4221662" cy="6327728"/>
          </a:xfrm>
          <a:prstGeom prst="rect">
            <a:avLst/>
          </a:prstGeom>
          <a:effectLst>
            <a:outerShdw blurRad="431800" dir="5400000" sx="101000" sy="101000" algn="t" rotWithShape="0">
              <a:prstClr val="black">
                <a:alpha val="42000"/>
              </a:prst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7"/>
          <a:stretch/>
        </p:blipFill>
        <p:spPr bwMode="auto">
          <a:xfrm>
            <a:off x="0" y="0"/>
            <a:ext cx="293825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-720080" y="2207554"/>
            <a:ext cx="3563888" cy="2551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4100"/>
              </a:lnSpc>
            </a:pP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Banner</a:t>
            </a:r>
            <a:endParaRPr lang="pt-BR" b="1" spc="-300" dirty="0">
              <a:solidFill>
                <a:srgbClr val="47602B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2" name="Conector reto 11"/>
          <p:cNvCxnSpPr/>
          <p:nvPr/>
        </p:nvCxnSpPr>
        <p:spPr>
          <a:xfrm>
            <a:off x="2915816" y="2928230"/>
            <a:ext cx="0" cy="555129"/>
          </a:xfrm>
          <a:prstGeom prst="line">
            <a:avLst/>
          </a:prstGeom>
          <a:ln>
            <a:solidFill>
              <a:srgbClr val="7E44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5923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333586"/>
            <a:ext cx="3744416" cy="37444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4670"/>
            <a:ext cx="262778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ítulo 1"/>
          <p:cNvSpPr txBox="1">
            <a:spLocks/>
          </p:cNvSpPr>
          <p:nvPr/>
        </p:nvSpPr>
        <p:spPr>
          <a:xfrm>
            <a:off x="-1008112" y="2207554"/>
            <a:ext cx="3563888" cy="2551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4100"/>
              </a:lnSpc>
            </a:pPr>
            <a:r>
              <a:rPr lang="pt-BR" sz="6000" b="1" spc="-300" baseline="30000" dirty="0">
                <a:solidFill>
                  <a:srgbClr val="47602B"/>
                </a:solidFill>
                <a:latin typeface="Century Gothic" panose="020B0502020202020204" pitchFamily="34" charset="0"/>
              </a:rPr>
              <a:t>Adesivo</a:t>
            </a:r>
            <a:endParaRPr lang="pt-BR" sz="6000" b="1" spc="-300" dirty="0">
              <a:solidFill>
                <a:srgbClr val="47602B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6" name="Conector reto 15"/>
          <p:cNvCxnSpPr/>
          <p:nvPr/>
        </p:nvCxnSpPr>
        <p:spPr>
          <a:xfrm>
            <a:off x="2627784" y="2928230"/>
            <a:ext cx="0" cy="555129"/>
          </a:xfrm>
          <a:prstGeom prst="line">
            <a:avLst/>
          </a:prstGeom>
          <a:ln>
            <a:solidFill>
              <a:srgbClr val="7E44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410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888">
            <a:off x="3626699" y="431274"/>
            <a:ext cx="4511269" cy="32244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1004">
            <a:off x="3218106" y="2950134"/>
            <a:ext cx="4440509" cy="31739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4670"/>
            <a:ext cx="262778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-1260648" y="2207554"/>
            <a:ext cx="3563888" cy="2551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4100"/>
              </a:lnSpc>
            </a:pP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Folder</a:t>
            </a:r>
            <a:endParaRPr lang="pt-BR" b="1" spc="-300" dirty="0">
              <a:solidFill>
                <a:srgbClr val="47602B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2" name="Conector reto 11"/>
          <p:cNvCxnSpPr/>
          <p:nvPr/>
        </p:nvCxnSpPr>
        <p:spPr>
          <a:xfrm>
            <a:off x="2627784" y="2928230"/>
            <a:ext cx="0" cy="555129"/>
          </a:xfrm>
          <a:prstGeom prst="line">
            <a:avLst/>
          </a:prstGeom>
          <a:ln>
            <a:solidFill>
              <a:srgbClr val="7E44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43447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6" y="1356638"/>
            <a:ext cx="6369284" cy="42534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4670"/>
            <a:ext cx="262778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-1008112" y="2207554"/>
            <a:ext cx="3563888" cy="2551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4100"/>
              </a:lnSpc>
            </a:pP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Cofrinho</a:t>
            </a:r>
            <a:endParaRPr lang="pt-BR" b="1" spc="-300" dirty="0">
              <a:solidFill>
                <a:srgbClr val="47602B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4" name="Conector reto 13"/>
          <p:cNvCxnSpPr/>
          <p:nvPr/>
        </p:nvCxnSpPr>
        <p:spPr>
          <a:xfrm>
            <a:off x="2627784" y="2928230"/>
            <a:ext cx="0" cy="555129"/>
          </a:xfrm>
          <a:prstGeom prst="line">
            <a:avLst/>
          </a:prstGeom>
          <a:ln>
            <a:solidFill>
              <a:srgbClr val="7E44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99648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51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7904" y="1784330"/>
            <a:ext cx="459940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537"/>
          <a:stretch/>
        </p:blipFill>
        <p:spPr bwMode="auto">
          <a:xfrm>
            <a:off x="-18328" y="518"/>
            <a:ext cx="305983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-828600" y="2207554"/>
            <a:ext cx="3563888" cy="2551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4100"/>
              </a:lnSpc>
            </a:pP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Envelope</a:t>
            </a:r>
            <a:endParaRPr lang="pt-BR" b="1" spc="-300" dirty="0">
              <a:solidFill>
                <a:srgbClr val="47602B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2" name="Conector reto 11"/>
          <p:cNvCxnSpPr/>
          <p:nvPr/>
        </p:nvCxnSpPr>
        <p:spPr>
          <a:xfrm>
            <a:off x="3059832" y="2928230"/>
            <a:ext cx="0" cy="555129"/>
          </a:xfrm>
          <a:prstGeom prst="line">
            <a:avLst/>
          </a:prstGeom>
          <a:ln>
            <a:solidFill>
              <a:srgbClr val="7E44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31038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253" y="0"/>
            <a:ext cx="5938385" cy="3690319"/>
          </a:xfrm>
          <a:prstGeom prst="rect">
            <a:avLst/>
          </a:prstGeom>
          <a:effectLst>
            <a:outerShdw blurRad="431800" dir="5400000" sx="101000" sy="101000" algn="t" rotWithShape="0">
              <a:prstClr val="black">
                <a:alpha val="42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063" y="2928230"/>
            <a:ext cx="5830764" cy="3645405"/>
          </a:xfrm>
          <a:prstGeom prst="rect">
            <a:avLst/>
          </a:prstGeom>
          <a:effectLst>
            <a:outerShdw blurRad="431800" dir="5400000" sx="101000" sy="101000" algn="t" rotWithShape="0">
              <a:prstClr val="black">
                <a:alpha val="42000"/>
              </a:prst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7"/>
          <a:stretch/>
        </p:blipFill>
        <p:spPr bwMode="auto">
          <a:xfrm>
            <a:off x="0" y="0"/>
            <a:ext cx="293825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-972616" y="2207554"/>
            <a:ext cx="3563888" cy="2551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4100"/>
              </a:lnSpc>
            </a:pP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Subsídios</a:t>
            </a:r>
            <a:endParaRPr lang="pt-BR" b="1" spc="-300" dirty="0">
              <a:solidFill>
                <a:srgbClr val="47602B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2" name="Conector reto 11"/>
          <p:cNvCxnSpPr/>
          <p:nvPr/>
        </p:nvCxnSpPr>
        <p:spPr>
          <a:xfrm>
            <a:off x="2915816" y="2928230"/>
            <a:ext cx="0" cy="555129"/>
          </a:xfrm>
          <a:prstGeom prst="line">
            <a:avLst/>
          </a:prstGeom>
          <a:ln>
            <a:solidFill>
              <a:srgbClr val="7E44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32481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24607"/>
            <a:ext cx="4802099" cy="6162374"/>
          </a:xfrm>
          <a:prstGeom prst="rect">
            <a:avLst/>
          </a:prstGeom>
          <a:effectLst>
            <a:outerShdw blurRad="431800" dir="5400000" sx="101000" sy="101000" algn="t" rotWithShape="0">
              <a:prstClr val="black">
                <a:alpha val="42000"/>
              </a:prst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7"/>
          <a:stretch/>
        </p:blipFill>
        <p:spPr bwMode="auto">
          <a:xfrm>
            <a:off x="0" y="0"/>
            <a:ext cx="293825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-720080" y="2207554"/>
            <a:ext cx="3563888" cy="2551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4100"/>
              </a:lnSpc>
            </a:pP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Camiseta</a:t>
            </a:r>
            <a:endParaRPr lang="pt-BR" b="1" spc="-300" dirty="0">
              <a:solidFill>
                <a:srgbClr val="47602B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2" name="Conector reto 11"/>
          <p:cNvCxnSpPr/>
          <p:nvPr/>
        </p:nvCxnSpPr>
        <p:spPr>
          <a:xfrm>
            <a:off x="2915816" y="2928230"/>
            <a:ext cx="0" cy="555129"/>
          </a:xfrm>
          <a:prstGeom prst="line">
            <a:avLst/>
          </a:prstGeom>
          <a:ln>
            <a:solidFill>
              <a:srgbClr val="7E44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237765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635896" y="1426771"/>
            <a:ext cx="4752528" cy="10661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24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Lançamento</a:t>
            </a:r>
            <a:br>
              <a:rPr lang="pt-BR" sz="24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4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Domingo </a:t>
            </a:r>
            <a:r>
              <a:rPr lang="pt-BR" sz="24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de Pentecostes (20 de maio)</a:t>
            </a:r>
          </a:p>
          <a:p>
            <a:pPr marL="0" indent="0">
              <a:buNone/>
            </a:pPr>
            <a:r>
              <a:rPr lang="pt-BR" sz="24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Encerramento </a:t>
            </a:r>
            <a:br>
              <a:rPr lang="pt-BR" sz="24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4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último domingo de setembro (dia 30)</a:t>
            </a:r>
            <a:endParaRPr lang="pt-BR" baseline="30000" dirty="0" smtClean="0">
              <a:solidFill>
                <a:srgbClr val="7E443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pt-BR" i="1" baseline="30000" dirty="0"/>
          </a:p>
        </p:txBody>
      </p:sp>
      <p:pic>
        <p:nvPicPr>
          <p:cNvPr id="12" name="Imagem 11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111" y="4044652"/>
            <a:ext cx="1326815" cy="1326815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5436096" y="4358521"/>
            <a:ext cx="3122266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pt-BR" sz="24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Uma das opções para</a:t>
            </a:r>
            <a:br>
              <a:rPr lang="pt-BR" sz="24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4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ofertar está acessível no </a:t>
            </a:r>
            <a:r>
              <a:rPr lang="pt-BR" sz="24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Portal Luteranos</a:t>
            </a:r>
            <a:r>
              <a:rPr lang="pt-BR" sz="24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, na página</a:t>
            </a:r>
            <a:br>
              <a:rPr lang="pt-BR" sz="24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24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da </a:t>
            </a:r>
            <a:r>
              <a:rPr lang="pt-BR" sz="2400" b="1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Vai e </a:t>
            </a:r>
            <a:r>
              <a:rPr lang="pt-BR" sz="24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Vem</a:t>
            </a:r>
            <a:r>
              <a:rPr lang="pt-BR" sz="2400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: clique no </a:t>
            </a:r>
            <a:r>
              <a:rPr lang="pt-BR" sz="2400" baseline="30000" dirty="0">
                <a:solidFill>
                  <a:srgbClr val="7E4431"/>
                </a:solidFill>
                <a:latin typeface="Century Gothic" panose="020B0502020202020204" pitchFamily="34" charset="0"/>
              </a:rPr>
              <a:t>ícone </a:t>
            </a:r>
            <a:r>
              <a:rPr lang="pt-BR" sz="24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Doações On-line</a:t>
            </a:r>
            <a:endParaRPr lang="pt-BR" sz="2400" baseline="30000" dirty="0">
              <a:solidFill>
                <a:srgbClr val="7E443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5436096" y="2488252"/>
            <a:ext cx="29411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7E4431"/>
                </a:solidFill>
                <a:latin typeface="Century Gothic" panose="020B0502020202020204" pitchFamily="34" charset="0"/>
              </a:rPr>
              <a:t>Visite o </a:t>
            </a:r>
            <a:r>
              <a:rPr lang="pt-BR" sz="1600" b="1" dirty="0">
                <a:solidFill>
                  <a:srgbClr val="7E4431"/>
                </a:solidFill>
                <a:latin typeface="Century Gothic" panose="020B0502020202020204" pitchFamily="34" charset="0"/>
              </a:rPr>
              <a:t>Portal </a:t>
            </a:r>
            <a:r>
              <a:rPr lang="pt-BR" sz="1600" b="1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Luteranos</a:t>
            </a:r>
            <a:br>
              <a:rPr lang="pt-BR" sz="1600" b="1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16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e </a:t>
            </a:r>
            <a:r>
              <a:rPr lang="pt-BR" sz="1600" dirty="0">
                <a:solidFill>
                  <a:srgbClr val="7E4431"/>
                </a:solidFill>
                <a:latin typeface="Century Gothic" panose="020B0502020202020204" pitchFamily="34" charset="0"/>
              </a:rPr>
              <a:t>acesse a </a:t>
            </a:r>
            <a:r>
              <a:rPr lang="pt-BR" sz="16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página</a:t>
            </a:r>
            <a:br>
              <a:rPr lang="pt-BR" sz="16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16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da </a:t>
            </a:r>
            <a:r>
              <a:rPr lang="pt-BR" sz="1600" dirty="0">
                <a:solidFill>
                  <a:srgbClr val="7E4431"/>
                </a:solidFill>
                <a:latin typeface="Century Gothic" panose="020B0502020202020204" pitchFamily="34" charset="0"/>
              </a:rPr>
              <a:t>Vai e Vem para </a:t>
            </a:r>
            <a:r>
              <a:rPr lang="pt-BR" sz="16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/>
            </a:r>
            <a:br>
              <a:rPr lang="pt-BR" sz="16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16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saber </a:t>
            </a:r>
            <a:r>
              <a:rPr lang="pt-BR" sz="1600" dirty="0">
                <a:solidFill>
                  <a:srgbClr val="7E4431"/>
                </a:solidFill>
                <a:latin typeface="Century Gothic" panose="020B0502020202020204" pitchFamily="34" charset="0"/>
              </a:rPr>
              <a:t>mais </a:t>
            </a:r>
            <a:r>
              <a:rPr lang="pt-BR" sz="16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sobre</a:t>
            </a:r>
            <a:br>
              <a:rPr lang="pt-BR" sz="16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16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os </a:t>
            </a:r>
            <a:r>
              <a:rPr lang="pt-BR" sz="1600" dirty="0">
                <a:solidFill>
                  <a:srgbClr val="7E4431"/>
                </a:solidFill>
                <a:latin typeface="Century Gothic" panose="020B0502020202020204" pitchFamily="34" charset="0"/>
              </a:rPr>
              <a:t>Projetos </a:t>
            </a:r>
            <a:r>
              <a:rPr lang="pt-BR" sz="16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Missionários</a:t>
            </a:r>
            <a:br>
              <a:rPr lang="pt-BR" sz="16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</a:br>
            <a:r>
              <a:rPr lang="pt-BR" sz="16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da </a:t>
            </a:r>
            <a:r>
              <a:rPr lang="pt-BR" sz="1600" dirty="0">
                <a:solidFill>
                  <a:srgbClr val="7E4431"/>
                </a:solidFill>
                <a:latin typeface="Century Gothic" panose="020B0502020202020204" pitchFamily="34" charset="0"/>
              </a:rPr>
              <a:t>IECLB (PAMI)</a:t>
            </a:r>
          </a:p>
        </p:txBody>
      </p:sp>
      <p:pic>
        <p:nvPicPr>
          <p:cNvPr id="6150" name="Picture 6" descr="logo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35896" y="2708920"/>
            <a:ext cx="1836000" cy="57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4670"/>
            <a:ext cx="341987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-540568" y="2207554"/>
            <a:ext cx="3563888" cy="2551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4100"/>
              </a:lnSpc>
            </a:pPr>
            <a:r>
              <a:rPr lang="pt-BR" sz="6000" b="1" spc="-300" baseline="30000" dirty="0" smtClean="0">
                <a:solidFill>
                  <a:srgbClr val="47602B"/>
                </a:solidFill>
                <a:latin typeface="Century Gothic" panose="020B0502020202020204" pitchFamily="34" charset="0"/>
              </a:rPr>
              <a:t>Participe!</a:t>
            </a:r>
            <a:endParaRPr lang="pt-BR" b="1" spc="-300" dirty="0">
              <a:solidFill>
                <a:srgbClr val="47602B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Conector reto 7"/>
          <p:cNvCxnSpPr/>
          <p:nvPr/>
        </p:nvCxnSpPr>
        <p:spPr>
          <a:xfrm>
            <a:off x="3419872" y="1124744"/>
            <a:ext cx="0" cy="4608512"/>
          </a:xfrm>
          <a:prstGeom prst="line">
            <a:avLst/>
          </a:prstGeom>
          <a:ln>
            <a:solidFill>
              <a:srgbClr val="7E44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554137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m 10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772816"/>
            <a:ext cx="1173679" cy="1835071"/>
          </a:xfrm>
          <a:prstGeom prst="rect">
            <a:avLst/>
          </a:prstGeom>
          <a:effectLst/>
        </p:spPr>
      </p:pic>
      <p:sp>
        <p:nvSpPr>
          <p:cNvPr id="9" name="Retângulo 8"/>
          <p:cNvSpPr/>
          <p:nvPr/>
        </p:nvSpPr>
        <p:spPr>
          <a:xfrm>
            <a:off x="3275856" y="4589740"/>
            <a:ext cx="3528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baseline="30000" dirty="0" smtClean="0">
                <a:solidFill>
                  <a:srgbClr val="7E4431"/>
                </a:solidFill>
                <a:latin typeface="Century Gothic" panose="020B0502020202020204" pitchFamily="34" charset="0"/>
              </a:rPr>
              <a:t>www.luteranos.com.br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40029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3690</TotalTime>
  <Words>182</Words>
  <Application>Microsoft Office PowerPoint</Application>
  <PresentationFormat>Apresentação na tela (4:3)</PresentationFormat>
  <Paragraphs>80</Paragraphs>
  <Slides>22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3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Uma  Campanha  para a  Missão  na IECLB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Versão da arte do cartaz VV2018</dc:title>
  <dc:creator>Home</dc:creator>
  <cp:lastModifiedBy>Home</cp:lastModifiedBy>
  <cp:revision>56</cp:revision>
  <dcterms:created xsi:type="dcterms:W3CDTF">2018-03-09T03:35:46Z</dcterms:created>
  <dcterms:modified xsi:type="dcterms:W3CDTF">2018-04-16T17:52:30Z</dcterms:modified>
</cp:coreProperties>
</file>