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2" r:id="rId2"/>
    <p:sldId id="256" r:id="rId3"/>
    <p:sldId id="267" r:id="rId4"/>
    <p:sldId id="269" r:id="rId5"/>
    <p:sldId id="261" r:id="rId6"/>
    <p:sldId id="262" r:id="rId7"/>
    <p:sldId id="259" r:id="rId8"/>
    <p:sldId id="266" r:id="rId9"/>
    <p:sldId id="264" r:id="rId10"/>
    <p:sldId id="265" r:id="rId11"/>
    <p:sldId id="263" r:id="rId12"/>
    <p:sldId id="271" r:id="rId13"/>
    <p:sldId id="273" r:id="rId14"/>
    <p:sldId id="274" r:id="rId1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D64C7-078F-4FF3-8877-8ED7D67C225F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FED64-4417-4553-AC18-D61386CDB2B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15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By</a:t>
            </a:r>
            <a:r>
              <a:rPr lang="pt-BR" dirty="0" smtClean="0"/>
              <a:t> Senado Federal (Fotos produzidas pelo Senado) [CC BY 2.0 (http://creativecommons.org/licenses/by/2.0)], via </a:t>
            </a:r>
            <a:r>
              <a:rPr lang="pt-BR" dirty="0" err="1" smtClean="0"/>
              <a:t>Wikimedia</a:t>
            </a:r>
            <a:r>
              <a:rPr lang="pt-BR" dirty="0" smtClean="0"/>
              <a:t> </a:t>
            </a:r>
            <a:r>
              <a:rPr lang="pt-BR" dirty="0" err="1" smtClean="0"/>
              <a:t>Commons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613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Viviane Alvarez - própria, Domínio público, https://commons.wikimedia.org/w/index.php?curid=47431171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442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https://pt.wikipedia.org/wiki/Ficheiro:LixaoUrubus20080220MarcelloCasalJrAgenciaBrasil.jpg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202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Senado Federal - Bento Rodrigues, Mariana, Minas Gerais, CC BY 2.0, https://commons.wikimedia.org/w/index.php?curid=45118989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769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61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https://pxhere.com/es/photo/610258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85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</a:t>
            </a:r>
            <a:r>
              <a:rPr lang="pt-BR" dirty="0" err="1" smtClean="0"/>
              <a:t>Mabscoito</a:t>
            </a:r>
            <a:r>
              <a:rPr lang="pt-BR" dirty="0" smtClean="0"/>
              <a:t> - Obra do próprio, CC BY-SA 3.0, https://commons.wikimedia.org/w/index.php?curid=40120967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500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Andrevruas</a:t>
            </a:r>
            <a:r>
              <a:rPr lang="en-US" dirty="0" smtClean="0"/>
              <a:t> (Own work) [CC BY 3.0 (http://creativecommons.org/licenses/by/3.0) or GFDL (http://www.gnu.org/copyleft/fdl.html)], via Wikimedia Commons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75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https://commons.wikimedia.org/wiki/File:Dharavi_India.jpg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El_Tres_de_Mayo,_by_Francisco_de_Goya,_from_Prado_in_Google_Earth.jpg: Francisco de </a:t>
            </a:r>
            <a:r>
              <a:rPr lang="pt-BR" dirty="0" err="1" smtClean="0"/>
              <a:t>Goyaderivative</a:t>
            </a:r>
            <a:r>
              <a:rPr lang="pt-BR" dirty="0" smtClean="0"/>
              <a:t> </a:t>
            </a:r>
            <a:r>
              <a:rPr lang="pt-BR" dirty="0" err="1" smtClean="0"/>
              <a:t>work</a:t>
            </a:r>
            <a:r>
              <a:rPr lang="pt-BR" dirty="0" smtClean="0"/>
              <a:t>: Papa Lima </a:t>
            </a:r>
            <a:r>
              <a:rPr lang="pt-BR" dirty="0" err="1" smtClean="0"/>
              <a:t>Whiskey</a:t>
            </a:r>
            <a:r>
              <a:rPr lang="pt-BR" dirty="0" smtClean="0"/>
              <a:t> 2 - Este ficheiro foi derivado de  El </a:t>
            </a:r>
            <a:r>
              <a:rPr lang="pt-BR" dirty="0" err="1" smtClean="0"/>
              <a:t>Tres</a:t>
            </a:r>
            <a:r>
              <a:rPr lang="pt-BR" dirty="0" smtClean="0"/>
              <a:t> de </a:t>
            </a:r>
            <a:r>
              <a:rPr lang="pt-BR" dirty="0" err="1" smtClean="0"/>
              <a:t>Mayo</a:t>
            </a:r>
            <a:r>
              <a:rPr lang="pt-BR" dirty="0" smtClean="0"/>
              <a:t>, </a:t>
            </a:r>
            <a:r>
              <a:rPr lang="pt-BR" dirty="0" err="1" smtClean="0"/>
              <a:t>by</a:t>
            </a:r>
            <a:r>
              <a:rPr lang="pt-BR" dirty="0" smtClean="0"/>
              <a:t> Francisco de Goya, </a:t>
            </a:r>
            <a:r>
              <a:rPr lang="pt-BR" dirty="0" err="1" smtClean="0"/>
              <a:t>from</a:t>
            </a:r>
            <a:r>
              <a:rPr lang="pt-BR" dirty="0" smtClean="0"/>
              <a:t> Prado in Google Earth.jpg:, Domínio público, https://commons.wikimedia.org/w/index.php?curid=18777858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719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https://en.wikipedia.org/wiki/File:20151030_Syrians_and_Iraq_refugees_arrive_at_Skala_Sykamias_Lesvos_Greece_2.jpg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88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By</a:t>
            </a:r>
            <a:r>
              <a:rPr lang="pt-BR" dirty="0" smtClean="0"/>
              <a:t> Luciano Pontes / </a:t>
            </a:r>
            <a:r>
              <a:rPr lang="pt-BR" dirty="0" err="1" smtClean="0"/>
              <a:t>Secom</a:t>
            </a:r>
            <a:r>
              <a:rPr lang="pt-BR" dirty="0" smtClean="0"/>
              <a:t> - Fotos Públicas [CC BY-SA 3.0 (https://creativecommons.org/licenses/by-sa/3.0)], via </a:t>
            </a:r>
            <a:r>
              <a:rPr lang="pt-BR" dirty="0" err="1" smtClean="0"/>
              <a:t>Wikimedia</a:t>
            </a:r>
            <a:r>
              <a:rPr lang="pt-BR" dirty="0" smtClean="0"/>
              <a:t> </a:t>
            </a:r>
            <a:r>
              <a:rPr lang="pt-BR" dirty="0" err="1" smtClean="0"/>
              <a:t>Commons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63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 err="1" smtClean="0"/>
              <a:t>Elza</a:t>
            </a:r>
            <a:r>
              <a:rPr lang="en-US" dirty="0" smtClean="0"/>
              <a:t> </a:t>
            </a:r>
            <a:r>
              <a:rPr lang="en-US" dirty="0" err="1" smtClean="0"/>
              <a:t>Fiuza</a:t>
            </a:r>
            <a:r>
              <a:rPr lang="en-US" dirty="0" smtClean="0"/>
              <a:t>/</a:t>
            </a:r>
            <a:r>
              <a:rPr lang="en-US" dirty="0" err="1" smtClean="0"/>
              <a:t>ABr</a:t>
            </a:r>
            <a:r>
              <a:rPr lang="en-US" dirty="0" smtClean="0"/>
              <a:t> [CC BY 2.5 (http://creativecommons.org/licenses/by/2.5)], via Wikimedia Commons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ED64-4417-4553-AC18-D61386CDB2B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08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4213330"/>
            <a:ext cx="7382935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762743"/>
            <a:ext cx="7179733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1" y="757238"/>
            <a:ext cx="7179733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526552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299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346201"/>
            <a:ext cx="5723468" cy="137106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2802467"/>
            <a:ext cx="5712179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018194"/>
            <a:ext cx="1213821" cy="273844"/>
          </a:xfrm>
        </p:spPr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5" y="4018194"/>
            <a:ext cx="5034845" cy="273844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4018194"/>
            <a:ext cx="554023" cy="273844"/>
          </a:xfrm>
        </p:spPr>
        <p:txBody>
          <a:bodyPr/>
          <a:lstStyle>
            <a:lvl1pPr algn="ctr">
              <a:defRPr/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94268"/>
            <a:ext cx="1430867" cy="35729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2" y="829735"/>
            <a:ext cx="5178779" cy="33020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679573"/>
            <a:ext cx="6254044" cy="1021556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2794001"/>
            <a:ext cx="6231467" cy="982133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591055"/>
            <a:ext cx="3200400" cy="270205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589485"/>
            <a:ext cx="3200400" cy="270390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1591734"/>
            <a:ext cx="2939521" cy="615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591733"/>
            <a:ext cx="2944368" cy="61722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208276"/>
            <a:ext cx="3227832" cy="208483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208610"/>
            <a:ext cx="3227832" cy="208483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7" y="452628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9" y="432054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515032"/>
            <a:ext cx="3064827" cy="112727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863245"/>
            <a:ext cx="3020792" cy="346911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2717811"/>
            <a:ext cx="3048891" cy="157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4414254"/>
            <a:ext cx="1213821" cy="273844"/>
          </a:xfrm>
        </p:spPr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4371946"/>
            <a:ext cx="3522607" cy="273844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4422721"/>
            <a:ext cx="554023" cy="273844"/>
          </a:xfr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431827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9" y="452940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515618"/>
            <a:ext cx="3063240" cy="1124712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905454"/>
            <a:ext cx="2913863" cy="340455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2715768"/>
            <a:ext cx="3044952" cy="157734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7" y="4416553"/>
            <a:ext cx="1213821" cy="273844"/>
          </a:xfrm>
        </p:spPr>
        <p:txBody>
          <a:bodyPr/>
          <a:lstStyle/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4373278"/>
            <a:ext cx="3319043" cy="273844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425020"/>
            <a:ext cx="554023" cy="273844"/>
          </a:xfrm>
        </p:spPr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  <p:transition spd="med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4551997"/>
            <a:ext cx="792099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31483"/>
            <a:ext cx="7696200" cy="42862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432054"/>
            <a:ext cx="7696200" cy="428625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2" y="204818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85945" y="152756"/>
            <a:ext cx="425196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1" y="1589443"/>
            <a:ext cx="6196405" cy="270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4356864"/>
            <a:ext cx="1213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E700DB3-DBF0-4086-B675-117E7A9610B8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356864"/>
            <a:ext cx="5540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4356864"/>
            <a:ext cx="55402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4012096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curid=47431171" TargetMode="External"/><Relationship Id="rId4" Type="http://schemas.openxmlformats.org/officeDocument/2006/relationships/hyperlink" Target="https://commons.wikimedia.org/w/index.php?curid=1877785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297967"/>
          </a:xfrm>
        </p:spPr>
        <p:txBody>
          <a:bodyPr>
            <a:noAutofit/>
          </a:bodyPr>
          <a:lstStyle/>
          <a:p>
            <a:r>
              <a:rPr lang="pt-BR" sz="4800" dirty="0" smtClean="0"/>
              <a:t>Contextos de sofrimento e injustiça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775477092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17732" r="-6160" b="17732"/>
          <a:stretch/>
        </p:blipFill>
        <p:spPr bwMode="auto">
          <a:xfrm>
            <a:off x="0" y="-299387"/>
            <a:ext cx="9947422" cy="54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173759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335" y="0"/>
            <a:ext cx="97227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938378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6122"/>
            <a:ext cx="9183163" cy="51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359492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110" y="0"/>
            <a:ext cx="99823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309206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95486"/>
            <a:ext cx="7848872" cy="4824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1400" dirty="0" smtClean="0"/>
              <a:t>       </a:t>
            </a:r>
            <a:r>
              <a:rPr lang="pt-BR" sz="1400" dirty="0" smtClean="0">
                <a:latin typeface="Calibri" panose="020F0502020204030204" pitchFamily="34" charset="0"/>
              </a:rPr>
              <a:t>Fonte:</a:t>
            </a:r>
          </a:p>
          <a:p>
            <a:r>
              <a:rPr lang="pt-BR" sz="1400" dirty="0">
                <a:latin typeface="Calibri" panose="020F0502020204030204" pitchFamily="34" charset="0"/>
              </a:rPr>
              <a:t>Slide </a:t>
            </a:r>
            <a:r>
              <a:rPr lang="pt-BR" sz="1400" dirty="0" smtClean="0">
                <a:latin typeface="Calibri" panose="020F0502020204030204" pitchFamily="34" charset="0"/>
              </a:rPr>
              <a:t>2: </a:t>
            </a:r>
            <a:r>
              <a:rPr lang="pt-BR" sz="1400" dirty="0" err="1">
                <a:latin typeface="Calibri" panose="020F0502020204030204" pitchFamily="34" charset="0"/>
              </a:rPr>
              <a:t>By</a:t>
            </a:r>
            <a:r>
              <a:rPr lang="pt-BR" sz="1400" dirty="0">
                <a:latin typeface="Calibri" panose="020F0502020204030204" pitchFamily="34" charset="0"/>
              </a:rPr>
              <a:t> Senado Federal (Fotos produzidas pelo Senado) [CC BY 2.0 (http://creativecommons.org/licenses/by/2.0)], via </a:t>
            </a:r>
            <a:r>
              <a:rPr lang="pt-BR" sz="1400" dirty="0" err="1">
                <a:latin typeface="Calibri" panose="020F0502020204030204" pitchFamily="34" charset="0"/>
              </a:rPr>
              <a:t>Wikimedia</a:t>
            </a:r>
            <a:r>
              <a:rPr lang="pt-BR" sz="1400" dirty="0">
                <a:latin typeface="Calibri" panose="020F0502020204030204" pitchFamily="34" charset="0"/>
              </a:rPr>
              <a:t> </a:t>
            </a:r>
            <a:r>
              <a:rPr lang="pt-BR" sz="1400" dirty="0" err="1" smtClean="0">
                <a:latin typeface="Calibri" panose="020F0502020204030204" pitchFamily="34" charset="0"/>
              </a:rPr>
              <a:t>Commons</a:t>
            </a:r>
            <a:endParaRPr lang="pt-BR" sz="1400" dirty="0" smtClean="0">
              <a:latin typeface="Calibri" panose="020F0502020204030204" pitchFamily="34" charset="0"/>
            </a:endParaRPr>
          </a:p>
          <a:p>
            <a:r>
              <a:rPr lang="pt-BR" sz="1400" dirty="0" smtClean="0">
                <a:latin typeface="Calibri" panose="020F0502020204030204" pitchFamily="34" charset="0"/>
              </a:rPr>
              <a:t>Slide 3: </a:t>
            </a:r>
            <a:r>
              <a:rPr lang="pt-BR" sz="1400" dirty="0">
                <a:latin typeface="Calibri" panose="020F0502020204030204" pitchFamily="34" charset="0"/>
              </a:rPr>
              <a:t>https://pxhere.com/es/photo/610258</a:t>
            </a:r>
          </a:p>
          <a:p>
            <a:r>
              <a:rPr lang="pt-BR" sz="1400" dirty="0" smtClean="0">
                <a:latin typeface="Calibri" panose="020F0502020204030204" pitchFamily="34" charset="0"/>
              </a:rPr>
              <a:t>Slide 4: </a:t>
            </a:r>
            <a:r>
              <a:rPr lang="pt-BR" sz="1400" dirty="0">
                <a:latin typeface="Calibri" panose="020F0502020204030204" pitchFamily="34" charset="0"/>
              </a:rPr>
              <a:t>Por </a:t>
            </a:r>
            <a:r>
              <a:rPr lang="pt-BR" sz="1400" dirty="0" err="1">
                <a:latin typeface="Calibri" panose="020F0502020204030204" pitchFamily="34" charset="0"/>
              </a:rPr>
              <a:t>Mabscoito</a:t>
            </a:r>
            <a:r>
              <a:rPr lang="pt-BR" sz="1400" dirty="0">
                <a:latin typeface="Calibri" panose="020F0502020204030204" pitchFamily="34" charset="0"/>
              </a:rPr>
              <a:t> - Obra do próprio, CC BY-SA 3.0, </a:t>
            </a:r>
            <a:r>
              <a:rPr lang="pt-BR" sz="1400" dirty="0">
                <a:latin typeface="Calibri" panose="020F0502020204030204" pitchFamily="34" charset="0"/>
                <a:hlinkClick r:id="rId3"/>
              </a:rPr>
              <a:t>https://</a:t>
            </a:r>
            <a:r>
              <a:rPr lang="pt-BR" sz="1400" dirty="0" smtClean="0">
                <a:latin typeface="Calibri" panose="020F0502020204030204" pitchFamily="34" charset="0"/>
                <a:hlinkClick r:id="rId3"/>
              </a:rPr>
              <a:t>commons.wikimedia.org/w/index.php?curid=40120967</a:t>
            </a:r>
            <a:endParaRPr lang="pt-BR" sz="1400" dirty="0" smtClean="0">
              <a:latin typeface="Calibri" panose="020F0502020204030204" pitchFamily="34" charset="0"/>
            </a:endParaRPr>
          </a:p>
          <a:p>
            <a:r>
              <a:rPr lang="pt-BR" sz="1400" dirty="0" smtClean="0">
                <a:latin typeface="Calibri" panose="020F0502020204030204" pitchFamily="34" charset="0"/>
              </a:rPr>
              <a:t>Slide 5: </a:t>
            </a:r>
            <a:r>
              <a:rPr lang="en-US" sz="1400" dirty="0">
                <a:latin typeface="Calibri" panose="020F0502020204030204" pitchFamily="34" charset="0"/>
              </a:rPr>
              <a:t>By </a:t>
            </a:r>
            <a:r>
              <a:rPr lang="en-US" sz="1400" dirty="0" err="1">
                <a:latin typeface="Calibri" panose="020F0502020204030204" pitchFamily="34" charset="0"/>
              </a:rPr>
              <a:t>Andrevruas</a:t>
            </a:r>
            <a:r>
              <a:rPr lang="en-US" sz="1400" dirty="0">
                <a:latin typeface="Calibri" panose="020F0502020204030204" pitchFamily="34" charset="0"/>
              </a:rPr>
              <a:t> (Own work) [CC BY 3.0 (http://creativecommons.org/licenses/by/3.0) or GFDL (http://www.gnu.org/copyleft/fdl.html)], via Wikimedia Commons</a:t>
            </a:r>
            <a:endParaRPr lang="pt-BR" sz="1400" dirty="0">
              <a:latin typeface="Calibri" panose="020F0502020204030204" pitchFamily="34" charset="0"/>
            </a:endParaRPr>
          </a:p>
          <a:p>
            <a:r>
              <a:rPr lang="pt-BR" sz="1400" dirty="0" smtClean="0">
                <a:latin typeface="Calibri" panose="020F0502020204030204" pitchFamily="34" charset="0"/>
              </a:rPr>
              <a:t>Slide 6: </a:t>
            </a:r>
            <a:r>
              <a:rPr lang="pt-BR" sz="1400" dirty="0">
                <a:latin typeface="Calibri" panose="020F0502020204030204" pitchFamily="34" charset="0"/>
              </a:rPr>
              <a:t>https://commons.wikimedia.org/wiki/File:Dharavi_India.jpg</a:t>
            </a:r>
          </a:p>
          <a:p>
            <a:r>
              <a:rPr lang="pt-BR" sz="1400" dirty="0" smtClean="0">
                <a:latin typeface="Calibri" panose="020F0502020204030204" pitchFamily="34" charset="0"/>
              </a:rPr>
              <a:t>Slide 7</a:t>
            </a:r>
            <a:r>
              <a:rPr lang="pt-BR" sz="1400" dirty="0">
                <a:latin typeface="Calibri" panose="020F0502020204030204" pitchFamily="34" charset="0"/>
              </a:rPr>
              <a:t>: Por El_Tres_de_Mayo,_by_Francisco_de_Goya,_from_Prado_in_Google_Earth.jpg: Francisco de </a:t>
            </a:r>
            <a:r>
              <a:rPr lang="pt-BR" sz="1400" dirty="0" err="1">
                <a:latin typeface="Calibri" panose="020F0502020204030204" pitchFamily="34" charset="0"/>
              </a:rPr>
              <a:t>Goyaderivative</a:t>
            </a:r>
            <a:r>
              <a:rPr lang="pt-BR" sz="1400" dirty="0">
                <a:latin typeface="Calibri" panose="020F0502020204030204" pitchFamily="34" charset="0"/>
              </a:rPr>
              <a:t> </a:t>
            </a:r>
            <a:r>
              <a:rPr lang="pt-BR" sz="1400" dirty="0" err="1">
                <a:latin typeface="Calibri" panose="020F0502020204030204" pitchFamily="34" charset="0"/>
              </a:rPr>
              <a:t>work</a:t>
            </a:r>
            <a:r>
              <a:rPr lang="pt-BR" sz="1400" dirty="0">
                <a:latin typeface="Calibri" panose="020F0502020204030204" pitchFamily="34" charset="0"/>
              </a:rPr>
              <a:t>: Papa Lima </a:t>
            </a:r>
            <a:r>
              <a:rPr lang="pt-BR" sz="1400" dirty="0" err="1">
                <a:latin typeface="Calibri" panose="020F0502020204030204" pitchFamily="34" charset="0"/>
              </a:rPr>
              <a:t>Whiskey</a:t>
            </a:r>
            <a:r>
              <a:rPr lang="pt-BR" sz="1400" dirty="0">
                <a:latin typeface="Calibri" panose="020F0502020204030204" pitchFamily="34" charset="0"/>
              </a:rPr>
              <a:t> 2 - Este ficheiro foi derivado de  El </a:t>
            </a:r>
            <a:r>
              <a:rPr lang="pt-BR" sz="1400" dirty="0" err="1">
                <a:latin typeface="Calibri" panose="020F0502020204030204" pitchFamily="34" charset="0"/>
              </a:rPr>
              <a:t>Tres</a:t>
            </a:r>
            <a:r>
              <a:rPr lang="pt-BR" sz="1400" dirty="0">
                <a:latin typeface="Calibri" panose="020F0502020204030204" pitchFamily="34" charset="0"/>
              </a:rPr>
              <a:t> de </a:t>
            </a:r>
            <a:r>
              <a:rPr lang="pt-BR" sz="1400" dirty="0" err="1">
                <a:latin typeface="Calibri" panose="020F0502020204030204" pitchFamily="34" charset="0"/>
              </a:rPr>
              <a:t>Mayo</a:t>
            </a:r>
            <a:r>
              <a:rPr lang="pt-BR" sz="1400" dirty="0">
                <a:latin typeface="Calibri" panose="020F0502020204030204" pitchFamily="34" charset="0"/>
              </a:rPr>
              <a:t>, </a:t>
            </a:r>
            <a:r>
              <a:rPr lang="pt-BR" sz="1400" dirty="0" err="1">
                <a:latin typeface="Calibri" panose="020F0502020204030204" pitchFamily="34" charset="0"/>
              </a:rPr>
              <a:t>by</a:t>
            </a:r>
            <a:r>
              <a:rPr lang="pt-BR" sz="1400" dirty="0">
                <a:latin typeface="Calibri" panose="020F0502020204030204" pitchFamily="34" charset="0"/>
              </a:rPr>
              <a:t> Francisco de Goya, </a:t>
            </a:r>
            <a:r>
              <a:rPr lang="pt-BR" sz="1400" dirty="0" err="1">
                <a:latin typeface="Calibri" panose="020F0502020204030204" pitchFamily="34" charset="0"/>
              </a:rPr>
              <a:t>from</a:t>
            </a:r>
            <a:r>
              <a:rPr lang="pt-BR" sz="1400" dirty="0">
                <a:latin typeface="Calibri" panose="020F0502020204030204" pitchFamily="34" charset="0"/>
              </a:rPr>
              <a:t> Prado in Google Earth.jpg:, Domínio público, </a:t>
            </a:r>
            <a:r>
              <a:rPr lang="pt-BR" sz="1400" dirty="0">
                <a:latin typeface="Calibri" panose="020F0502020204030204" pitchFamily="34" charset="0"/>
                <a:hlinkClick r:id="rId4"/>
              </a:rPr>
              <a:t>https://</a:t>
            </a:r>
            <a:r>
              <a:rPr lang="pt-BR" sz="1400" dirty="0" smtClean="0">
                <a:latin typeface="Calibri" panose="020F0502020204030204" pitchFamily="34" charset="0"/>
                <a:hlinkClick r:id="rId4"/>
              </a:rPr>
              <a:t>commons.wikimedia.org/w/index.php?curid=18777858</a:t>
            </a:r>
            <a:endParaRPr lang="pt-BR" sz="1400" dirty="0" smtClean="0">
              <a:latin typeface="Calibri" panose="020F0502020204030204" pitchFamily="34" charset="0"/>
            </a:endParaRPr>
          </a:p>
          <a:p>
            <a:r>
              <a:rPr lang="pt-BR" sz="1400" dirty="0" smtClean="0">
                <a:latin typeface="Calibri" panose="020F0502020204030204" pitchFamily="34" charset="0"/>
              </a:rPr>
              <a:t>Slide 8: </a:t>
            </a:r>
            <a:r>
              <a:rPr lang="pt-BR" sz="1400" dirty="0">
                <a:latin typeface="Calibri" panose="020F0502020204030204" pitchFamily="34" charset="0"/>
              </a:rPr>
              <a:t>https://en.wikipedia.org/wiki/File:20151030_Syrians_and_Iraq_refugees_arrive_at_Skala_Sykamias_Lesvos_Greece_2.jpg</a:t>
            </a:r>
          </a:p>
          <a:p>
            <a:r>
              <a:rPr lang="pt-BR" sz="1400" dirty="0" smtClean="0">
                <a:latin typeface="Calibri" panose="020F0502020204030204" pitchFamily="34" charset="0"/>
              </a:rPr>
              <a:t>Slide 9: </a:t>
            </a:r>
            <a:r>
              <a:rPr lang="pt-BR" sz="1400" dirty="0" err="1">
                <a:latin typeface="Calibri" panose="020F0502020204030204" pitchFamily="34" charset="0"/>
              </a:rPr>
              <a:t>By</a:t>
            </a:r>
            <a:r>
              <a:rPr lang="pt-BR" sz="1400" dirty="0">
                <a:latin typeface="Calibri" panose="020F0502020204030204" pitchFamily="34" charset="0"/>
              </a:rPr>
              <a:t> Luciano Pontes / </a:t>
            </a:r>
            <a:r>
              <a:rPr lang="pt-BR" sz="1400" dirty="0" err="1">
                <a:latin typeface="Calibri" panose="020F0502020204030204" pitchFamily="34" charset="0"/>
              </a:rPr>
              <a:t>Secom</a:t>
            </a:r>
            <a:r>
              <a:rPr lang="pt-BR" sz="1400" dirty="0">
                <a:latin typeface="Calibri" panose="020F0502020204030204" pitchFamily="34" charset="0"/>
              </a:rPr>
              <a:t> - Fotos Públicas [CC BY-SA 3.0 (https://creativecommons.org/licenses/by-sa/3.0)], via </a:t>
            </a:r>
            <a:r>
              <a:rPr lang="pt-BR" sz="1400" dirty="0" err="1">
                <a:latin typeface="Calibri" panose="020F0502020204030204" pitchFamily="34" charset="0"/>
              </a:rPr>
              <a:t>Wikimedia</a:t>
            </a:r>
            <a:r>
              <a:rPr lang="pt-BR" sz="1400" dirty="0">
                <a:latin typeface="Calibri" panose="020F0502020204030204" pitchFamily="34" charset="0"/>
              </a:rPr>
              <a:t> </a:t>
            </a:r>
            <a:r>
              <a:rPr lang="pt-BR" sz="1400" dirty="0" err="1" smtClean="0">
                <a:latin typeface="Calibri" panose="020F0502020204030204" pitchFamily="34" charset="0"/>
              </a:rPr>
              <a:t>Commons</a:t>
            </a:r>
            <a:endParaRPr lang="pt-BR" sz="1400" dirty="0" smtClean="0">
              <a:latin typeface="Calibri" panose="020F0502020204030204" pitchFamily="34" charset="0"/>
            </a:endParaRPr>
          </a:p>
          <a:p>
            <a:r>
              <a:rPr lang="pt-BR" sz="1400" dirty="0" smtClean="0">
                <a:latin typeface="Calibri" panose="020F0502020204030204" pitchFamily="34" charset="0"/>
              </a:rPr>
              <a:t>Slide 10: </a:t>
            </a:r>
            <a:r>
              <a:rPr lang="en-US" sz="1400" dirty="0">
                <a:latin typeface="Calibri" panose="020F0502020204030204" pitchFamily="34" charset="0"/>
              </a:rPr>
              <a:t>By </a:t>
            </a:r>
            <a:r>
              <a:rPr lang="en-US" sz="1400" dirty="0" err="1">
                <a:latin typeface="Calibri" panose="020F0502020204030204" pitchFamily="34" charset="0"/>
              </a:rPr>
              <a:t>Elza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</a:rPr>
              <a:t>Fiuza</a:t>
            </a:r>
            <a:r>
              <a:rPr lang="en-US" sz="1400" dirty="0">
                <a:latin typeface="Calibri" panose="020F0502020204030204" pitchFamily="34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</a:rPr>
              <a:t>ABr</a:t>
            </a:r>
            <a:r>
              <a:rPr lang="en-US" sz="1400" dirty="0">
                <a:latin typeface="Calibri" panose="020F0502020204030204" pitchFamily="34" charset="0"/>
              </a:rPr>
              <a:t> [CC BY 2.5 (http://creativecommons.org/licenses/by/2.5)], via Wikimedia Commons</a:t>
            </a:r>
            <a:endParaRPr lang="pt-BR" sz="1400" dirty="0">
              <a:latin typeface="Calibri" panose="020F0502020204030204" pitchFamily="34" charset="0"/>
            </a:endParaRPr>
          </a:p>
          <a:p>
            <a:r>
              <a:rPr lang="pt-BR" sz="1400" dirty="0" smtClean="0">
                <a:latin typeface="Calibri" panose="020F0502020204030204" pitchFamily="34" charset="0"/>
              </a:rPr>
              <a:t>Slide 11: </a:t>
            </a:r>
            <a:r>
              <a:rPr lang="pt-BR" sz="1400" dirty="0">
                <a:latin typeface="Calibri" panose="020F0502020204030204" pitchFamily="34" charset="0"/>
              </a:rPr>
              <a:t>Por Viviane Alvarez - própria, Domínio público, </a:t>
            </a:r>
            <a:r>
              <a:rPr lang="pt-BR" sz="1400" dirty="0">
                <a:latin typeface="Calibri" panose="020F0502020204030204" pitchFamily="34" charset="0"/>
                <a:hlinkClick r:id="rId5"/>
              </a:rPr>
              <a:t>https://</a:t>
            </a:r>
            <a:r>
              <a:rPr lang="pt-BR" sz="1400" dirty="0" smtClean="0">
                <a:latin typeface="Calibri" panose="020F0502020204030204" pitchFamily="34" charset="0"/>
                <a:hlinkClick r:id="rId5"/>
              </a:rPr>
              <a:t>commons.wikimedia.org/w/index.php?curid=47431171</a:t>
            </a:r>
            <a:endParaRPr lang="pt-BR" sz="1400" dirty="0" smtClean="0">
              <a:latin typeface="Calibri" panose="020F0502020204030204" pitchFamily="34" charset="0"/>
            </a:endParaRPr>
          </a:p>
          <a:p>
            <a:r>
              <a:rPr lang="pt-BR" sz="1400" dirty="0" smtClean="0">
                <a:latin typeface="Calibri" panose="020F0502020204030204" pitchFamily="34" charset="0"/>
              </a:rPr>
              <a:t>Slide 12: </a:t>
            </a:r>
            <a:r>
              <a:rPr lang="pt-BR" sz="1400" dirty="0">
                <a:latin typeface="Calibri" panose="020F0502020204030204" pitchFamily="34" charset="0"/>
              </a:rPr>
              <a:t>https://pt.wikipedia.org/wiki/Ficheiro:LixaoUrubus20080220MarcelloCasalJrAgenciaBrasil.jpg</a:t>
            </a:r>
          </a:p>
          <a:p>
            <a:r>
              <a:rPr lang="pt-BR" sz="1400" dirty="0" smtClean="0">
                <a:latin typeface="Calibri" panose="020F0502020204030204" pitchFamily="34" charset="0"/>
              </a:rPr>
              <a:t>Slide 13: </a:t>
            </a:r>
            <a:r>
              <a:rPr lang="pt-BR" sz="1400" dirty="0">
                <a:latin typeface="Calibri" panose="020F0502020204030204" pitchFamily="34" charset="0"/>
              </a:rPr>
              <a:t>Por Senado Federal - Bento Rodrigues, Mariana, Minas Gerais, CC BY 2.0, https://commons.wikimedia.org/w/index.php?curid=45118989</a:t>
            </a:r>
          </a:p>
          <a:p>
            <a:endParaRPr lang="pt-BR" sz="1400" dirty="0"/>
          </a:p>
          <a:p>
            <a:endParaRPr lang="pt-BR" sz="1400" dirty="0"/>
          </a:p>
          <a:p>
            <a:endParaRPr lang="pt-BR" sz="1400" dirty="0"/>
          </a:p>
          <a:p>
            <a:endParaRPr lang="pt-BR" sz="1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6544627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-141818"/>
            <a:ext cx="10755706" cy="536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949869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240" y="0"/>
            <a:ext cx="10548982" cy="52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1935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75" y="0"/>
            <a:ext cx="9222716" cy="518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534139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341712" cy="52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882063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5" t="5415" r="-31432" b="2674"/>
          <a:stretch/>
        </p:blipFill>
        <p:spPr bwMode="auto">
          <a:xfrm>
            <a:off x="-1260648" y="0"/>
            <a:ext cx="13321480" cy="543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337839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840" y="-145288"/>
            <a:ext cx="9401840" cy="54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000633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-6300"/>
          <a:stretch/>
        </p:blipFill>
        <p:spPr bwMode="auto">
          <a:xfrm>
            <a:off x="-252536" y="0"/>
            <a:ext cx="102197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14386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222" y="0"/>
            <a:ext cx="10299840" cy="51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934932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n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287</Words>
  <Application>Microsoft Office PowerPoint</Application>
  <PresentationFormat>Apresentação na tela (16:9)</PresentationFormat>
  <Paragraphs>42</Paragraphs>
  <Slides>14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Pino</vt:lpstr>
      <vt:lpstr>Contextos de sofrimento e injustiça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Carla</dc:creator>
  <cp:lastModifiedBy>Carla</cp:lastModifiedBy>
  <cp:revision>25</cp:revision>
  <dcterms:created xsi:type="dcterms:W3CDTF">2018-03-28T11:33:05Z</dcterms:created>
  <dcterms:modified xsi:type="dcterms:W3CDTF">2018-04-02T12:18:47Z</dcterms:modified>
</cp:coreProperties>
</file>