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  <p:sldMasterId id="2147483696" r:id="rId5"/>
  </p:sldMasterIdLst>
  <p:sldIdLst>
    <p:sldId id="260" r:id="rId6"/>
    <p:sldId id="298" r:id="rId7"/>
    <p:sldId id="263" r:id="rId8"/>
    <p:sldId id="313" r:id="rId9"/>
    <p:sldId id="265" r:id="rId10"/>
    <p:sldId id="257" r:id="rId11"/>
    <p:sldId id="267" r:id="rId12"/>
    <p:sldId id="258" r:id="rId13"/>
    <p:sldId id="287" r:id="rId14"/>
    <p:sldId id="259" r:id="rId15"/>
    <p:sldId id="279" r:id="rId16"/>
    <p:sldId id="288" r:id="rId17"/>
    <p:sldId id="289" r:id="rId18"/>
    <p:sldId id="318" r:id="rId19"/>
    <p:sldId id="319" r:id="rId20"/>
    <p:sldId id="268" r:id="rId21"/>
    <p:sldId id="315" r:id="rId22"/>
    <p:sldId id="314" r:id="rId23"/>
    <p:sldId id="316" r:id="rId24"/>
    <p:sldId id="317" r:id="rId25"/>
    <p:sldId id="320" r:id="rId26"/>
    <p:sldId id="321" r:id="rId27"/>
    <p:sldId id="327" r:id="rId28"/>
    <p:sldId id="322" r:id="rId29"/>
    <p:sldId id="290" r:id="rId30"/>
    <p:sldId id="293" r:id="rId31"/>
    <p:sldId id="297" r:id="rId32"/>
    <p:sldId id="323" r:id="rId33"/>
    <p:sldId id="326" r:id="rId34"/>
    <p:sldId id="325" r:id="rId35"/>
    <p:sldId id="280" r:id="rId36"/>
    <p:sldId id="301" r:id="rId37"/>
    <p:sldId id="281" r:id="rId38"/>
    <p:sldId id="312" r:id="rId39"/>
    <p:sldId id="335" r:id="rId40"/>
    <p:sldId id="283" r:id="rId41"/>
    <p:sldId id="282" r:id="rId42"/>
    <p:sldId id="284" r:id="rId43"/>
    <p:sldId id="329" r:id="rId44"/>
    <p:sldId id="304" r:id="rId45"/>
    <p:sldId id="331" r:id="rId46"/>
    <p:sldId id="332" r:id="rId47"/>
    <p:sldId id="306" r:id="rId48"/>
    <p:sldId id="333" r:id="rId49"/>
    <p:sldId id="305" r:id="rId50"/>
    <p:sldId id="307" r:id="rId51"/>
    <p:sldId id="308" r:id="rId52"/>
    <p:sldId id="350" r:id="rId53"/>
    <p:sldId id="309" r:id="rId54"/>
    <p:sldId id="337" r:id="rId55"/>
    <p:sldId id="338" r:id="rId56"/>
    <p:sldId id="334" r:id="rId57"/>
    <p:sldId id="336" r:id="rId58"/>
  </p:sldIdLst>
  <p:sldSz cx="9144000" cy="5143500" type="screen16x9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/>
    <p:restoredTop sz="92349" autoAdjust="0"/>
  </p:normalViewPr>
  <p:slideViewPr>
    <p:cSldViewPr>
      <p:cViewPr varScale="1">
        <p:scale>
          <a:sx n="70" d="100"/>
          <a:sy n="70" d="100"/>
        </p:scale>
        <p:origin x="-114" y="-43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7" Type="http://schemas.openxmlformats.org/officeDocument/2006/relationships/slide" Target="slides/slide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61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A933-D9DF-4049-AC40-C780A9E3C0B4}" type="datetimeFigureOut">
              <a:rPr lang="pt-BR" smtClean="0"/>
              <a:t>03/03/2018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CD299-E028-4C24-94BE-AC3ADABAF7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995352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A933-D9DF-4049-AC40-C780A9E3C0B4}" type="datetimeFigureOut">
              <a:rPr lang="pt-BR" smtClean="0"/>
              <a:t>03/03/2018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CD299-E028-4C24-94BE-AC3ADABAF7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866634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A933-D9DF-4049-AC40-C780A9E3C0B4}" type="datetimeFigureOut">
              <a:rPr lang="pt-BR" smtClean="0"/>
              <a:t>03/03/2018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CD299-E028-4C24-94BE-AC3ADABAF7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695704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A933-D9DF-4049-AC40-C780A9E3C0B4}" type="datetimeFigureOut">
              <a:rPr lang="pt-BR" smtClean="0"/>
              <a:t>03/03/2018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CD299-E028-4C24-94BE-AC3ADABAF7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920635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A933-D9DF-4049-AC40-C780A9E3C0B4}" type="datetimeFigureOut">
              <a:rPr lang="pt-BR" smtClean="0"/>
              <a:t>03/03/2018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CD299-E028-4C24-94BE-AC3ADABAF7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932990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A933-D9DF-4049-AC40-C780A9E3C0B4}" type="datetimeFigureOut">
              <a:rPr lang="pt-BR" smtClean="0"/>
              <a:t>03/03/2018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CD299-E028-4C24-94BE-AC3ADABAF7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257558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A933-D9DF-4049-AC40-C780A9E3C0B4}" type="datetimeFigureOut">
              <a:rPr lang="pt-BR" smtClean="0"/>
              <a:t>03/03/2018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CD299-E028-4C24-94BE-AC3ADABAF7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652780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A933-D9DF-4049-AC40-C780A9E3C0B4}" type="datetimeFigureOut">
              <a:rPr lang="pt-BR" smtClean="0"/>
              <a:t>03/03/2018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CD299-E028-4C24-94BE-AC3ADABAF7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116270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A933-D9DF-4049-AC40-C780A9E3C0B4}" type="datetimeFigureOut">
              <a:rPr lang="pt-BR" smtClean="0"/>
              <a:t>03/03/2018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CD299-E028-4C24-94BE-AC3ADABAF7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862736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A933-D9DF-4049-AC40-C780A9E3C0B4}" type="datetimeFigureOut">
              <a:rPr lang="pt-BR" smtClean="0"/>
              <a:t>03/03/2018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CD299-E028-4C24-94BE-AC3ADABAF7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756641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A933-D9DF-4049-AC40-C780A9E3C0B4}" type="datetimeFigureOut">
              <a:rPr lang="pt-BR" smtClean="0"/>
              <a:t>03/03/2018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CD299-E028-4C24-94BE-AC3ADABAF7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061659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A933-D9DF-4049-AC40-C780A9E3C0B4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03/03/2018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CD299-E028-4C24-94BE-AC3ADABAF79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20879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A933-D9DF-4049-AC40-C780A9E3C0B4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03/03/2018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CD299-E028-4C24-94BE-AC3ADABAF79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98766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A933-D9DF-4049-AC40-C780A9E3C0B4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03/03/2018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CD299-E028-4C24-94BE-AC3ADABAF79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4571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A933-D9DF-4049-AC40-C780A9E3C0B4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03/03/2018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CD299-E028-4C24-94BE-AC3ADABAF79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55802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A933-D9DF-4049-AC40-C780A9E3C0B4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03/03/2018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CD299-E028-4C24-94BE-AC3ADABAF79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10119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A933-D9DF-4049-AC40-C780A9E3C0B4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03/03/2018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CD299-E028-4C24-94BE-AC3ADABAF79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277289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A933-D9DF-4049-AC40-C780A9E3C0B4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03/03/2018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CD299-E028-4C24-94BE-AC3ADABAF79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206267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A933-D9DF-4049-AC40-C780A9E3C0B4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03/03/2018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CD299-E028-4C24-94BE-AC3ADABAF79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363425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A933-D9DF-4049-AC40-C780A9E3C0B4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03/03/2018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CD299-E028-4C24-94BE-AC3ADABAF79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16780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A933-D9DF-4049-AC40-C780A9E3C0B4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03/03/2018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CD299-E028-4C24-94BE-AC3ADABAF79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458952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A933-D9DF-4049-AC40-C780A9E3C0B4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03/03/2018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CD299-E028-4C24-94BE-AC3ADABAF79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488202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A933-D9DF-4049-AC40-C780A9E3C0B4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03/03/2018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CD299-E028-4C24-94BE-AC3ADABAF79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49723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A933-D9DF-4049-AC40-C780A9E3C0B4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03/03/2018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CD299-E028-4C24-94BE-AC3ADABAF79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786891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A933-D9DF-4049-AC40-C780A9E3C0B4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03/03/2018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CD299-E028-4C24-94BE-AC3ADABAF79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495728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A933-D9DF-4049-AC40-C780A9E3C0B4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03/03/2018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CD299-E028-4C24-94BE-AC3ADABAF79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706154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A933-D9DF-4049-AC40-C780A9E3C0B4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03/03/2018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CD299-E028-4C24-94BE-AC3ADABAF79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411494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A933-D9DF-4049-AC40-C780A9E3C0B4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03/03/2018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CD299-E028-4C24-94BE-AC3ADABAF79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577940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A933-D9DF-4049-AC40-C780A9E3C0B4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03/03/2018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CD299-E028-4C24-94BE-AC3ADABAF79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038111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A933-D9DF-4049-AC40-C780A9E3C0B4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03/03/2018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CD299-E028-4C24-94BE-AC3ADABAF79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775033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A933-D9DF-4049-AC40-C780A9E3C0B4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03/03/2018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CD299-E028-4C24-94BE-AC3ADABAF79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435095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A933-D9DF-4049-AC40-C780A9E3C0B4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03/03/2018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CD299-E028-4C24-94BE-AC3ADABAF79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701775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A933-D9DF-4049-AC40-C780A9E3C0B4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03/03/2018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CD299-E028-4C24-94BE-AC3ADABAF79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341395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A933-D9DF-4049-AC40-C780A9E3C0B4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03/03/2018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CD299-E028-4C24-94BE-AC3ADABAF79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49723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A933-D9DF-4049-AC40-C780A9E3C0B4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03/03/2018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CD299-E028-4C24-94BE-AC3ADABAF79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786891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A933-D9DF-4049-AC40-C780A9E3C0B4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03/03/2018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CD299-E028-4C24-94BE-AC3ADABAF79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495728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A933-D9DF-4049-AC40-C780A9E3C0B4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03/03/2018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CD299-E028-4C24-94BE-AC3ADABAF79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706154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A933-D9DF-4049-AC40-C780A9E3C0B4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03/03/2018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CD299-E028-4C24-94BE-AC3ADABAF79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411494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A933-D9DF-4049-AC40-C780A9E3C0B4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03/03/2018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CD299-E028-4C24-94BE-AC3ADABAF79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577940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A933-D9DF-4049-AC40-C780A9E3C0B4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03/03/2018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CD299-E028-4C24-94BE-AC3ADABAF79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038111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A933-D9DF-4049-AC40-C780A9E3C0B4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03/03/2018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CD299-E028-4C24-94BE-AC3ADABAF79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775033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A933-D9DF-4049-AC40-C780A9E3C0B4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03/03/2018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CD299-E028-4C24-94BE-AC3ADABAF79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435095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A933-D9DF-4049-AC40-C780A9E3C0B4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03/03/2018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CD299-E028-4C24-94BE-AC3ADABAF79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701775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A933-D9DF-4049-AC40-C780A9E3C0B4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03/03/2018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CD299-E028-4C24-94BE-AC3ADABAF79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341395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A933-D9DF-4049-AC40-C780A9E3C0B4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03/03/2018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CD299-E028-4C24-94BE-AC3ADABAF79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556985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A933-D9DF-4049-AC40-C780A9E3C0B4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03/03/2018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CD299-E028-4C24-94BE-AC3ADABAF79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689724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A933-D9DF-4049-AC40-C780A9E3C0B4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03/03/2018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CD299-E028-4C24-94BE-AC3ADABAF79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083550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A933-D9DF-4049-AC40-C780A9E3C0B4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03/03/2018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CD299-E028-4C24-94BE-AC3ADABAF79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280233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A933-D9DF-4049-AC40-C780A9E3C0B4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03/03/2018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CD299-E028-4C24-94BE-AC3ADABAF79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439747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A933-D9DF-4049-AC40-C780A9E3C0B4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03/03/2018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CD299-E028-4C24-94BE-AC3ADABAF79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51646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A933-D9DF-4049-AC40-C780A9E3C0B4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03/03/2018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CD299-E028-4C24-94BE-AC3ADABAF79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885779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A933-D9DF-4049-AC40-C780A9E3C0B4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03/03/2018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CD299-E028-4C24-94BE-AC3ADABAF79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859302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A933-D9DF-4049-AC40-C780A9E3C0B4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03/03/2018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CD299-E028-4C24-94BE-AC3ADABAF79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344781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A933-D9DF-4049-AC40-C780A9E3C0B4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03/03/2018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CD299-E028-4C24-94BE-AC3ADABAF79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441608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A933-D9DF-4049-AC40-C780A9E3C0B4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03/03/2018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CD299-E028-4C24-94BE-AC3ADABAF79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84664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FFA933-D9DF-4049-AC40-C780A9E3C0B4}" type="datetimeFigureOut">
              <a:rPr lang="pt-BR" smtClean="0"/>
              <a:t>03/03/2018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DCD299-E028-4C24-94BE-AC3ADABAF7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492820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FFA933-D9DF-4049-AC40-C780A9E3C0B4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03/03/2018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DCD299-E028-4C24-94BE-AC3ADABAF79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93495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FFA933-D9DF-4049-AC40-C780A9E3C0B4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03/03/2018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DCD299-E028-4C24-94BE-AC3ADABAF79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49002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FFA933-D9DF-4049-AC40-C780A9E3C0B4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03/03/2018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DCD299-E028-4C24-94BE-AC3ADABAF79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49002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FFA933-D9DF-4049-AC40-C780A9E3C0B4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03/03/2018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DCD299-E028-4C24-94BE-AC3ADABAF79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2699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Euclécio\Downloads\Hand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64572"/>
            <a:ext cx="8712968" cy="4578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-19239" y="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8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PRELÚDIO</a:t>
            </a:r>
            <a:endParaRPr lang="pt-BR" sz="8800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2952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K:\Gifs\Música\Instrumento\M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67234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4648095" y="3204508"/>
            <a:ext cx="447166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APRESENTAÇÃO</a:t>
            </a:r>
          </a:p>
          <a:p>
            <a:pPr algn="ctr"/>
            <a:r>
              <a:rPr lang="pt-BR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DA EQUIPE</a:t>
            </a:r>
          </a:p>
          <a:p>
            <a:pPr algn="ctr"/>
            <a:r>
              <a:rPr lang="pt-BR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DE LOUVOR</a:t>
            </a:r>
            <a:endParaRPr lang="pt-BR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4798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Euclécio\Desktop\DMOCartaz201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41" y="13447"/>
            <a:ext cx="4704275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aixaDeTexto 6"/>
          <p:cNvSpPr txBox="1"/>
          <p:nvPr/>
        </p:nvSpPr>
        <p:spPr>
          <a:xfrm>
            <a:off x="4716016" y="323039"/>
            <a:ext cx="442798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SEJAM TODOS</a:t>
            </a:r>
          </a:p>
          <a:p>
            <a:pPr algn="ctr"/>
            <a:r>
              <a:rPr lang="pt-BR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BEM VINDOS!</a:t>
            </a:r>
          </a:p>
          <a:p>
            <a:pPr algn="ctr"/>
            <a:endParaRPr lang="pt-BR" sz="4800" dirty="0" smtClean="0">
              <a:ln>
                <a:solidFill>
                  <a:srgbClr val="FFFF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aettenschweiler" panose="020B0706040902060204" pitchFamily="34" charset="0"/>
            </a:endParaRPr>
          </a:p>
          <a:p>
            <a:pPr algn="ctr"/>
            <a: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aettenschweiler" panose="020B0706040902060204" pitchFamily="34" charset="0"/>
              </a:rPr>
              <a:t>CARTAZ DO DMO/2018</a:t>
            </a:r>
          </a:p>
          <a:p>
            <a:pPr marL="571500" indent="-571500" algn="ctr">
              <a:buFont typeface="Wingdings" panose="05000000000000000000" pitchFamily="2" charset="2"/>
              <a:buChar char="ü"/>
            </a:pPr>
            <a: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aettenschweiler" panose="020B0706040902060204" pitchFamily="34" charset="0"/>
              </a:rPr>
              <a:t>DIVERSIDADE</a:t>
            </a:r>
          </a:p>
          <a:p>
            <a:pPr marL="571500" indent="-571500" algn="ctr">
              <a:buFont typeface="Wingdings" panose="05000000000000000000" pitchFamily="2" charset="2"/>
              <a:buChar char="ü"/>
            </a:pPr>
            <a: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aettenschweiler" panose="020B0706040902060204" pitchFamily="34" charset="0"/>
              </a:rPr>
              <a:t>NATUREZA</a:t>
            </a:r>
          </a:p>
          <a:p>
            <a:pPr marL="571500" indent="-571500" algn="ctr">
              <a:buFont typeface="Wingdings" panose="05000000000000000000" pitchFamily="2" charset="2"/>
              <a:buChar char="ü"/>
            </a:pPr>
            <a: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aettenschweiler" panose="020B0706040902060204" pitchFamily="34" charset="0"/>
              </a:rPr>
              <a:t>ABUNDÂNCIA</a:t>
            </a:r>
          </a:p>
        </p:txBody>
      </p:sp>
      <p:pic>
        <p:nvPicPr>
          <p:cNvPr id="2050" name="Picture 2" descr="K:\Gifs\Barras\barradourada3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7870" y="1943100"/>
            <a:ext cx="3724275" cy="419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927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Euclecio\Desktop\DMO2016\Símbolo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339502"/>
            <a:ext cx="6048672" cy="4464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6697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2663"/>
            <a:ext cx="9144000" cy="1077218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pt-BR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O </a:t>
            </a:r>
            <a:r>
              <a:rPr lang="pt-BR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símbolo do </a:t>
            </a:r>
            <a:r>
              <a:rPr lang="pt-BR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Dia Mundial de Oração </a:t>
            </a:r>
            <a:r>
              <a:rPr lang="pt-BR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foi criado em </a:t>
            </a:r>
            <a:r>
              <a:rPr lang="pt-BR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1982. Ele </a:t>
            </a:r>
            <a:r>
              <a:rPr lang="pt-BR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é composto das seguintes imagens.</a:t>
            </a:r>
          </a:p>
        </p:txBody>
      </p:sp>
      <p:pic>
        <p:nvPicPr>
          <p:cNvPr id="2051" name="Picture 3" descr="C:\Users\Euclecio\Desktop\DMO2016\Símbol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056249"/>
            <a:ext cx="9144000" cy="1829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ixaDeTexto 2"/>
          <p:cNvSpPr txBox="1"/>
          <p:nvPr/>
        </p:nvSpPr>
        <p:spPr>
          <a:xfrm>
            <a:off x="-31190" y="2836467"/>
            <a:ext cx="3163030" cy="2308324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AS VÁRIAS SETAS</a:t>
            </a:r>
          </a:p>
          <a:p>
            <a:pPr algn="ctr"/>
            <a:r>
              <a:rPr lang="pt-B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QUE CHEGAM DE TODAS</a:t>
            </a:r>
          </a:p>
          <a:p>
            <a:pPr algn="ctr"/>
            <a:r>
              <a:rPr lang="pt-B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AS DIREÇÕES</a:t>
            </a:r>
          </a:p>
          <a:p>
            <a:pPr algn="ctr"/>
            <a:r>
              <a:rPr lang="pt-B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SÃO AS PESSOAS QUE </a:t>
            </a:r>
          </a:p>
          <a:p>
            <a:pPr algn="ctr"/>
            <a:r>
              <a:rPr lang="pt-B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SE ACHEGAM PARA JUNTAS CELEBRAR.</a:t>
            </a:r>
            <a:endParaRPr lang="pt-BR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3131840" y="2837758"/>
            <a:ext cx="2952328" cy="2308324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PESSOAS EM ATITUDE </a:t>
            </a:r>
          </a:p>
          <a:p>
            <a:pPr algn="ctr"/>
            <a:r>
              <a:rPr lang="pt-B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DE ORAÇÃO REVELAM</a:t>
            </a:r>
          </a:p>
          <a:p>
            <a:pPr algn="ctr"/>
            <a:r>
              <a:rPr lang="pt-B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A NECESSIDADE</a:t>
            </a:r>
          </a:p>
          <a:p>
            <a:pPr algn="ctr"/>
            <a:r>
              <a:rPr lang="pt-B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DA UNIÃO </a:t>
            </a:r>
          </a:p>
          <a:p>
            <a:pPr algn="ctr"/>
            <a:r>
              <a:rPr lang="pt-B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TAMBÉM</a:t>
            </a:r>
          </a:p>
          <a:p>
            <a:pPr algn="ctr"/>
            <a:r>
              <a:rPr lang="pt-B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NA ORAÇÃO.</a:t>
            </a:r>
            <a:endParaRPr lang="pt-BR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6084168" y="2843850"/>
            <a:ext cx="3054365" cy="2308324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A CRUZ CÉLTICA E  O CÍRCULO REPRESENTAM</a:t>
            </a:r>
          </a:p>
          <a:p>
            <a:pPr algn="ctr"/>
            <a:r>
              <a:rPr lang="pt-B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JESUS, CENTRO DA FÉ  </a:t>
            </a:r>
          </a:p>
          <a:p>
            <a:pPr algn="ctr"/>
            <a:r>
              <a:rPr lang="pt-B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E O MUNDO,</a:t>
            </a:r>
          </a:p>
          <a:p>
            <a:pPr algn="ctr"/>
            <a:r>
              <a:rPr lang="pt-B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ALVO DE SUA</a:t>
            </a:r>
          </a:p>
          <a:p>
            <a:pPr algn="ctr"/>
            <a:r>
              <a:rPr lang="pt-B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MISSÃO.</a:t>
            </a:r>
            <a:endParaRPr lang="pt-BR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975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Euclécio\Downloads\Gente\Gebet0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31590"/>
            <a:ext cx="6062359" cy="4011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tângulo 2"/>
          <p:cNvSpPr/>
          <p:nvPr/>
        </p:nvSpPr>
        <p:spPr>
          <a:xfrm>
            <a:off x="-13772" y="4267"/>
            <a:ext cx="914399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O </a:t>
            </a:r>
            <a:r>
              <a:rPr lang="pt-BR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Dia Mundial de Oração</a:t>
            </a:r>
            <a: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 reflete</a:t>
            </a:r>
            <a:r>
              <a:rPr lang="pt-B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...</a:t>
            </a:r>
          </a:p>
        </p:txBody>
      </p:sp>
      <p:sp>
        <p:nvSpPr>
          <p:cNvPr id="4" name="Retângulo 3"/>
          <p:cNvSpPr/>
          <p:nvPr/>
        </p:nvSpPr>
        <p:spPr>
          <a:xfrm>
            <a:off x="-13772" y="880139"/>
            <a:ext cx="8784976" cy="2985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r">
              <a:buFont typeface="Wingdings" panose="05000000000000000000" pitchFamily="2" charset="2"/>
              <a:buChar char="Ø"/>
            </a:pPr>
            <a:r>
              <a:rPr lang="pt-BR" sz="2800" dirty="0" smtClean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A IMPORTÂNCIA DA ORAÇÃO</a:t>
            </a:r>
          </a:p>
          <a:p>
            <a:pPr algn="r"/>
            <a:r>
              <a:rPr lang="pt-BR" sz="2800" dirty="0" smtClean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NA VIDA DIÁRIA DO CRISTÃO.</a:t>
            </a:r>
          </a:p>
          <a:p>
            <a:pPr algn="r"/>
            <a:endParaRPr lang="pt-BR" sz="1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  <a:p>
            <a:pPr marL="457200" indent="-457200" algn="r">
              <a:buFont typeface="Wingdings" panose="05000000000000000000" pitchFamily="2" charset="2"/>
              <a:buChar char="Ø"/>
            </a:pPr>
            <a:r>
              <a:rPr lang="pt-BR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A NECESSIDADE</a:t>
            </a:r>
          </a:p>
          <a:p>
            <a:pPr algn="r"/>
            <a:r>
              <a:rPr lang="pt-BR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DA (CON)VIVÊNCIA ECUMÊNICA.</a:t>
            </a:r>
          </a:p>
          <a:p>
            <a:pPr algn="r"/>
            <a:endParaRPr lang="pt-BR" sz="1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  <a:p>
            <a:pPr marL="457200" indent="-457200" algn="r">
              <a:buFont typeface="Wingdings" panose="05000000000000000000" pitchFamily="2" charset="2"/>
              <a:buChar char="Ø"/>
            </a:pPr>
            <a:r>
              <a:rPr lang="pt-BR" sz="28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A</a:t>
            </a:r>
            <a:r>
              <a:rPr lang="pt-BR" sz="2800" dirty="0" smtClean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 REALIDADE DO PAÍS QUE</a:t>
            </a:r>
          </a:p>
          <a:p>
            <a:pPr algn="r"/>
            <a:r>
              <a:rPr lang="pt-BR" sz="2800" dirty="0" smtClean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ORGANIZA A CELEBRAÇÃO.</a:t>
            </a:r>
          </a:p>
        </p:txBody>
      </p:sp>
    </p:spTree>
    <p:extLst>
      <p:ext uri="{BB962C8B-B14F-4D97-AF65-F5344CB8AC3E}">
        <p14:creationId xmlns:p14="http://schemas.microsoft.com/office/powerpoint/2010/main" val="722538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483518"/>
            <a:ext cx="9144000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O </a:t>
            </a:r>
            <a:r>
              <a:rPr lang="pt-BR" sz="3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Dia Mundial de Oração </a:t>
            </a:r>
            <a:r>
              <a:rPr lang="pt-BR" sz="3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É UM MOVIMENTO QUE REÚNE </a:t>
            </a:r>
            <a:r>
              <a:rPr lang="pt-BR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CRISTÃOS </a:t>
            </a:r>
            <a:r>
              <a:rPr lang="pt-BR" sz="3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DE TODO O MUNDO,  DE VÁRIAS TRADIÇÕES RELIGIOSAS, PARA OBSERVAR UM DIA COMUM À ORAÇÃO, </a:t>
            </a:r>
            <a:r>
              <a:rPr lang="pt-BR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QUE </a:t>
            </a:r>
            <a:r>
              <a:rPr lang="pt-BR" sz="3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É A PRIMEIRA SEXTA-FEIRA DE </a:t>
            </a:r>
            <a:r>
              <a:rPr lang="pt-BR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MARÇO. O </a:t>
            </a:r>
            <a:r>
              <a:rPr lang="pt-BR" sz="3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MOVIMENTO INICIOU-SE EM </a:t>
            </a:r>
            <a:r>
              <a:rPr lang="pt-BR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1887 E </a:t>
            </a:r>
            <a:r>
              <a:rPr lang="pt-BR" sz="3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É REALIZADO </a:t>
            </a:r>
            <a:r>
              <a:rPr lang="pt-BR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EM </a:t>
            </a:r>
            <a:r>
              <a:rPr lang="pt-BR" sz="3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170 PAÍSES. CADA ANO </a:t>
            </a:r>
            <a:r>
              <a:rPr lang="pt-BR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UMA NAÇÃO </a:t>
            </a:r>
            <a:r>
              <a:rPr lang="pt-BR" sz="3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DIFERENTE </a:t>
            </a:r>
            <a:r>
              <a:rPr lang="pt-BR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PREPARA </a:t>
            </a:r>
            <a:r>
              <a:rPr lang="pt-BR" sz="3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A LITURGIA. EM </a:t>
            </a:r>
            <a:r>
              <a:rPr lang="pt-BR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2018, </a:t>
            </a:r>
            <a:r>
              <a:rPr lang="pt-BR" sz="3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A TAREFA COUBE  </a:t>
            </a:r>
            <a:r>
              <a:rPr lang="pt-BR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ÀS </a:t>
            </a:r>
            <a:r>
              <a:rPr lang="pt-BR" sz="3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MULHERES </a:t>
            </a:r>
            <a:r>
              <a:rPr lang="pt-BR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DE SURINAME.</a:t>
            </a:r>
            <a:endParaRPr lang="pt-BR" sz="3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15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Euclécio\Desktop\DMOMapa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" y="0"/>
            <a:ext cx="9143583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2051720" y="1491630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>
                <a:solidFill>
                  <a:schemeClr val="bg1"/>
                </a:solidFill>
                <a:latin typeface="Impact" panose="020B0806030902050204" pitchFamily="34" charset="0"/>
              </a:rPr>
              <a:t>GUIANA</a:t>
            </a:r>
            <a:endParaRPr lang="pt-BR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3437882" y="2067694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>
                <a:latin typeface="Impact" panose="020B0806030902050204" pitchFamily="34" charset="0"/>
              </a:rPr>
              <a:t>SURINAME</a:t>
            </a:r>
            <a:endParaRPr lang="pt-BR" dirty="0">
              <a:latin typeface="Impact" panose="020B0806030902050204" pitchFamily="34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4333437" y="2075792"/>
            <a:ext cx="1728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dirty="0" smtClean="0">
                <a:latin typeface="Impact" panose="020B0806030902050204" pitchFamily="34" charset="0"/>
              </a:rPr>
              <a:t>GUIANA</a:t>
            </a:r>
          </a:p>
          <a:p>
            <a:pPr algn="ctr"/>
            <a:r>
              <a:rPr lang="pt-BR" sz="1200" dirty="0" smtClean="0">
                <a:latin typeface="Impact" panose="020B0806030902050204" pitchFamily="34" charset="0"/>
              </a:rPr>
              <a:t>FRANCESA</a:t>
            </a:r>
            <a:endParaRPr lang="pt-BR" sz="1200" dirty="0">
              <a:latin typeface="Impact" panose="020B0806030902050204" pitchFamily="34" charset="0"/>
            </a:endParaRPr>
          </a:p>
        </p:txBody>
      </p:sp>
      <p:pic>
        <p:nvPicPr>
          <p:cNvPr id="1026" name="Picture 2" descr="C:\Users\Euclécio\Downloads\Logos\Seta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102326"/>
            <a:ext cx="1181100" cy="1381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1810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0" y="195486"/>
            <a:ext cx="914400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0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O SURINAME FAZ FRONTEIRA COM O BRASIL. 90% DE SUA ÁREA É COBERTA POR FLORESTAS TROPICAIS (AMAZÔNICA). É UM POUCO MENOR DO QUE O ESTADO DO PARANÁ, COM 600 MIL HABITANTES (JOINVILLE). A CAPITAL É PARAMARIBO. NO PASSADO ERA COLÔNIA DA </a:t>
            </a:r>
            <a:r>
              <a:rPr lang="pt-BR" sz="3000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HOLANDA, POR ISSO O IDIOMA OFICIAL É O HOLANDÊS. </a:t>
            </a:r>
            <a:r>
              <a:rPr lang="pt-BR" sz="30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A ECONOMIA AGRÍCOLA É BASEADA NAS CULTURAS DE CANA, CAFÉ, TABACO, CACAU E ALGODÃO. HÁ EXTRAÇÃO DE BAUXITA, OURO E PETRÓLEO. 50% DA POPULAÇÃO É CRISTÃ. HÁ UMA MISTURA MUITO GRANDE DE RAÇAS (INDÍGENAS, AFROS, ASIÁTICOS E EUROPEUS). </a:t>
            </a:r>
          </a:p>
        </p:txBody>
      </p:sp>
    </p:spTree>
    <p:extLst>
      <p:ext uri="{BB962C8B-B14F-4D97-AF65-F5344CB8AC3E}">
        <p14:creationId xmlns:p14="http://schemas.microsoft.com/office/powerpoint/2010/main" val="1339215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Euclécio\Desktop\DMO2018\DMOBandeir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0"/>
            <a:ext cx="7848872" cy="4227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aixaDeTexto 5"/>
          <p:cNvSpPr txBox="1"/>
          <p:nvPr/>
        </p:nvSpPr>
        <p:spPr>
          <a:xfrm>
            <a:off x="0" y="3766269"/>
            <a:ext cx="91440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CONVITE À EQUIPE</a:t>
            </a:r>
            <a:r>
              <a:rPr lang="pt-BR" sz="54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 </a:t>
            </a:r>
            <a:r>
              <a:rPr lang="pt-BR" sz="5400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DE LITURGIA</a:t>
            </a:r>
          </a:p>
          <a:p>
            <a:pPr algn="ctr"/>
            <a:r>
              <a:rPr lang="pt-BR" sz="2400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Gloucester MT Extra Condensed" panose="02030808020601010101" pitchFamily="18" charset="0"/>
              </a:rPr>
              <a:t>DE ACORDO COM AS CORES DA BANDEIRA...</a:t>
            </a:r>
            <a:endParaRPr lang="pt-BR" sz="2400" dirty="0">
              <a:ln>
                <a:solidFill>
                  <a:schemeClr val="bg1"/>
                </a:solidFill>
              </a:ln>
              <a:solidFill>
                <a:schemeClr val="bg1"/>
              </a:solidFill>
              <a:latin typeface="Gloucester MT Extra Condensed" panose="02030808020601010101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2801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Euclécio\Downloads\Abstrato\Flora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64" y="2536"/>
            <a:ext cx="9144001" cy="5154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ixaDeTexto 2"/>
          <p:cNvSpPr txBox="1"/>
          <p:nvPr/>
        </p:nvSpPr>
        <p:spPr>
          <a:xfrm>
            <a:off x="2843808" y="558639"/>
            <a:ext cx="592557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000" dirty="0" smtClean="0">
                <a:ln>
                  <a:solidFill>
                    <a:schemeClr val="bg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LITURGIA</a:t>
            </a:r>
          </a:p>
          <a:p>
            <a:pPr algn="ctr"/>
            <a:r>
              <a:rPr lang="pt-BR" sz="8000" dirty="0" smtClean="0">
                <a:ln>
                  <a:solidFill>
                    <a:schemeClr val="bg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DE</a:t>
            </a:r>
          </a:p>
          <a:p>
            <a:pPr algn="ctr"/>
            <a:r>
              <a:rPr lang="pt-BR" sz="8000" dirty="0" smtClean="0">
                <a:ln>
                  <a:solidFill>
                    <a:schemeClr val="bg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ENTRADA</a:t>
            </a:r>
            <a:endParaRPr lang="pt-BR" sz="8000" dirty="0">
              <a:ln>
                <a:solidFill>
                  <a:schemeClr val="bg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343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0" y="113295"/>
            <a:ext cx="91440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pt-BR" sz="3200" dirty="0" smtClean="0">
                <a:solidFill>
                  <a:schemeClr val="accent3">
                    <a:lumMod val="50000"/>
                  </a:schemeClr>
                </a:solidFill>
                <a:effectLst/>
                <a:latin typeface="Impact"/>
                <a:ea typeface="Times New Roman"/>
              </a:rPr>
              <a:t>VERDE – Boa noite! </a:t>
            </a:r>
            <a:r>
              <a:rPr lang="pt-BR" sz="3200" dirty="0" smtClean="0">
                <a:solidFill>
                  <a:schemeClr val="accent3">
                    <a:lumMod val="50000"/>
                  </a:schemeClr>
                </a:solidFill>
                <a:latin typeface="Impact"/>
                <a:ea typeface="Times New Roman"/>
              </a:rPr>
              <a:t>Como mulheres de </a:t>
            </a:r>
            <a:r>
              <a:rPr lang="pt-BR" sz="3200" dirty="0" smtClean="0">
                <a:solidFill>
                  <a:schemeClr val="accent3">
                    <a:lumMod val="50000"/>
                  </a:schemeClr>
                </a:solidFill>
                <a:latin typeface="Impact"/>
                <a:ea typeface="Times New Roman"/>
              </a:rPr>
              <a:t>GUARATUBA </a:t>
            </a:r>
            <a:r>
              <a:rPr lang="pt-BR" sz="3200" dirty="0" smtClean="0">
                <a:solidFill>
                  <a:schemeClr val="accent3">
                    <a:lumMod val="50000"/>
                  </a:schemeClr>
                </a:solidFill>
                <a:latin typeface="Impact"/>
                <a:ea typeface="Times New Roman"/>
              </a:rPr>
              <a:t>estamos representando as mulheres de SURINAME, que prepararam esta bela liturgia.</a:t>
            </a:r>
            <a:endParaRPr lang="pt-BR" sz="3200" dirty="0" smtClean="0">
              <a:solidFill>
                <a:schemeClr val="accent3">
                  <a:lumMod val="50000"/>
                </a:schemeClr>
              </a:solidFill>
              <a:effectLst/>
              <a:latin typeface="Impact"/>
              <a:ea typeface="Times New Roman"/>
            </a:endParaRPr>
          </a:p>
          <a:p>
            <a:pPr algn="ctr">
              <a:spcAft>
                <a:spcPts val="0"/>
              </a:spcAft>
            </a:pPr>
            <a:r>
              <a:rPr lang="pt-BR" sz="320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Impact"/>
                <a:ea typeface="Times New Roman"/>
              </a:rPr>
              <a:t>AMARELO – Estamos reunidas em nome do Deus </a:t>
            </a:r>
            <a:r>
              <a:rPr lang="pt-BR" sz="3200" dirty="0" err="1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Impact"/>
                <a:ea typeface="Times New Roman"/>
              </a:rPr>
              <a:t>Triúno</a:t>
            </a:r>
            <a:r>
              <a:rPr lang="pt-BR" sz="320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Impact"/>
                <a:ea typeface="Times New Roman"/>
              </a:rPr>
              <a:t> (Pai, Filho e Espírito Santo), que nos dá a liberdade de culto no país, permitindo tal momento mui especial de celebração ecumênica.</a:t>
            </a:r>
            <a:endParaRPr lang="pt-BR" sz="3200" dirty="0" smtClean="0">
              <a:solidFill>
                <a:srgbClr val="FFFF00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0"/>
              </a:spcAft>
            </a:pPr>
            <a:r>
              <a:rPr lang="pt-BR" sz="3200" dirty="0" smtClean="0">
                <a:solidFill>
                  <a:srgbClr val="C00000"/>
                </a:solidFill>
                <a:effectLst/>
                <a:latin typeface="Impact"/>
                <a:ea typeface="Times New Roman"/>
              </a:rPr>
              <a:t>VERMELHO – Toda criação é boa! Este é o tema de nosso culto, destacando a gratidão e a responsabilidade que Deus nos dá.</a:t>
            </a:r>
            <a:endParaRPr lang="pt-BR" sz="3200" dirty="0" smtClean="0">
              <a:solidFill>
                <a:srgbClr val="C00000"/>
              </a:solidFill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561473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-24831" y="555526"/>
            <a:ext cx="914400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pt-BR" sz="3200" dirty="0" smtClean="0">
                <a:solidFill>
                  <a:schemeClr val="accent3">
                    <a:lumMod val="50000"/>
                  </a:schemeClr>
                </a:solidFill>
                <a:latin typeface="Impact"/>
                <a:ea typeface="Times New Roman"/>
              </a:rPr>
              <a:t>VERDE – Não podemos esquecer que, neste momento, também a igreja em SURINAME está reunida, bem como noutros lugares, mundo afora, outros cristãos também lembram o Dia Mundial de Oração.</a:t>
            </a:r>
          </a:p>
          <a:p>
            <a:pPr algn="ctr">
              <a:spcAft>
                <a:spcPts val="0"/>
              </a:spcAft>
            </a:pPr>
            <a:r>
              <a:rPr lang="pt-BR" sz="32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Impact"/>
                <a:ea typeface="Times New Roman"/>
              </a:rPr>
              <a:t>BRANCO </a:t>
            </a:r>
            <a:r>
              <a:rPr lang="pt-BR" sz="32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Impact"/>
                <a:ea typeface="Times New Roman"/>
              </a:rPr>
              <a:t>– A igreja, espalhada pelo mundo é o Corpo de Cristo. A marca do cristão é o AMOR. Vamos inicialmente expressá-lo aos irmãos </a:t>
            </a:r>
          </a:p>
          <a:p>
            <a:pPr algn="ctr">
              <a:spcAft>
                <a:spcPts val="0"/>
              </a:spcAft>
            </a:pPr>
            <a:r>
              <a:rPr lang="pt-BR" sz="32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Impact"/>
                <a:ea typeface="Times New Roman"/>
              </a:rPr>
              <a:t>que aqui se encontram.</a:t>
            </a:r>
            <a:endParaRPr lang="pt-BR" sz="3200" dirty="0">
              <a:solidFill>
                <a:schemeClr val="accent3">
                  <a:lumMod val="50000"/>
                </a:schemeClr>
              </a:solidFill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110056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555526"/>
            <a:ext cx="914400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pt-BR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Times New Roman"/>
              </a:rPr>
              <a:t>PASTOR – Todavia antes, desejo fazer um pequeno exercício. Peço que as pessoas se levantem </a:t>
            </a:r>
          </a:p>
          <a:p>
            <a:pPr lvl="0" algn="ctr"/>
            <a:r>
              <a:rPr lang="pt-BR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Times New Roman"/>
              </a:rPr>
              <a:t>segundo os critérios que vou estipular.</a:t>
            </a:r>
          </a:p>
          <a:p>
            <a:pPr marL="457200" lvl="0" indent="-457200" algn="ctr">
              <a:buFont typeface="Wingdings" panose="05000000000000000000" pitchFamily="2" charset="2"/>
              <a:buChar char="ü"/>
            </a:pPr>
            <a:r>
              <a:rPr lang="pt-BR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Times New Roman"/>
              </a:rPr>
              <a:t>Primeiro, quem visita a nossa comunidade...</a:t>
            </a:r>
          </a:p>
          <a:p>
            <a:pPr marL="457200" lvl="0" indent="-457200" algn="ctr">
              <a:buFont typeface="Wingdings" panose="05000000000000000000" pitchFamily="2" charset="2"/>
              <a:buChar char="ü"/>
            </a:pPr>
            <a:r>
              <a:rPr lang="pt-BR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Times New Roman"/>
              </a:rPr>
              <a:t>Segundo, quem pertencia à outra igreja </a:t>
            </a:r>
          </a:p>
          <a:p>
            <a:pPr lvl="0" algn="ctr"/>
            <a:r>
              <a:rPr lang="pt-BR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Times New Roman"/>
              </a:rPr>
              <a:t>e casou com um/a luterano/a...</a:t>
            </a:r>
          </a:p>
          <a:p>
            <a:pPr marL="457200" lvl="0" indent="-457200" algn="ctr">
              <a:buFont typeface="Wingdings" panose="05000000000000000000" pitchFamily="2" charset="2"/>
              <a:buChar char="ü"/>
            </a:pPr>
            <a:r>
              <a:rPr lang="pt-BR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Times New Roman"/>
              </a:rPr>
              <a:t>Terceiro, quem não nasceu aqui. </a:t>
            </a:r>
          </a:p>
          <a:p>
            <a:pPr lvl="0" algn="ctr"/>
            <a:r>
              <a:rPr lang="pt-BR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Times New Roman"/>
              </a:rPr>
              <a:t>Mas, escolheu esta cidade para morar...</a:t>
            </a:r>
          </a:p>
        </p:txBody>
      </p:sp>
    </p:spTree>
    <p:extLst>
      <p:ext uri="{BB962C8B-B14F-4D97-AF65-F5344CB8AC3E}">
        <p14:creationId xmlns:p14="http://schemas.microsoft.com/office/powerpoint/2010/main" val="2056728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0" y="411510"/>
            <a:ext cx="914400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pt-BR" sz="320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Impact"/>
                <a:ea typeface="Times New Roman"/>
              </a:rPr>
              <a:t>AMARELO – Reparem que, mesmo aqui</a:t>
            </a:r>
          </a:p>
          <a:p>
            <a:pPr algn="ctr">
              <a:spcAft>
                <a:spcPts val="0"/>
              </a:spcAft>
            </a:pPr>
            <a:r>
              <a:rPr lang="pt-BR" sz="320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Impact"/>
                <a:ea typeface="Times New Roman"/>
              </a:rPr>
              <a:t>no culto, a diversidade é grande. </a:t>
            </a:r>
          </a:p>
          <a:p>
            <a:pPr algn="ctr">
              <a:spcAft>
                <a:spcPts val="0"/>
              </a:spcAft>
            </a:pPr>
            <a:r>
              <a:rPr lang="pt-BR" sz="320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Impact"/>
                <a:ea typeface="Times New Roman"/>
              </a:rPr>
              <a:t>Assim é o povo brasileiro ou de SURINAME...</a:t>
            </a:r>
          </a:p>
          <a:p>
            <a:pPr algn="ctr">
              <a:spcAft>
                <a:spcPts val="0"/>
              </a:spcAft>
            </a:pPr>
            <a:r>
              <a:rPr lang="pt-BR" sz="3200" dirty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Impact"/>
                <a:ea typeface="Times New Roman"/>
              </a:rPr>
              <a:t>A</a:t>
            </a:r>
            <a:r>
              <a:rPr lang="pt-BR" sz="320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Impact"/>
                <a:ea typeface="Times New Roman"/>
              </a:rPr>
              <a:t>ssim é a igreja de JESUS! </a:t>
            </a:r>
            <a:r>
              <a:rPr lang="pt-BR" sz="320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/>
                <a:latin typeface="Impact"/>
                <a:ea typeface="Times New Roman"/>
              </a:rPr>
              <a:t>Mesmo diferentes, precisamos aprender a conviver e agir unidos.</a:t>
            </a:r>
            <a:endParaRPr lang="pt-BR" sz="3200" dirty="0" smtClean="0">
              <a:solidFill>
                <a:srgbClr val="FFFF00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0"/>
              </a:spcAft>
            </a:pPr>
            <a:r>
              <a:rPr lang="pt-BR" sz="3200" dirty="0" smtClean="0">
                <a:solidFill>
                  <a:srgbClr val="C00000"/>
                </a:solidFill>
                <a:effectLst/>
                <a:latin typeface="Impact"/>
                <a:ea typeface="Times New Roman"/>
              </a:rPr>
              <a:t>VERMELHO – </a:t>
            </a:r>
            <a:r>
              <a:rPr lang="pt-BR" sz="3200" dirty="0" smtClean="0">
                <a:solidFill>
                  <a:srgbClr val="C00000"/>
                </a:solidFill>
                <a:latin typeface="Impact"/>
                <a:ea typeface="Times New Roman"/>
              </a:rPr>
              <a:t>Agora sim... Vamos expressar o nosso afeto </a:t>
            </a:r>
            <a:r>
              <a:rPr lang="pt-BR" sz="3200" dirty="0">
                <a:solidFill>
                  <a:srgbClr val="C00000"/>
                </a:solidFill>
                <a:latin typeface="Impact"/>
                <a:ea typeface="Times New Roman"/>
              </a:rPr>
              <a:t>cumprimentado aqueles que estão à nossa volta. Dê um aperto de mão ou </a:t>
            </a:r>
            <a:r>
              <a:rPr lang="pt-BR" sz="3200" dirty="0" smtClean="0">
                <a:solidFill>
                  <a:srgbClr val="C00000"/>
                </a:solidFill>
                <a:latin typeface="Impact"/>
                <a:ea typeface="Times New Roman"/>
              </a:rPr>
              <a:t>um abraço...</a:t>
            </a:r>
            <a:endParaRPr lang="pt-BR" sz="3200" dirty="0">
              <a:solidFill>
                <a:srgbClr val="C00000"/>
              </a:solidFill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415156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Euclecio\Desktop\DMO2016\Arriba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0775" y="357504"/>
            <a:ext cx="4362450" cy="4362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9670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K:\Gifs\Música\Instrumento\M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67234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4705368" y="3820061"/>
            <a:ext cx="44716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000" dirty="0" smtClean="0">
                <a:ln>
                  <a:solidFill>
                    <a:srgbClr val="FFFF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HPD 325</a:t>
            </a:r>
            <a:endParaRPr lang="pt-BR" sz="8000" dirty="0">
              <a:ln>
                <a:solidFill>
                  <a:srgbClr val="FFFF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1378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555526"/>
            <a:ext cx="9144000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Aqui </a:t>
            </a:r>
            <a:r>
              <a:rPr lang="pt-BR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você tem </a:t>
            </a:r>
            <a:r>
              <a:rPr lang="pt-BR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lugar. Aqui </a:t>
            </a:r>
            <a:r>
              <a:rPr lang="pt-BR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você tem perdão.</a:t>
            </a:r>
            <a:br>
              <a:rPr lang="pt-BR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</a:br>
            <a:r>
              <a:rPr lang="pt-BR" sz="3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Na casa de Deus é </a:t>
            </a:r>
            <a:r>
              <a:rPr lang="pt-BR" sz="3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assim: Aqui </a:t>
            </a:r>
            <a:r>
              <a:rPr lang="pt-BR" sz="3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Deus traz </a:t>
            </a:r>
            <a:r>
              <a:rPr lang="pt-BR" sz="3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salvação!</a:t>
            </a:r>
            <a:endParaRPr lang="pt-BR" sz="3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  <a:p>
            <a:pPr algn="ctr"/>
            <a:endParaRPr lang="pt-BR" sz="1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  <a:p>
            <a:pPr algn="ctr"/>
            <a:r>
              <a:rPr lang="pt-BR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Aqui </a:t>
            </a:r>
            <a:r>
              <a:rPr lang="pt-BR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você vai </a:t>
            </a:r>
            <a:r>
              <a:rPr lang="pt-BR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cantar, também </a:t>
            </a:r>
            <a:r>
              <a:rPr lang="pt-BR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vai poder sorrir.</a:t>
            </a:r>
            <a:br>
              <a:rPr lang="pt-BR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</a:br>
            <a:r>
              <a:rPr lang="pt-BR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Na casa de Deus é </a:t>
            </a:r>
            <a:r>
              <a:rPr lang="pt-BR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assim: Aqui </a:t>
            </a:r>
            <a:r>
              <a:rPr lang="pt-BR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você vai </a:t>
            </a:r>
            <a:r>
              <a:rPr lang="pt-BR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servir!</a:t>
            </a:r>
            <a:endParaRPr lang="pt-BR" sz="3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  <a:p>
            <a:pPr algn="ctr"/>
            <a:endParaRPr lang="pt-BR" sz="1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  <a:p>
            <a:pPr algn="ctr"/>
            <a:r>
              <a:rPr lang="pt-BR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Aqui </a:t>
            </a:r>
            <a:r>
              <a:rPr lang="pt-BR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você vê o a</a:t>
            </a:r>
            <a:r>
              <a:rPr lang="pt-BR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mor, de </a:t>
            </a:r>
            <a:r>
              <a:rPr lang="pt-BR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Deus você vê a luz.</a:t>
            </a:r>
            <a:br>
              <a:rPr lang="pt-BR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</a:br>
            <a:r>
              <a:rPr lang="pt-BR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Na casa de Deus é </a:t>
            </a:r>
            <a:r>
              <a:rPr lang="pt-BR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assim: Aqui </a:t>
            </a:r>
            <a:r>
              <a:rPr lang="pt-BR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você vê </a:t>
            </a:r>
            <a:r>
              <a:rPr lang="pt-BR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Jesus!</a:t>
            </a:r>
            <a:endParaRPr lang="pt-BR" sz="3600" b="0" i="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4170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699542"/>
            <a:ext cx="9144000" cy="38010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 Aqui Deus vai </a:t>
            </a:r>
            <a:r>
              <a:rPr lang="pt-BR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perdoar, também </a:t>
            </a:r>
            <a:r>
              <a:rPr lang="pt-BR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vai justificar.</a:t>
            </a:r>
            <a:br>
              <a:rPr lang="pt-BR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</a:br>
            <a:r>
              <a:rPr lang="pt-BR" sz="3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Na Casa de Deus é </a:t>
            </a:r>
            <a:r>
              <a:rPr lang="pt-BR" sz="3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assim: Aqui </a:t>
            </a:r>
            <a:r>
              <a:rPr lang="pt-BR" sz="3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Deus o vai </a:t>
            </a:r>
            <a:r>
              <a:rPr lang="pt-BR" sz="3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chamar!</a:t>
            </a:r>
          </a:p>
          <a:p>
            <a:pPr algn="ctr"/>
            <a:endParaRPr lang="pt-BR" sz="1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  <a:p>
            <a:pPr algn="ctr"/>
            <a:r>
              <a:rPr lang="pt-BR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Aqui </a:t>
            </a:r>
            <a:r>
              <a:rPr lang="pt-BR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vai poder </a:t>
            </a:r>
            <a:r>
              <a:rPr lang="pt-BR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servir, também </a:t>
            </a:r>
            <a:r>
              <a:rPr lang="pt-BR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vai poder amar.</a:t>
            </a:r>
            <a:br>
              <a:rPr lang="pt-BR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</a:br>
            <a:r>
              <a:rPr lang="pt-BR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Na Casa de Deus é </a:t>
            </a:r>
            <a:r>
              <a:rPr lang="pt-BR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assim: Aqui </a:t>
            </a:r>
            <a:r>
              <a:rPr lang="pt-BR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você tem </a:t>
            </a:r>
            <a:r>
              <a:rPr lang="pt-BR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lugar</a:t>
            </a:r>
            <a:r>
              <a:rPr lang="pt-BR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!</a:t>
            </a:r>
            <a:endParaRPr lang="pt-BR" sz="36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  <a:p>
            <a:pPr algn="ctr"/>
            <a:endParaRPr lang="pt-BR" sz="1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  <a:p>
            <a:pPr algn="ctr"/>
            <a:r>
              <a:rPr lang="pt-BR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O </a:t>
            </a:r>
            <a:r>
              <a:rPr lang="pt-BR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sonho que vem da c</a:t>
            </a:r>
            <a:r>
              <a:rPr lang="pt-BR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ruz você </a:t>
            </a:r>
            <a:r>
              <a:rPr lang="pt-BR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vai poder sonhar.</a:t>
            </a:r>
            <a:br>
              <a:rPr lang="pt-BR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</a:br>
            <a:r>
              <a:rPr lang="pt-BR" sz="35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No sonho de Deus tem </a:t>
            </a:r>
            <a:r>
              <a:rPr lang="pt-BR" sz="35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Jesus. Aqui </a:t>
            </a:r>
            <a:r>
              <a:rPr lang="pt-BR" sz="35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você tem </a:t>
            </a:r>
            <a:r>
              <a:rPr lang="pt-BR" sz="35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lugar!</a:t>
            </a:r>
            <a:endParaRPr lang="pt-BR" sz="3500" b="0" i="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6135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17766" y="316850"/>
            <a:ext cx="91440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pt-BR" sz="3200" dirty="0" smtClean="0">
                <a:solidFill>
                  <a:schemeClr val="accent3">
                    <a:lumMod val="50000"/>
                  </a:schemeClr>
                </a:solidFill>
                <a:effectLst/>
                <a:latin typeface="Impact"/>
                <a:ea typeface="Times New Roman"/>
              </a:rPr>
              <a:t>VERDE – Deus é AMOR! O que nos une é o AMOR. O maior desafio do cristão é a prática do AMOR.</a:t>
            </a:r>
          </a:p>
          <a:p>
            <a:pPr algn="ctr">
              <a:spcAft>
                <a:spcPts val="0"/>
              </a:spcAft>
            </a:pPr>
            <a:r>
              <a:rPr lang="pt-BR" sz="320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Impact"/>
                <a:ea typeface="Times New Roman"/>
              </a:rPr>
              <a:t>AMARELO – Todavia, por nossa própria natureza, pouco conseguimos. Por isso, precisamos de uma luz que vem de fora... Precisamos da intervenção de Deus em nossa vida.</a:t>
            </a:r>
            <a:endParaRPr lang="pt-BR" sz="3200" dirty="0" smtClean="0">
              <a:solidFill>
                <a:srgbClr val="FFFF00"/>
              </a:solidFill>
              <a:effectLst/>
              <a:latin typeface="Times New Roman"/>
              <a:ea typeface="Times New Roman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-1778" y="3579862"/>
            <a:ext cx="9126234" cy="1323439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8000" dirty="0" smtClean="0">
                <a:ln>
                  <a:solidFill>
                    <a:srgbClr val="002060"/>
                  </a:solidFill>
                </a:ln>
                <a:solidFill>
                  <a:schemeClr val="accent2">
                    <a:lumMod val="60000"/>
                    <a:lumOff val="40000"/>
                  </a:schemeClr>
                </a:solidFill>
                <a:latin typeface="Bauhaus 93" panose="04030905020B02020C02" pitchFamily="82" charset="0"/>
              </a:rPr>
              <a:t>PRIMEIRA CENA</a:t>
            </a:r>
            <a:endParaRPr lang="pt-BR" sz="8000" dirty="0">
              <a:ln>
                <a:solidFill>
                  <a:srgbClr val="002060"/>
                </a:solidFill>
              </a:ln>
              <a:solidFill>
                <a:schemeClr val="accent2">
                  <a:lumMod val="60000"/>
                  <a:lumOff val="40000"/>
                </a:schemeClr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966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17766" y="30220"/>
            <a:ext cx="9144000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pt-BR" sz="3200" dirty="0" smtClean="0">
                <a:solidFill>
                  <a:srgbClr val="C00000"/>
                </a:solidFill>
                <a:effectLst/>
                <a:latin typeface="Impact"/>
                <a:ea typeface="Times New Roman"/>
              </a:rPr>
              <a:t>VERMELHO – </a:t>
            </a:r>
            <a:r>
              <a:rPr lang="pt-BR" sz="3200" dirty="0" smtClean="0">
                <a:solidFill>
                  <a:srgbClr val="C00000"/>
                </a:solidFill>
                <a:latin typeface="Impact"/>
                <a:ea typeface="Times New Roman"/>
              </a:rPr>
              <a:t>Disse Deus: Haja LUZ! E, houve luz. Viu Deus que a luz era boa, separando-a das trevas.</a:t>
            </a:r>
            <a:endParaRPr lang="pt-BR" sz="3200" dirty="0" smtClean="0">
              <a:solidFill>
                <a:srgbClr val="C00000"/>
              </a:solidFill>
              <a:effectLst/>
              <a:latin typeface="Impact"/>
              <a:ea typeface="Times New Roman"/>
            </a:endParaRPr>
          </a:p>
          <a:p>
            <a:pPr algn="ctr">
              <a:spcAft>
                <a:spcPts val="0"/>
              </a:spcAft>
            </a:pPr>
            <a:r>
              <a:rPr lang="pt-BR" sz="32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Impact"/>
                <a:ea typeface="Times New Roman"/>
              </a:rPr>
              <a:t>BRANCO – Segundo o relato da criação em Gênesis, capítulo 1, assim Deus, dia após dia, passo após passo, foi dando forma ao mundo. </a:t>
            </a:r>
          </a:p>
          <a:p>
            <a:pPr algn="ctr">
              <a:spcAft>
                <a:spcPts val="0"/>
              </a:spcAft>
            </a:pPr>
            <a:r>
              <a:rPr lang="pt-BR" sz="32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Impact"/>
                <a:ea typeface="Times New Roman"/>
              </a:rPr>
              <a:t>Sempre de novo </a:t>
            </a:r>
            <a:r>
              <a:rPr lang="pt-BR" sz="32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Impact"/>
                <a:ea typeface="Times New Roman"/>
              </a:rPr>
              <a:t>é</a:t>
            </a:r>
            <a:r>
              <a:rPr lang="pt-BR" sz="32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Impact"/>
                <a:ea typeface="Times New Roman"/>
              </a:rPr>
              <a:t> afirmado...</a:t>
            </a:r>
          </a:p>
          <a:p>
            <a:pPr algn="ctr">
              <a:spcAft>
                <a:spcPts val="0"/>
              </a:spcAft>
            </a:pPr>
            <a:endParaRPr lang="pt-BR" sz="1400" dirty="0" smtClean="0">
              <a:ln>
                <a:solidFill>
                  <a:schemeClr val="tx1"/>
                </a:solidFill>
              </a:ln>
              <a:solidFill>
                <a:schemeClr val="bg1"/>
              </a:solidFill>
              <a:latin typeface="Impact"/>
              <a:ea typeface="Times New Roman"/>
            </a:endParaRPr>
          </a:p>
          <a:p>
            <a:pPr algn="ctr">
              <a:spcAft>
                <a:spcPts val="0"/>
              </a:spcAft>
            </a:pPr>
            <a:r>
              <a:rPr lang="pt-BR" sz="3200" dirty="0" smtClean="0">
                <a:effectLst/>
                <a:latin typeface="Impact"/>
                <a:ea typeface="Times New Roman"/>
              </a:rPr>
              <a:t>TODOS – Viu DEUS que tudo era BOM!</a:t>
            </a:r>
            <a:endParaRPr lang="pt-BR" sz="3200" dirty="0" smtClean="0">
              <a:effectLst/>
              <a:latin typeface="Times New Roman"/>
              <a:ea typeface="Times New Roman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7313" y="3785094"/>
            <a:ext cx="9126234" cy="1200329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7200" dirty="0" smtClean="0">
                <a:ln>
                  <a:solidFill>
                    <a:srgbClr val="002060"/>
                  </a:solidFill>
                </a:ln>
                <a:solidFill>
                  <a:schemeClr val="accent2">
                    <a:lumMod val="60000"/>
                    <a:lumOff val="40000"/>
                  </a:schemeClr>
                </a:solidFill>
                <a:latin typeface="Bauhaus 93" panose="04030905020B02020C02" pitchFamily="82" charset="0"/>
              </a:rPr>
              <a:t>SEGUNDA CENA</a:t>
            </a:r>
            <a:endParaRPr lang="pt-BR" sz="7200" dirty="0">
              <a:ln>
                <a:solidFill>
                  <a:srgbClr val="002060"/>
                </a:solidFill>
              </a:ln>
              <a:solidFill>
                <a:schemeClr val="accent2">
                  <a:lumMod val="60000"/>
                  <a:lumOff val="40000"/>
                </a:schemeClr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2194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Euclécio\Downloads\Lixeira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11510"/>
            <a:ext cx="3240360" cy="4212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3311842" y="1203598"/>
            <a:ext cx="583264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pt-BR" sz="8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Times New Roman"/>
              </a:rPr>
              <a:t>LIXO</a:t>
            </a:r>
          </a:p>
          <a:p>
            <a:pPr algn="ctr">
              <a:spcAft>
                <a:spcPts val="0"/>
              </a:spcAft>
            </a:pPr>
            <a:r>
              <a:rPr lang="pt-BR" sz="8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Times New Roman"/>
              </a:rPr>
              <a:t>SEPARAÇÃO</a:t>
            </a:r>
          </a:p>
          <a:p>
            <a:pPr algn="ctr">
              <a:spcAft>
                <a:spcPts val="0"/>
              </a:spcAft>
            </a:pPr>
            <a:r>
              <a:rPr lang="pt-BR" sz="8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Times New Roman"/>
              </a:rPr>
              <a:t>RECICLAGEM</a:t>
            </a:r>
          </a:p>
        </p:txBody>
      </p:sp>
    </p:spTree>
    <p:extLst>
      <p:ext uri="{BB962C8B-B14F-4D97-AF65-F5344CB8AC3E}">
        <p14:creationId xmlns:p14="http://schemas.microsoft.com/office/powerpoint/2010/main" val="2330654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Euclecio\Desktop\DMO2016\Arriba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0775" y="357504"/>
            <a:ext cx="4362450" cy="4362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1701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17766" y="195486"/>
            <a:ext cx="9144000" cy="32624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pt-BR" sz="3200" dirty="0" smtClean="0">
                <a:solidFill>
                  <a:schemeClr val="accent3">
                    <a:lumMod val="75000"/>
                  </a:schemeClr>
                </a:solidFill>
                <a:effectLst/>
                <a:latin typeface="Impact"/>
                <a:ea typeface="Times New Roman"/>
              </a:rPr>
              <a:t>VERDE – </a:t>
            </a:r>
            <a:r>
              <a:rPr lang="pt-BR" sz="3200" dirty="0" smtClean="0">
                <a:solidFill>
                  <a:schemeClr val="accent3">
                    <a:lumMod val="75000"/>
                  </a:schemeClr>
                </a:solidFill>
                <a:latin typeface="Impact"/>
                <a:ea typeface="Times New Roman"/>
              </a:rPr>
              <a:t>O que Deus criou é bom, incluindo a natureza e as pessoas. Somos chamados a cuidar uns dos outros e também da natureza que nos oferece tanto.</a:t>
            </a:r>
            <a:endParaRPr lang="pt-BR" sz="3200" dirty="0" smtClean="0">
              <a:solidFill>
                <a:schemeClr val="accent3">
                  <a:lumMod val="75000"/>
                </a:schemeClr>
              </a:solidFill>
              <a:effectLst/>
              <a:latin typeface="Impact"/>
              <a:ea typeface="Times New Roman"/>
            </a:endParaRPr>
          </a:p>
          <a:p>
            <a:pPr algn="ctr">
              <a:spcAft>
                <a:spcPts val="0"/>
              </a:spcAft>
            </a:pPr>
            <a:r>
              <a:rPr lang="pt-BR" sz="320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Impact"/>
                <a:ea typeface="Times New Roman"/>
              </a:rPr>
              <a:t>AMARELO – Queremos deixar às próximas gerações o belo presente que recebemos de Deus. Contudo, falhamos e precisamos pedir perdão.</a:t>
            </a:r>
          </a:p>
          <a:p>
            <a:pPr algn="ctr">
              <a:spcAft>
                <a:spcPts val="0"/>
              </a:spcAft>
            </a:pPr>
            <a:endParaRPr lang="pt-BR" sz="1400" dirty="0" smtClean="0">
              <a:ln>
                <a:solidFill>
                  <a:schemeClr val="tx1"/>
                </a:solidFill>
              </a:ln>
              <a:solidFill>
                <a:schemeClr val="bg1"/>
              </a:solidFill>
              <a:latin typeface="Impact"/>
              <a:ea typeface="Times New Roman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17766" y="3723878"/>
            <a:ext cx="9126234" cy="1015663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6000" dirty="0" smtClean="0">
                <a:ln>
                  <a:solidFill>
                    <a:srgbClr val="002060"/>
                  </a:solidFill>
                </a:ln>
                <a:solidFill>
                  <a:schemeClr val="accent2">
                    <a:lumMod val="60000"/>
                    <a:lumOff val="40000"/>
                  </a:schemeClr>
                </a:solidFill>
                <a:latin typeface="Bauhaus 93" panose="04030905020B02020C02" pitchFamily="82" charset="0"/>
              </a:rPr>
              <a:t>CONFISSÃO DE PECADOS</a:t>
            </a:r>
            <a:endParaRPr lang="pt-BR" sz="6000" dirty="0">
              <a:ln>
                <a:solidFill>
                  <a:srgbClr val="002060"/>
                </a:solidFill>
              </a:ln>
              <a:solidFill>
                <a:schemeClr val="accent2">
                  <a:lumMod val="60000"/>
                  <a:lumOff val="40000"/>
                </a:schemeClr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2117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-29471" y="555526"/>
            <a:ext cx="9144000" cy="27084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pt-BR" sz="3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Times New Roman"/>
              </a:rPr>
              <a:t>PAIS &amp; MÃES – Não podemos somente esperar. Precisamos também agir. </a:t>
            </a:r>
          </a:p>
          <a:p>
            <a:pPr lvl="0" algn="ctr"/>
            <a:r>
              <a:rPr lang="pt-BR" sz="3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Times New Roman"/>
              </a:rPr>
              <a:t>Chega de ficar acomodado. </a:t>
            </a:r>
          </a:p>
          <a:p>
            <a:pPr lvl="0" algn="ctr"/>
            <a:r>
              <a:rPr lang="pt-BR" sz="3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Times New Roman"/>
              </a:rPr>
              <a:t>Queremos preservar a terra à próxima geração. </a:t>
            </a:r>
            <a:r>
              <a:rPr lang="pt-BR" sz="3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Times New Roman"/>
              </a:rPr>
              <a:t>F</a:t>
            </a:r>
            <a:r>
              <a:rPr lang="pt-BR" sz="3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Times New Roman"/>
              </a:rPr>
              <a:t>alhamos e relaxamos, por isso pedimos...</a:t>
            </a:r>
          </a:p>
        </p:txBody>
      </p:sp>
      <p:sp>
        <p:nvSpPr>
          <p:cNvPr id="3" name="Retângulo 2"/>
          <p:cNvSpPr/>
          <p:nvPr/>
        </p:nvSpPr>
        <p:spPr>
          <a:xfrm>
            <a:off x="-12737" y="3825503"/>
            <a:ext cx="9144000" cy="923330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lvl="0" algn="ctr"/>
            <a:r>
              <a:rPr lang="pt-BR" sz="5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Times New Roman"/>
              </a:rPr>
              <a:t>PERDÃO, SENHOR, PERDÃO!</a:t>
            </a:r>
          </a:p>
        </p:txBody>
      </p:sp>
    </p:spTree>
    <p:extLst>
      <p:ext uri="{BB962C8B-B14F-4D97-AF65-F5344CB8AC3E}">
        <p14:creationId xmlns:p14="http://schemas.microsoft.com/office/powerpoint/2010/main" val="4085573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627534"/>
            <a:ext cx="914400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pt-BR" sz="3600" dirty="0" smtClean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Times New Roman"/>
              </a:rPr>
              <a:t>CRIANÇAS &amp; JOVENS </a:t>
            </a:r>
            <a:r>
              <a:rPr lang="pt-BR" sz="3600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Times New Roman"/>
              </a:rPr>
              <a:t>– </a:t>
            </a:r>
            <a:r>
              <a:rPr lang="pt-BR" sz="3600" dirty="0" smtClean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Times New Roman"/>
              </a:rPr>
              <a:t>Muitas vezes olhamos apenas ao nosso próprio umbigo. Queremos aproveitar a vida, esquecendo que, com isso, não cuidamos ou valorizamos o nosso mundo, a nossa natureza. Então, pedimos...</a:t>
            </a:r>
          </a:p>
        </p:txBody>
      </p:sp>
      <p:sp>
        <p:nvSpPr>
          <p:cNvPr id="3" name="Retângulo 2"/>
          <p:cNvSpPr/>
          <p:nvPr/>
        </p:nvSpPr>
        <p:spPr>
          <a:xfrm>
            <a:off x="-12737" y="3825503"/>
            <a:ext cx="9144000" cy="923330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lvl="0" algn="ctr"/>
            <a:r>
              <a:rPr lang="pt-BR" sz="5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Times New Roman"/>
              </a:rPr>
              <a:t>PERDÃO, SENHOR, PERDÃO!</a:t>
            </a:r>
          </a:p>
        </p:txBody>
      </p:sp>
    </p:spTree>
    <p:extLst>
      <p:ext uri="{BB962C8B-B14F-4D97-AF65-F5344CB8AC3E}">
        <p14:creationId xmlns:p14="http://schemas.microsoft.com/office/powerpoint/2010/main" val="2354430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123478"/>
            <a:ext cx="91440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Calibri"/>
                <a:cs typeface="Times New Roman"/>
              </a:rPr>
              <a:t>PASTOR – Assim disse o Senhor a Caim, após ele ter agido de maneira errada: O mal bate à tua porta. Tal desejo será sempre contra ti. Mas, você pode dominá-lo. Que Deus Pai, Filho e Espírito Santo venham sobre ti, trazendo perdão e instruindo-o para que seja um defensor da VIDA, combatendo os sinais de morte pelo AMOR!</a:t>
            </a:r>
          </a:p>
        </p:txBody>
      </p:sp>
      <p:sp>
        <p:nvSpPr>
          <p:cNvPr id="3" name="Retângulo 2"/>
          <p:cNvSpPr/>
          <p:nvPr/>
        </p:nvSpPr>
        <p:spPr>
          <a:xfrm>
            <a:off x="-18673" y="3867894"/>
            <a:ext cx="9144000" cy="1015663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ctr"/>
            <a:r>
              <a:rPr lang="pt-BR" sz="6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cs typeface="Times New Roman"/>
              </a:rPr>
              <a:t>TODOS – Amém!</a:t>
            </a:r>
            <a:endParaRPr lang="pt-BR" sz="6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983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K:\Gifs\Música\Instrumento\M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67234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4705368" y="3820061"/>
            <a:ext cx="44716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000" dirty="0" smtClean="0">
                <a:ln>
                  <a:solidFill>
                    <a:srgbClr val="FFFF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HPD 198</a:t>
            </a:r>
            <a:endParaRPr lang="pt-BR" sz="8000" dirty="0">
              <a:ln>
                <a:solidFill>
                  <a:srgbClr val="FFFF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2270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2994" y="411510"/>
            <a:ext cx="9144000" cy="41395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800" dirty="0">
                <a:solidFill>
                  <a:srgbClr val="FFFF00"/>
                </a:solidFill>
                <a:latin typeface="Gill Sans MT Ext Condensed Bold" panose="020B0902020104020203" pitchFamily="34" charset="0"/>
              </a:rPr>
              <a:t>Ó bem cego eu andei e perdido </a:t>
            </a:r>
            <a:r>
              <a:rPr lang="pt-BR" sz="3800" dirty="0" smtClean="0">
                <a:solidFill>
                  <a:srgbClr val="FFFF00"/>
                </a:solidFill>
                <a:latin typeface="Gill Sans MT Ext Condensed Bold" panose="020B0902020104020203" pitchFamily="34" charset="0"/>
              </a:rPr>
              <a:t>vaguei, longe</a:t>
            </a:r>
            <a:r>
              <a:rPr lang="pt-BR" sz="3800" dirty="0">
                <a:solidFill>
                  <a:srgbClr val="FFFF00"/>
                </a:solidFill>
                <a:latin typeface="Gill Sans MT Ext Condensed Bold" panose="020B0902020104020203" pitchFamily="34" charset="0"/>
              </a:rPr>
              <a:t>, longe do meu </a:t>
            </a:r>
            <a:r>
              <a:rPr lang="pt-BR" sz="3800" dirty="0" smtClean="0">
                <a:solidFill>
                  <a:srgbClr val="FFFF00"/>
                </a:solidFill>
                <a:latin typeface="Gill Sans MT Ext Condensed Bold" panose="020B0902020104020203" pitchFamily="34" charset="0"/>
              </a:rPr>
              <a:t>Salvador.</a:t>
            </a:r>
            <a:r>
              <a:rPr lang="pt-BR" sz="3800" dirty="0">
                <a:solidFill>
                  <a:srgbClr val="FFFF00"/>
                </a:solidFill>
                <a:latin typeface="Gill Sans MT Ext Condensed Bold" panose="020B0902020104020203" pitchFamily="34" charset="0"/>
              </a:rPr>
              <a:t/>
            </a:r>
            <a:br>
              <a:rPr lang="pt-BR" sz="3800" dirty="0">
                <a:solidFill>
                  <a:srgbClr val="FFFF00"/>
                </a:solidFill>
                <a:latin typeface="Gill Sans MT Ext Condensed Bold" panose="020B0902020104020203" pitchFamily="34" charset="0"/>
              </a:rPr>
            </a:br>
            <a:r>
              <a:rPr lang="pt-BR" sz="3800" dirty="0" smtClean="0">
                <a:solidFill>
                  <a:srgbClr val="FFFF00"/>
                </a:solidFill>
                <a:latin typeface="Gill Sans MT Ext Condensed Bold" panose="020B0902020104020203" pitchFamily="34" charset="0"/>
              </a:rPr>
              <a:t>Mas, </a:t>
            </a:r>
            <a:r>
              <a:rPr lang="pt-BR" sz="3800" dirty="0">
                <a:solidFill>
                  <a:srgbClr val="FFFF00"/>
                </a:solidFill>
                <a:latin typeface="Gill Sans MT Ext Condensed Bold" panose="020B0902020104020203" pitchFamily="34" charset="0"/>
              </a:rPr>
              <a:t>da glória desceu e seu sangue </a:t>
            </a:r>
            <a:r>
              <a:rPr lang="pt-BR" sz="3800" dirty="0" smtClean="0">
                <a:solidFill>
                  <a:srgbClr val="FFFF00"/>
                </a:solidFill>
                <a:latin typeface="Gill Sans MT Ext Condensed Bold" panose="020B0902020104020203" pitchFamily="34" charset="0"/>
              </a:rPr>
              <a:t>verteu, por </a:t>
            </a:r>
            <a:r>
              <a:rPr lang="pt-BR" sz="3800" dirty="0">
                <a:solidFill>
                  <a:srgbClr val="FFFF00"/>
                </a:solidFill>
                <a:latin typeface="Gill Sans MT Ext Condensed Bold" panose="020B0902020104020203" pitchFamily="34" charset="0"/>
              </a:rPr>
              <a:t>salvar a um tão pobre pecador</a:t>
            </a:r>
            <a:r>
              <a:rPr lang="pt-BR" sz="3800" dirty="0" smtClean="0">
                <a:solidFill>
                  <a:srgbClr val="FFFF00"/>
                </a:solidFill>
                <a:latin typeface="Gill Sans MT Ext Condensed Bold" panose="020B0902020104020203" pitchFamily="34" charset="0"/>
              </a:rPr>
              <a:t>.</a:t>
            </a:r>
          </a:p>
          <a:p>
            <a:pPr algn="ctr"/>
            <a:endParaRPr lang="pt-BR" dirty="0">
              <a:solidFill>
                <a:srgbClr val="FFFF00"/>
              </a:solidFill>
              <a:latin typeface="Gill Sans MT Ext Condensed Bold" panose="020B0902020104020203" pitchFamily="34" charset="0"/>
            </a:endParaRPr>
          </a:p>
          <a:p>
            <a:pPr algn="ctr"/>
            <a:r>
              <a:rPr lang="pt-BR" sz="3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 Ext Condensed Bold" panose="020B0902020104020203" pitchFamily="34" charset="0"/>
              </a:rPr>
              <a:t>Foi na cruz, foi na cruz que, a tremer, </a:t>
            </a:r>
            <a:r>
              <a:rPr lang="pt-BR" sz="3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 Ext Condensed Bold" panose="020B0902020104020203" pitchFamily="34" charset="0"/>
              </a:rPr>
              <a:t>percebi meu </a:t>
            </a:r>
            <a:r>
              <a:rPr lang="pt-BR" sz="3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 Ext Condensed Bold" panose="020B0902020104020203" pitchFamily="34" charset="0"/>
              </a:rPr>
              <a:t>pecado castigado em Jesus.</a:t>
            </a:r>
            <a:br>
              <a:rPr lang="pt-BR" sz="3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 Ext Condensed Bold" panose="020B0902020104020203" pitchFamily="34" charset="0"/>
              </a:rPr>
            </a:br>
            <a:r>
              <a:rPr lang="pt-BR" sz="3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 Ext Condensed Bold" panose="020B0902020104020203" pitchFamily="34" charset="0"/>
              </a:rPr>
              <a:t>Foi ali, pela fé, onde os olhos </a:t>
            </a:r>
            <a:r>
              <a:rPr lang="pt-BR" sz="3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 Ext Condensed Bold" panose="020B0902020104020203" pitchFamily="34" charset="0"/>
              </a:rPr>
              <a:t>abri e </a:t>
            </a:r>
            <a:r>
              <a:rPr lang="pt-BR" sz="3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 Ext Condensed Bold" panose="020B0902020104020203" pitchFamily="34" charset="0"/>
              </a:rPr>
              <a:t>hoje, salvo, me alegro em sua luz. </a:t>
            </a:r>
            <a:endParaRPr lang="pt-BR" sz="38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 Ext Condensed Bold" panose="020B0902020104020203" pitchFamily="34" charset="0"/>
            </a:endParaRPr>
          </a:p>
          <a:p>
            <a:pPr algn="ctr"/>
            <a:endParaRPr lang="pt-BR" dirty="0">
              <a:solidFill>
                <a:srgbClr val="FFFF00"/>
              </a:solidFill>
              <a:latin typeface="Gill Sans MT Ext Condensed Bold" panose="020B0902020104020203" pitchFamily="34" charset="0"/>
            </a:endParaRPr>
          </a:p>
          <a:p>
            <a:pPr algn="ctr"/>
            <a:r>
              <a:rPr lang="pt-BR" sz="3800" dirty="0" smtClean="0">
                <a:solidFill>
                  <a:srgbClr val="FFFF00"/>
                </a:solidFill>
                <a:latin typeface="Gill Sans MT Ext Condensed Bold" panose="020B0902020104020203" pitchFamily="34" charset="0"/>
              </a:rPr>
              <a:t>Bem </a:t>
            </a:r>
            <a:r>
              <a:rPr lang="pt-BR" sz="3800" dirty="0">
                <a:solidFill>
                  <a:srgbClr val="FFFF00"/>
                </a:solidFill>
                <a:latin typeface="Gill Sans MT Ext Condensed Bold" panose="020B0902020104020203" pitchFamily="34" charset="0"/>
              </a:rPr>
              <a:t>ouvia falar dessa graça sem </a:t>
            </a:r>
            <a:r>
              <a:rPr lang="pt-BR" sz="3800" dirty="0" smtClean="0">
                <a:solidFill>
                  <a:srgbClr val="FFFF00"/>
                </a:solidFill>
                <a:latin typeface="Gill Sans MT Ext Condensed Bold" panose="020B0902020104020203" pitchFamily="34" charset="0"/>
              </a:rPr>
              <a:t>par que </a:t>
            </a:r>
            <a:r>
              <a:rPr lang="pt-BR" sz="3800" dirty="0">
                <a:solidFill>
                  <a:srgbClr val="FFFF00"/>
                </a:solidFill>
                <a:latin typeface="Gill Sans MT Ext Condensed Bold" panose="020B0902020104020203" pitchFamily="34" charset="0"/>
              </a:rPr>
              <a:t>nos deu um Salvador em Jesus.</a:t>
            </a:r>
            <a:br>
              <a:rPr lang="pt-BR" sz="3800" dirty="0">
                <a:solidFill>
                  <a:srgbClr val="FFFF00"/>
                </a:solidFill>
                <a:latin typeface="Gill Sans MT Ext Condensed Bold" panose="020B0902020104020203" pitchFamily="34" charset="0"/>
              </a:rPr>
            </a:br>
            <a:r>
              <a:rPr lang="pt-BR" sz="3700" dirty="0">
                <a:solidFill>
                  <a:srgbClr val="FFFF00"/>
                </a:solidFill>
                <a:latin typeface="Gill Sans MT Ext Condensed Bold" panose="020B0902020104020203" pitchFamily="34" charset="0"/>
              </a:rPr>
              <a:t>Mas eu surdo me fiz, converter-me não quis </a:t>
            </a:r>
            <a:r>
              <a:rPr lang="pt-BR" sz="3700" dirty="0" smtClean="0">
                <a:solidFill>
                  <a:srgbClr val="FFFF00"/>
                </a:solidFill>
                <a:latin typeface="Gill Sans MT Ext Condensed Bold" panose="020B0902020104020203" pitchFamily="34" charset="0"/>
              </a:rPr>
              <a:t>ao </a:t>
            </a:r>
            <a:r>
              <a:rPr lang="pt-BR" sz="3700" dirty="0">
                <a:solidFill>
                  <a:srgbClr val="FFFF00"/>
                </a:solidFill>
                <a:latin typeface="Gill Sans MT Ext Condensed Bold" panose="020B0902020104020203" pitchFamily="34" charset="0"/>
              </a:rPr>
              <a:t>Senhor, que por mim morreu na cruz.</a:t>
            </a:r>
          </a:p>
        </p:txBody>
      </p:sp>
    </p:spTree>
    <p:extLst>
      <p:ext uri="{BB962C8B-B14F-4D97-AF65-F5344CB8AC3E}">
        <p14:creationId xmlns:p14="http://schemas.microsoft.com/office/powerpoint/2010/main" val="3012851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0" y="411510"/>
            <a:ext cx="9144000" cy="4185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4000" dirty="0" smtClean="0">
                <a:solidFill>
                  <a:srgbClr val="FFFF00"/>
                </a:solidFill>
                <a:latin typeface="Gill Sans MT Ext Condensed Bold" panose="020B0902020104020203" pitchFamily="34" charset="0"/>
              </a:rPr>
              <a:t>Mas, </a:t>
            </a:r>
            <a:r>
              <a:rPr lang="pt-BR" sz="4000" dirty="0">
                <a:solidFill>
                  <a:srgbClr val="FFFF00"/>
                </a:solidFill>
                <a:latin typeface="Gill Sans MT Ext Condensed Bold" panose="020B0902020104020203" pitchFamily="34" charset="0"/>
              </a:rPr>
              <a:t>um </a:t>
            </a:r>
            <a:r>
              <a:rPr lang="pt-BR" sz="3800" dirty="0">
                <a:solidFill>
                  <a:srgbClr val="FFFF00"/>
                </a:solidFill>
                <a:latin typeface="Gill Sans MT Ext Condensed Bold" panose="020B0902020104020203" pitchFamily="34" charset="0"/>
              </a:rPr>
              <a:t>dia senti meu pecado e tremi, </a:t>
            </a:r>
            <a:r>
              <a:rPr lang="pt-BR" sz="3800" dirty="0" smtClean="0">
                <a:solidFill>
                  <a:srgbClr val="FFFF00"/>
                </a:solidFill>
                <a:latin typeface="Gill Sans MT Ext Condensed Bold" panose="020B0902020104020203" pitchFamily="34" charset="0"/>
              </a:rPr>
              <a:t>vendo </a:t>
            </a:r>
            <a:r>
              <a:rPr lang="pt-BR" sz="3800" dirty="0">
                <a:solidFill>
                  <a:srgbClr val="FFFF00"/>
                </a:solidFill>
                <a:latin typeface="Gill Sans MT Ext Condensed Bold" panose="020B0902020104020203" pitchFamily="34" charset="0"/>
              </a:rPr>
              <a:t>as penas da justiça e da lei. </a:t>
            </a:r>
            <a:br>
              <a:rPr lang="pt-BR" sz="3800" dirty="0">
                <a:solidFill>
                  <a:srgbClr val="FFFF00"/>
                </a:solidFill>
                <a:latin typeface="Gill Sans MT Ext Condensed Bold" panose="020B0902020104020203" pitchFamily="34" charset="0"/>
              </a:rPr>
            </a:br>
            <a:r>
              <a:rPr lang="pt-BR" sz="3800" dirty="0">
                <a:solidFill>
                  <a:srgbClr val="FFFF00"/>
                </a:solidFill>
                <a:latin typeface="Gill Sans MT Ext Condensed Bold" panose="020B0902020104020203" pitchFamily="34" charset="0"/>
              </a:rPr>
              <a:t>Apressado fugi, em Jesus me </a:t>
            </a:r>
            <a:r>
              <a:rPr lang="pt-BR" sz="3800" dirty="0" smtClean="0">
                <a:solidFill>
                  <a:srgbClr val="FFFF00"/>
                </a:solidFill>
                <a:latin typeface="Gill Sans MT Ext Condensed Bold" panose="020B0902020104020203" pitchFamily="34" charset="0"/>
              </a:rPr>
              <a:t>escondi. E, </a:t>
            </a:r>
            <a:r>
              <a:rPr lang="pt-BR" sz="3800" dirty="0">
                <a:solidFill>
                  <a:srgbClr val="FFFF00"/>
                </a:solidFill>
                <a:latin typeface="Gill Sans MT Ext Condensed Bold" panose="020B0902020104020203" pitchFamily="34" charset="0"/>
              </a:rPr>
              <a:t>refúgio seguro nele achei</a:t>
            </a:r>
            <a:r>
              <a:rPr lang="pt-BR" sz="3800" dirty="0" smtClean="0">
                <a:solidFill>
                  <a:srgbClr val="FFFF00"/>
                </a:solidFill>
                <a:latin typeface="Gill Sans MT Ext Condensed Bold" panose="020B0902020104020203" pitchFamily="34" charset="0"/>
              </a:rPr>
              <a:t>.</a:t>
            </a:r>
          </a:p>
          <a:p>
            <a:pPr algn="ctr"/>
            <a:endParaRPr lang="pt-BR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 Ext Condensed Bold" panose="020B0902020104020203" pitchFamily="34" charset="0"/>
            </a:endParaRPr>
          </a:p>
          <a:p>
            <a:pPr lvl="0" algn="ctr"/>
            <a:r>
              <a:rPr lang="pt-BR" sz="3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 Ext Condensed Bold" panose="020B0902020104020203" pitchFamily="34" charset="0"/>
              </a:rPr>
              <a:t>Foi na cruz, foi na cruz que, a tremer, percebi meu pecado castigado em Jesus.</a:t>
            </a:r>
            <a:br>
              <a:rPr lang="pt-BR" sz="3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 Ext Condensed Bold" panose="020B0902020104020203" pitchFamily="34" charset="0"/>
              </a:rPr>
            </a:br>
            <a:r>
              <a:rPr lang="pt-BR" sz="3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 Ext Condensed Bold" panose="020B0902020104020203" pitchFamily="34" charset="0"/>
              </a:rPr>
              <a:t>Foi ali, pela fé, onde os olhos abri e hoje, salvo, me alegro em sua luz. </a:t>
            </a:r>
          </a:p>
          <a:p>
            <a:pPr algn="ctr"/>
            <a:endParaRPr lang="pt-BR" dirty="0">
              <a:solidFill>
                <a:srgbClr val="FFFF00"/>
              </a:solidFill>
              <a:latin typeface="Gill Sans MT Ext Condensed Bold" panose="020B0902020104020203" pitchFamily="34" charset="0"/>
            </a:endParaRPr>
          </a:p>
          <a:p>
            <a:pPr algn="ctr"/>
            <a:r>
              <a:rPr lang="pt-BR" sz="3800" dirty="0" smtClean="0">
                <a:solidFill>
                  <a:srgbClr val="FFFF00"/>
                </a:solidFill>
                <a:latin typeface="Gill Sans MT Ext Condensed Bold" panose="020B0902020104020203" pitchFamily="34" charset="0"/>
              </a:rPr>
              <a:t>Quão </a:t>
            </a:r>
            <a:r>
              <a:rPr lang="pt-BR" sz="3800" dirty="0">
                <a:solidFill>
                  <a:srgbClr val="FFFF00"/>
                </a:solidFill>
                <a:latin typeface="Gill Sans MT Ext Condensed Bold" panose="020B0902020104020203" pitchFamily="34" charset="0"/>
              </a:rPr>
              <a:t>feliz é, então, este meu coração, </a:t>
            </a:r>
            <a:r>
              <a:rPr lang="pt-BR" sz="3800" dirty="0" smtClean="0">
                <a:solidFill>
                  <a:srgbClr val="FFFF00"/>
                </a:solidFill>
                <a:latin typeface="Gill Sans MT Ext Condensed Bold" panose="020B0902020104020203" pitchFamily="34" charset="0"/>
              </a:rPr>
              <a:t>a </a:t>
            </a:r>
            <a:r>
              <a:rPr lang="pt-BR" sz="3800" dirty="0">
                <a:solidFill>
                  <a:srgbClr val="FFFF00"/>
                </a:solidFill>
                <a:latin typeface="Gill Sans MT Ext Condensed Bold" panose="020B0902020104020203" pitchFamily="34" charset="0"/>
              </a:rPr>
              <a:t>gozar aquele tão santo amor, </a:t>
            </a:r>
            <a:br>
              <a:rPr lang="pt-BR" sz="3800" dirty="0">
                <a:solidFill>
                  <a:srgbClr val="FFFF00"/>
                </a:solidFill>
                <a:latin typeface="Gill Sans MT Ext Condensed Bold" panose="020B0902020104020203" pitchFamily="34" charset="0"/>
              </a:rPr>
            </a:br>
            <a:r>
              <a:rPr lang="pt-BR" sz="3800" dirty="0" smtClean="0">
                <a:solidFill>
                  <a:srgbClr val="FFFF00"/>
                </a:solidFill>
                <a:latin typeface="Gill Sans MT Ext Condensed Bold" panose="020B0902020104020203" pitchFamily="34" charset="0"/>
              </a:rPr>
              <a:t>Que </a:t>
            </a:r>
            <a:r>
              <a:rPr lang="pt-BR" sz="3800" dirty="0">
                <a:solidFill>
                  <a:srgbClr val="FFFF00"/>
                </a:solidFill>
                <a:latin typeface="Gill Sans MT Ext Condensed Bold" panose="020B0902020104020203" pitchFamily="34" charset="0"/>
              </a:rPr>
              <a:t>levou meu Jesus a sofrer lá na cruz, </a:t>
            </a:r>
            <a:r>
              <a:rPr lang="pt-BR" sz="3800" dirty="0" smtClean="0">
                <a:solidFill>
                  <a:srgbClr val="FFFF00"/>
                </a:solidFill>
                <a:latin typeface="Gill Sans MT Ext Condensed Bold" panose="020B0902020104020203" pitchFamily="34" charset="0"/>
              </a:rPr>
              <a:t>por </a:t>
            </a:r>
            <a:r>
              <a:rPr lang="pt-BR" sz="3800" dirty="0">
                <a:solidFill>
                  <a:srgbClr val="FFFF00"/>
                </a:solidFill>
                <a:latin typeface="Gill Sans MT Ext Condensed Bold" panose="020B0902020104020203" pitchFamily="34" charset="0"/>
              </a:rPr>
              <a:t>salvar a um tão pobre </a:t>
            </a:r>
            <a:r>
              <a:rPr lang="pt-BR" sz="3800" dirty="0" smtClean="0">
                <a:solidFill>
                  <a:srgbClr val="FFFF00"/>
                </a:solidFill>
                <a:latin typeface="Gill Sans MT Ext Condensed Bold" panose="020B0902020104020203" pitchFamily="34" charset="0"/>
              </a:rPr>
              <a:t>pecador</a:t>
            </a:r>
            <a:r>
              <a:rPr lang="pt-BR" sz="3800" dirty="0">
                <a:solidFill>
                  <a:srgbClr val="FFFF00"/>
                </a:solidFill>
                <a:latin typeface="Gill Sans MT Ext Condensed Bold" panose="020B0902020104020203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67928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Euclécio\Downloads\Abstrato\Flora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64" y="2536"/>
            <a:ext cx="9144001" cy="5154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ixaDeTexto 2"/>
          <p:cNvSpPr txBox="1"/>
          <p:nvPr/>
        </p:nvSpPr>
        <p:spPr>
          <a:xfrm>
            <a:off x="2843808" y="558639"/>
            <a:ext cx="592557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000" dirty="0" smtClean="0">
                <a:ln>
                  <a:solidFill>
                    <a:schemeClr val="bg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LITURGIA</a:t>
            </a:r>
          </a:p>
          <a:p>
            <a:pPr algn="ctr"/>
            <a:r>
              <a:rPr lang="pt-BR" sz="8000" dirty="0" smtClean="0">
                <a:ln>
                  <a:solidFill>
                    <a:schemeClr val="bg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DA</a:t>
            </a:r>
          </a:p>
          <a:p>
            <a:pPr algn="ctr"/>
            <a:r>
              <a:rPr lang="pt-BR" sz="8000" dirty="0" smtClean="0">
                <a:ln>
                  <a:solidFill>
                    <a:schemeClr val="bg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PALAVRA</a:t>
            </a:r>
            <a:endParaRPr lang="pt-BR" sz="8000" dirty="0">
              <a:ln>
                <a:solidFill>
                  <a:schemeClr val="bg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4268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K:\Imagem\Balaio\Bíblia\bibli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0" y="3820061"/>
            <a:ext cx="9144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000" dirty="0" smtClean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Gill Sans Ultra Bold" panose="020B0A02020104020203" pitchFamily="34" charset="0"/>
              </a:rPr>
              <a:t>PREGAÇÃO</a:t>
            </a:r>
          </a:p>
        </p:txBody>
      </p:sp>
    </p:spTree>
    <p:extLst>
      <p:ext uri="{BB962C8B-B14F-4D97-AF65-F5344CB8AC3E}">
        <p14:creationId xmlns:p14="http://schemas.microsoft.com/office/powerpoint/2010/main" val="1200220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Euclécio\Downloads\Abstrato\Flora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64" y="2536"/>
            <a:ext cx="9144001" cy="5154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ixaDeTexto 2"/>
          <p:cNvSpPr txBox="1"/>
          <p:nvPr/>
        </p:nvSpPr>
        <p:spPr>
          <a:xfrm>
            <a:off x="2843808" y="558639"/>
            <a:ext cx="592557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000" dirty="0" smtClean="0">
                <a:ln>
                  <a:solidFill>
                    <a:schemeClr val="bg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LITURGIA</a:t>
            </a:r>
          </a:p>
          <a:p>
            <a:pPr algn="ctr"/>
            <a:r>
              <a:rPr lang="pt-BR" sz="8000" dirty="0" smtClean="0">
                <a:ln>
                  <a:solidFill>
                    <a:schemeClr val="bg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DE</a:t>
            </a:r>
          </a:p>
          <a:p>
            <a:pPr algn="ctr"/>
            <a:r>
              <a:rPr lang="pt-BR" sz="8000" dirty="0" smtClean="0">
                <a:ln>
                  <a:solidFill>
                    <a:schemeClr val="bg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SAÍDA</a:t>
            </a:r>
            <a:endParaRPr lang="pt-BR" sz="8000" dirty="0">
              <a:ln>
                <a:solidFill>
                  <a:schemeClr val="bg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4268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K:\Imagem\Abstrato\ao.a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668" y="0"/>
            <a:ext cx="8265076" cy="5158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-25606" y="33950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Ultra Bold" panose="020B0A02020104020203" pitchFamily="34" charset="0"/>
              </a:rPr>
              <a:t>OFERTÓRIO</a:t>
            </a:r>
          </a:p>
        </p:txBody>
      </p:sp>
    </p:spTree>
    <p:extLst>
      <p:ext uri="{BB962C8B-B14F-4D97-AF65-F5344CB8AC3E}">
        <p14:creationId xmlns:p14="http://schemas.microsoft.com/office/powerpoint/2010/main" val="3994060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-19926" y="123478"/>
            <a:ext cx="914400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800" dirty="0">
                <a:solidFill>
                  <a:schemeClr val="accent3">
                    <a:lumMod val="75000"/>
                  </a:schemeClr>
                </a:solidFill>
                <a:latin typeface="Impact" panose="020B0806030902050204" pitchFamily="34" charset="0"/>
              </a:rPr>
              <a:t>VERDE – TEMPO DE COLHEITA É TEMPO DE ABUNDÂNCIA. </a:t>
            </a:r>
          </a:p>
          <a:p>
            <a:pPr algn="ctr"/>
            <a:r>
              <a:rPr lang="pt-BR" sz="2800" dirty="0" smtClean="0">
                <a:solidFill>
                  <a:schemeClr val="accent3">
                    <a:lumMod val="75000"/>
                  </a:schemeClr>
                </a:solidFill>
                <a:latin typeface="Impact" panose="020B0806030902050204" pitchFamily="34" charset="0"/>
              </a:rPr>
              <a:t>SOMOS </a:t>
            </a:r>
            <a:r>
              <a:rPr lang="pt-BR" sz="2800" dirty="0">
                <a:solidFill>
                  <a:schemeClr val="accent3">
                    <a:lumMod val="75000"/>
                  </a:schemeClr>
                </a:solidFill>
                <a:latin typeface="Impact" panose="020B0806030902050204" pitchFamily="34" charset="0"/>
              </a:rPr>
              <a:t>GRATOS PELA NATUREZA</a:t>
            </a:r>
            <a:r>
              <a:rPr lang="pt-BR" sz="2800" dirty="0" smtClean="0">
                <a:solidFill>
                  <a:schemeClr val="accent3">
                    <a:lumMod val="75000"/>
                  </a:schemeClr>
                </a:solidFill>
                <a:latin typeface="Impact" panose="020B0806030902050204" pitchFamily="34" charset="0"/>
              </a:rPr>
              <a:t>.</a:t>
            </a:r>
          </a:p>
          <a:p>
            <a:pPr algn="ctr"/>
            <a:r>
              <a:rPr lang="pt-BR" sz="2800" dirty="0" smtClean="0">
                <a:solidFill>
                  <a:schemeClr val="accent3">
                    <a:lumMod val="75000"/>
                  </a:schemeClr>
                </a:solidFill>
                <a:latin typeface="Impact" panose="020B0806030902050204" pitchFamily="34" charset="0"/>
              </a:rPr>
              <a:t>SOMOS </a:t>
            </a:r>
            <a:r>
              <a:rPr lang="pt-BR" sz="2800" dirty="0">
                <a:solidFill>
                  <a:schemeClr val="accent3">
                    <a:lumMod val="75000"/>
                  </a:schemeClr>
                </a:solidFill>
                <a:latin typeface="Impact" panose="020B0806030902050204" pitchFamily="34" charset="0"/>
              </a:rPr>
              <a:t>GRATOS PELA DIVERSIDADE</a:t>
            </a:r>
            <a:r>
              <a:rPr lang="pt-BR" sz="2800" dirty="0" smtClean="0">
                <a:solidFill>
                  <a:schemeClr val="accent3">
                    <a:lumMod val="75000"/>
                  </a:schemeClr>
                </a:solidFill>
                <a:latin typeface="Impact" panose="020B0806030902050204" pitchFamily="34" charset="0"/>
              </a:rPr>
              <a:t>.</a:t>
            </a:r>
          </a:p>
          <a:p>
            <a:pPr algn="ctr"/>
            <a:r>
              <a:rPr lang="pt-BR" sz="280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Impact" panose="020B0806030902050204" pitchFamily="34" charset="0"/>
              </a:rPr>
              <a:t>AMARELO </a:t>
            </a:r>
            <a:r>
              <a:rPr lang="pt-BR" sz="2800" dirty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Impact" panose="020B0806030902050204" pitchFamily="34" charset="0"/>
              </a:rPr>
              <a:t>- SOMOS GRATOS PELOS DONS E TALENTOS.</a:t>
            </a:r>
            <a:endParaRPr lang="pt-BR" sz="2800" dirty="0">
              <a:solidFill>
                <a:srgbClr val="FFFF00"/>
              </a:solidFill>
              <a:latin typeface="Impact" panose="020B0806030902050204" pitchFamily="34" charset="0"/>
            </a:endParaRPr>
          </a:p>
          <a:p>
            <a:pPr algn="ctr"/>
            <a:r>
              <a:rPr lang="pt-BR" sz="280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Impact" panose="020B0806030902050204" pitchFamily="34" charset="0"/>
              </a:rPr>
              <a:t>SOMOS </a:t>
            </a:r>
            <a:r>
              <a:rPr lang="pt-BR" sz="2800" dirty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Impact" panose="020B0806030902050204" pitchFamily="34" charset="0"/>
              </a:rPr>
              <a:t>GRATOS PELO TRABALHO. </a:t>
            </a:r>
            <a:endParaRPr lang="pt-BR" sz="2800" dirty="0" smtClean="0">
              <a:ln>
                <a:solidFill>
                  <a:schemeClr val="tx1"/>
                </a:solidFill>
              </a:ln>
              <a:solidFill>
                <a:srgbClr val="FFFF00"/>
              </a:solidFill>
              <a:latin typeface="Impact" panose="020B0806030902050204" pitchFamily="34" charset="0"/>
            </a:endParaRPr>
          </a:p>
          <a:p>
            <a:pPr algn="ctr"/>
            <a:r>
              <a:rPr lang="pt-BR" sz="280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Impact" panose="020B0806030902050204" pitchFamily="34" charset="0"/>
              </a:rPr>
              <a:t>SOMOS </a:t>
            </a:r>
            <a:r>
              <a:rPr lang="pt-BR" sz="2800" dirty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Impact" panose="020B0806030902050204" pitchFamily="34" charset="0"/>
              </a:rPr>
              <a:t>GRATOS PELA CRIATIVIDADE</a:t>
            </a:r>
            <a:r>
              <a:rPr lang="pt-BR" sz="280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Impact" panose="020B0806030902050204" pitchFamily="34" charset="0"/>
              </a:rPr>
              <a:t>.</a:t>
            </a:r>
          </a:p>
          <a:p>
            <a:pPr algn="ctr"/>
            <a:r>
              <a:rPr lang="pt-BR" sz="2800" dirty="0" smtClean="0">
                <a:solidFill>
                  <a:srgbClr val="C00000"/>
                </a:solidFill>
                <a:latin typeface="Impact" panose="020B0806030902050204" pitchFamily="34" charset="0"/>
              </a:rPr>
              <a:t>VERMELHO </a:t>
            </a:r>
            <a:r>
              <a:rPr lang="pt-BR" sz="2800" dirty="0">
                <a:solidFill>
                  <a:srgbClr val="C00000"/>
                </a:solidFill>
                <a:latin typeface="Impact" panose="020B0806030902050204" pitchFamily="34" charset="0"/>
              </a:rPr>
              <a:t>- SOMOS GRATOS PELAS DÁDIVAS DE DEUS.</a:t>
            </a:r>
          </a:p>
          <a:p>
            <a:pPr algn="ctr"/>
            <a:r>
              <a:rPr lang="pt-BR" sz="2800" dirty="0" smtClean="0">
                <a:solidFill>
                  <a:srgbClr val="C00000"/>
                </a:solidFill>
                <a:latin typeface="Impact" panose="020B0806030902050204" pitchFamily="34" charset="0"/>
              </a:rPr>
              <a:t>SOMOS </a:t>
            </a:r>
            <a:r>
              <a:rPr lang="pt-BR" sz="2800" dirty="0">
                <a:solidFill>
                  <a:srgbClr val="C00000"/>
                </a:solidFill>
                <a:latin typeface="Impact" panose="020B0806030902050204" pitchFamily="34" charset="0"/>
              </a:rPr>
              <a:t>GRATOS PELA VIDA</a:t>
            </a:r>
            <a:r>
              <a:rPr lang="pt-BR" sz="2800" dirty="0" smtClean="0">
                <a:solidFill>
                  <a:srgbClr val="C00000"/>
                </a:solidFill>
                <a:latin typeface="Impact" panose="020B0806030902050204" pitchFamily="34" charset="0"/>
              </a:rPr>
              <a:t>.</a:t>
            </a:r>
          </a:p>
          <a:p>
            <a:pPr algn="ctr"/>
            <a:r>
              <a:rPr lang="pt-BR" sz="28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Impact" panose="020B0806030902050204" pitchFamily="34" charset="0"/>
              </a:rPr>
              <a:t>BRANCO </a:t>
            </a:r>
            <a:r>
              <a:rPr lang="pt-BR" sz="28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Impact" panose="020B0806030902050204" pitchFamily="34" charset="0"/>
              </a:rPr>
              <a:t>-  SOMOS GRATOS PELO PODER DO TESTEMUNHO</a:t>
            </a:r>
            <a:r>
              <a:rPr lang="pt-BR" sz="28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Impact" panose="020B0806030902050204" pitchFamily="34" charset="0"/>
              </a:rPr>
              <a:t>.</a:t>
            </a:r>
          </a:p>
          <a:p>
            <a:pPr algn="ctr"/>
            <a:r>
              <a:rPr lang="pt-BR" sz="28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Impact" panose="020B0806030902050204" pitchFamily="34" charset="0"/>
              </a:rPr>
              <a:t>É </a:t>
            </a:r>
            <a:r>
              <a:rPr lang="pt-BR" sz="28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Impact" panose="020B0806030902050204" pitchFamily="34" charset="0"/>
              </a:rPr>
              <a:t>MOMENTO DE </a:t>
            </a:r>
            <a:r>
              <a:rPr lang="pt-BR" sz="28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Impact" panose="020B0806030902050204" pitchFamily="34" charset="0"/>
              </a:rPr>
              <a:t>COMEMORAÇÃO E </a:t>
            </a:r>
            <a:r>
              <a:rPr lang="pt-BR" sz="28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Impact" panose="020B0806030902050204" pitchFamily="34" charset="0"/>
              </a:rPr>
              <a:t>GRATIDÃO.</a:t>
            </a:r>
          </a:p>
          <a:p>
            <a:pPr algn="ctr"/>
            <a:r>
              <a:rPr lang="pt-BR" sz="28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Impact" panose="020B0806030902050204" pitchFamily="34" charset="0"/>
              </a:rPr>
              <a:t>ENTÃO</a:t>
            </a:r>
            <a:r>
              <a:rPr lang="pt-BR" sz="28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Impact" panose="020B0806030902050204" pitchFamily="34" charset="0"/>
              </a:rPr>
              <a:t>, ESTENDEMOS O CONVITE À OFERTA</a:t>
            </a:r>
            <a:r>
              <a:rPr lang="pt-BR" sz="28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Impact" panose="020B0806030902050204" pitchFamily="34" charset="0"/>
              </a:rPr>
              <a:t>...</a:t>
            </a:r>
            <a:endParaRPr lang="pt-BR" sz="2800" dirty="0">
              <a:ln>
                <a:solidFill>
                  <a:schemeClr val="tx1"/>
                </a:solidFill>
              </a:ln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1288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0" y="339502"/>
            <a:ext cx="9144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dirty="0" smtClean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Impact" panose="020B0806030902050204" pitchFamily="34" charset="0"/>
              </a:rPr>
              <a:t>AMARELO - As ofertas de 2017 foram destinadas à...</a:t>
            </a:r>
          </a:p>
          <a:p>
            <a:pPr marL="457200" indent="-457200" algn="ctr">
              <a:buFont typeface="Wingdings" panose="05000000000000000000" pitchFamily="2" charset="2"/>
              <a:buChar char="ü"/>
            </a:pPr>
            <a:r>
              <a:rPr lang="pt-BR" sz="3200" dirty="0" smtClean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Impact" panose="020B0806030902050204" pitchFamily="34" charset="0"/>
              </a:rPr>
              <a:t>Associação Caminhar Juntos </a:t>
            </a:r>
          </a:p>
          <a:p>
            <a:pPr algn="ctr"/>
            <a:r>
              <a:rPr lang="pt-BR" sz="3200" dirty="0" smtClean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Impact" panose="020B0806030902050204" pitchFamily="34" charset="0"/>
              </a:rPr>
              <a:t>de Piçarras/SC, R$ 21 mil;</a:t>
            </a:r>
          </a:p>
          <a:p>
            <a:pPr marL="457200" indent="-457200" algn="ctr">
              <a:buFont typeface="Wingdings" panose="05000000000000000000" pitchFamily="2" charset="2"/>
              <a:buChar char="ü"/>
            </a:pPr>
            <a:r>
              <a:rPr lang="pt-BR" sz="3200" dirty="0" smtClean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Impact" panose="020B0806030902050204" pitchFamily="34" charset="0"/>
              </a:rPr>
              <a:t>Centro para Idosos Fragilizados em </a:t>
            </a:r>
          </a:p>
          <a:p>
            <a:pPr algn="ctr"/>
            <a:r>
              <a:rPr lang="pt-BR" sz="3200" dirty="0" smtClean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Impact" panose="020B0806030902050204" pitchFamily="34" charset="0"/>
              </a:rPr>
              <a:t>Pereira Barreto/SP, também R$21 mil;</a:t>
            </a:r>
          </a:p>
          <a:p>
            <a:pPr marL="457200" indent="-457200" algn="ctr">
              <a:buFont typeface="Wingdings" panose="05000000000000000000" pitchFamily="2" charset="2"/>
              <a:buChar char="ü"/>
            </a:pPr>
            <a:r>
              <a:rPr lang="pt-BR" sz="3200" dirty="0" smtClean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Impact" panose="020B0806030902050204" pitchFamily="34" charset="0"/>
              </a:rPr>
              <a:t>Projeto Vivendo com Arte </a:t>
            </a:r>
          </a:p>
          <a:p>
            <a:pPr algn="ctr"/>
            <a:r>
              <a:rPr lang="pt-BR" sz="3200" dirty="0" smtClean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Impact" panose="020B0806030902050204" pitchFamily="34" charset="0"/>
              </a:rPr>
              <a:t>em Botucatu/SP,  R$ 10,5 mil &amp;</a:t>
            </a:r>
          </a:p>
          <a:p>
            <a:pPr marL="457200" indent="-457200" algn="ctr">
              <a:buFont typeface="Wingdings" panose="05000000000000000000" pitchFamily="2" charset="2"/>
              <a:buChar char="ü"/>
            </a:pPr>
            <a:r>
              <a:rPr lang="pt-BR" sz="3200" dirty="0" smtClean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Impact" panose="020B0806030902050204" pitchFamily="34" charset="0"/>
              </a:rPr>
              <a:t>Discipulado Bíblico com Famílias </a:t>
            </a:r>
          </a:p>
          <a:p>
            <a:pPr algn="ctr"/>
            <a:r>
              <a:rPr lang="pt-BR" sz="3200" dirty="0" smtClean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Impact" panose="020B0806030902050204" pitchFamily="34" charset="0"/>
              </a:rPr>
              <a:t>em Itaboraí/RJ, outros R$ 10,5 mil.</a:t>
            </a:r>
            <a:endParaRPr lang="pt-BR" sz="3200" dirty="0">
              <a:ln>
                <a:solidFill>
                  <a:sysClr val="windowText" lastClr="000000"/>
                </a:solidFill>
              </a:ln>
              <a:solidFill>
                <a:srgbClr val="FFFF00"/>
              </a:solidFill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3484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554" y="123478"/>
            <a:ext cx="9144000" cy="48347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t-BR" sz="3200" dirty="0" smtClean="0">
                <a:solidFill>
                  <a:srgbClr val="C00000"/>
                </a:solidFill>
                <a:latin typeface="Impact" panose="020B0806030902050204" pitchFamily="34" charset="0"/>
                <a:ea typeface="Calibri"/>
                <a:cs typeface="Times New Roman"/>
              </a:rPr>
              <a:t>VERMELHO - As ofertas  deste ano contemplarão 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t-BR" sz="3200" dirty="0" smtClean="0">
                <a:solidFill>
                  <a:srgbClr val="C00000"/>
                </a:solidFill>
                <a:latin typeface="Impact" panose="020B0806030902050204" pitchFamily="34" charset="0"/>
                <a:ea typeface="Calibri"/>
                <a:cs typeface="Times New Roman"/>
              </a:rPr>
              <a:t>as seguintes instituições: </a:t>
            </a:r>
          </a:p>
          <a:p>
            <a:pPr marL="457200" indent="-457200" algn="ctr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pt-BR" sz="3200" dirty="0" smtClean="0">
                <a:solidFill>
                  <a:srgbClr val="C00000"/>
                </a:solidFill>
                <a:latin typeface="Impact" panose="020B0806030902050204" pitchFamily="34" charset="0"/>
                <a:ea typeface="Calibri"/>
                <a:cs typeface="Times New Roman"/>
              </a:rPr>
              <a:t>Associação </a:t>
            </a:r>
            <a:r>
              <a:rPr lang="pt-BR" sz="3200" dirty="0" err="1" smtClean="0">
                <a:solidFill>
                  <a:srgbClr val="C00000"/>
                </a:solidFill>
                <a:latin typeface="Impact" panose="020B0806030902050204" pitchFamily="34" charset="0"/>
                <a:ea typeface="Calibri"/>
                <a:cs typeface="Times New Roman"/>
              </a:rPr>
              <a:t>Pella</a:t>
            </a:r>
            <a:r>
              <a:rPr lang="pt-BR" sz="3200" dirty="0" smtClean="0">
                <a:solidFill>
                  <a:srgbClr val="C00000"/>
                </a:solidFill>
                <a:latin typeface="Impact" panose="020B0806030902050204" pitchFamily="34" charset="0"/>
                <a:ea typeface="Calibri"/>
                <a:cs typeface="Times New Roman"/>
              </a:rPr>
              <a:t> Bethânia em Taquari/RS, 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t-BR" sz="3200" dirty="0" smtClean="0">
                <a:solidFill>
                  <a:srgbClr val="C00000"/>
                </a:solidFill>
                <a:latin typeface="Impact" panose="020B0806030902050204" pitchFamily="34" charset="0"/>
                <a:ea typeface="Calibri"/>
                <a:cs typeface="Times New Roman"/>
              </a:rPr>
              <a:t>onde são atendidos 170 pessoas com deficiência;</a:t>
            </a:r>
          </a:p>
          <a:p>
            <a:pPr marL="457200" indent="-457200" algn="ctr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pt-BR" sz="3200" dirty="0" smtClean="0">
                <a:solidFill>
                  <a:srgbClr val="C00000"/>
                </a:solidFill>
                <a:latin typeface="Impact" panose="020B0806030902050204" pitchFamily="34" charset="0"/>
                <a:ea typeface="Calibri"/>
                <a:cs typeface="Times New Roman"/>
              </a:rPr>
              <a:t>Movimento de Ajuda Ecumênica 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t-BR" sz="3200" dirty="0" smtClean="0">
                <a:solidFill>
                  <a:srgbClr val="C00000"/>
                </a:solidFill>
                <a:latin typeface="Impact" panose="020B0806030902050204" pitchFamily="34" charset="0"/>
                <a:ea typeface="Calibri"/>
                <a:cs typeface="Times New Roman"/>
              </a:rPr>
              <a:t>em Campo Verde/MT, que oferece 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t-BR" sz="3200" dirty="0" smtClean="0">
                <a:solidFill>
                  <a:srgbClr val="C00000"/>
                </a:solidFill>
                <a:latin typeface="Impact" panose="020B0806030902050204" pitchFamily="34" charset="0"/>
                <a:ea typeface="Calibri"/>
                <a:cs typeface="Times New Roman"/>
              </a:rPr>
              <a:t>15 cursos de artesanato ao povo carente;</a:t>
            </a:r>
          </a:p>
          <a:p>
            <a:pPr marL="457200" indent="-457200" algn="ctr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pt-BR" sz="3200" dirty="0" smtClean="0">
                <a:solidFill>
                  <a:srgbClr val="C00000"/>
                </a:solidFill>
                <a:latin typeface="Impact" panose="020B0806030902050204" pitchFamily="34" charset="0"/>
                <a:ea typeface="Calibri"/>
                <a:cs typeface="Times New Roman"/>
              </a:rPr>
              <a:t>Escola para a Vida em Ariquemes/RO, que oferece auxílio educacional para crianças e adolescentes.</a:t>
            </a:r>
          </a:p>
        </p:txBody>
      </p:sp>
    </p:spTree>
    <p:extLst>
      <p:ext uri="{BB962C8B-B14F-4D97-AF65-F5344CB8AC3E}">
        <p14:creationId xmlns:p14="http://schemas.microsoft.com/office/powerpoint/2010/main" val="2380049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C:\Users\Euclecio\Downloads\Ofert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4066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0" y="4066282"/>
            <a:ext cx="9148805" cy="1077218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3200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BRANCO - Enquanto recolhemos as ofertas, </a:t>
            </a:r>
          </a:p>
          <a:p>
            <a:pPr algn="ctr"/>
            <a:r>
              <a:rPr lang="pt-BR" sz="3200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cantamos “Grandioso és Tu”.</a:t>
            </a:r>
          </a:p>
        </p:txBody>
      </p:sp>
    </p:spTree>
    <p:extLst>
      <p:ext uri="{BB962C8B-B14F-4D97-AF65-F5344CB8AC3E}">
        <p14:creationId xmlns:p14="http://schemas.microsoft.com/office/powerpoint/2010/main" val="2798467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K:\Gifs\Música\Instrumento\M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67234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4705368" y="3820061"/>
            <a:ext cx="44716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000" dirty="0" smtClean="0">
                <a:ln>
                  <a:solidFill>
                    <a:srgbClr val="FFFF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HPD 254</a:t>
            </a:r>
            <a:endParaRPr lang="pt-BR" sz="8000" dirty="0">
              <a:ln>
                <a:solidFill>
                  <a:srgbClr val="FFFF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8781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395536" y="195486"/>
            <a:ext cx="842493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600" dirty="0">
                <a:solidFill>
                  <a:srgbClr val="FFFF00"/>
                </a:solidFill>
                <a:latin typeface="Impact" panose="020B0806030902050204" pitchFamily="34" charset="0"/>
              </a:rPr>
              <a:t>Senhor, meu Deus</a:t>
            </a:r>
            <a:r>
              <a:rPr lang="pt-BR" sz="3600" dirty="0" smtClean="0">
                <a:solidFill>
                  <a:srgbClr val="FFFF00"/>
                </a:solidFill>
                <a:latin typeface="Impact" panose="020B0806030902050204" pitchFamily="34" charset="0"/>
              </a:rPr>
              <a:t>, quando </a:t>
            </a:r>
            <a:r>
              <a:rPr lang="pt-BR" sz="3600" dirty="0">
                <a:solidFill>
                  <a:srgbClr val="FFFF00"/>
                </a:solidFill>
                <a:latin typeface="Impact" panose="020B0806030902050204" pitchFamily="34" charset="0"/>
              </a:rPr>
              <a:t>eu, maravilhado,</a:t>
            </a:r>
            <a:br>
              <a:rPr lang="pt-BR" sz="3600" dirty="0">
                <a:solidFill>
                  <a:srgbClr val="FFFF00"/>
                </a:solidFill>
                <a:latin typeface="Impact" panose="020B0806030902050204" pitchFamily="34" charset="0"/>
              </a:rPr>
            </a:br>
            <a:r>
              <a:rPr lang="pt-BR" sz="3600" dirty="0">
                <a:solidFill>
                  <a:srgbClr val="FFFF00"/>
                </a:solidFill>
                <a:latin typeface="Impact" panose="020B0806030902050204" pitchFamily="34" charset="0"/>
              </a:rPr>
              <a:t>contemplo a tua imensa </a:t>
            </a:r>
            <a:r>
              <a:rPr lang="pt-BR" sz="3600" dirty="0" smtClean="0">
                <a:solidFill>
                  <a:srgbClr val="FFFF00"/>
                </a:solidFill>
                <a:latin typeface="Impact" panose="020B0806030902050204" pitchFamily="34" charset="0"/>
              </a:rPr>
              <a:t>criação.</a:t>
            </a:r>
            <a:r>
              <a:rPr lang="pt-BR" sz="3600" dirty="0">
                <a:solidFill>
                  <a:srgbClr val="FFFF00"/>
                </a:solidFill>
                <a:latin typeface="Impact" panose="020B0806030902050204" pitchFamily="34" charset="0"/>
              </a:rPr>
              <a:t/>
            </a:r>
            <a:br>
              <a:rPr lang="pt-BR" sz="3600" dirty="0">
                <a:solidFill>
                  <a:srgbClr val="FFFF00"/>
                </a:solidFill>
                <a:latin typeface="Impact" panose="020B0806030902050204" pitchFamily="34" charset="0"/>
              </a:rPr>
            </a:br>
            <a:r>
              <a:rPr lang="pt-BR" sz="3600" dirty="0" smtClean="0">
                <a:solidFill>
                  <a:srgbClr val="FFFF00"/>
                </a:solidFill>
                <a:latin typeface="Impact" panose="020B0806030902050204" pitchFamily="34" charset="0"/>
              </a:rPr>
              <a:t>A terra, o </a:t>
            </a:r>
            <a:r>
              <a:rPr lang="pt-BR" sz="3600" dirty="0">
                <a:solidFill>
                  <a:srgbClr val="FFFF00"/>
                </a:solidFill>
                <a:latin typeface="Impact" panose="020B0806030902050204" pitchFamily="34" charset="0"/>
              </a:rPr>
              <a:t>mar e o céu todo estrelado</a:t>
            </a:r>
            <a:br>
              <a:rPr lang="pt-BR" sz="3600" dirty="0">
                <a:solidFill>
                  <a:srgbClr val="FFFF00"/>
                </a:solidFill>
                <a:latin typeface="Impact" panose="020B0806030902050204" pitchFamily="34" charset="0"/>
              </a:rPr>
            </a:br>
            <a:r>
              <a:rPr lang="pt-BR" sz="3600" dirty="0">
                <a:solidFill>
                  <a:srgbClr val="FFFF00"/>
                </a:solidFill>
                <a:latin typeface="Impact" panose="020B0806030902050204" pitchFamily="34" charset="0"/>
              </a:rPr>
              <a:t>me vêm falar da tua </a:t>
            </a:r>
            <a:r>
              <a:rPr lang="pt-BR" sz="3600" dirty="0" smtClean="0">
                <a:solidFill>
                  <a:srgbClr val="FFFF00"/>
                </a:solidFill>
                <a:latin typeface="Impact" panose="020B0806030902050204" pitchFamily="34" charset="0"/>
              </a:rPr>
              <a:t>perfeição.</a:t>
            </a:r>
            <a:endParaRPr lang="pt-BR" sz="3600" dirty="0">
              <a:solidFill>
                <a:srgbClr val="FFFF00"/>
              </a:solidFill>
              <a:latin typeface="Impact" panose="020B0806030902050204" pitchFamily="34" charset="0"/>
            </a:endParaRPr>
          </a:p>
          <a:p>
            <a:pPr algn="r"/>
            <a:r>
              <a:rPr lang="pt-BR" sz="3600" dirty="0" smtClean="0">
                <a:solidFill>
                  <a:srgbClr val="FFFF00"/>
                </a:solidFill>
                <a:latin typeface="Impact" panose="020B0806030902050204" pitchFamily="34" charset="0"/>
              </a:rPr>
              <a:t>Então </a:t>
            </a:r>
            <a:r>
              <a:rPr lang="pt-BR" sz="3600" dirty="0">
                <a:solidFill>
                  <a:srgbClr val="FFFF00"/>
                </a:solidFill>
                <a:latin typeface="Impact" panose="020B0806030902050204" pitchFamily="34" charset="0"/>
              </a:rPr>
              <a:t>minh’alma canta a </a:t>
            </a:r>
            <a:r>
              <a:rPr lang="pt-BR" sz="3600" dirty="0" smtClean="0">
                <a:solidFill>
                  <a:srgbClr val="FFFF00"/>
                </a:solidFill>
                <a:latin typeface="Impact" panose="020B0806030902050204" pitchFamily="34" charset="0"/>
              </a:rPr>
              <a:t>Ti</a:t>
            </a:r>
            <a:r>
              <a:rPr lang="pt-BR" sz="3600" dirty="0">
                <a:solidFill>
                  <a:srgbClr val="FFFF00"/>
                </a:solidFill>
                <a:latin typeface="Impact" panose="020B0806030902050204" pitchFamily="34" charset="0"/>
              </a:rPr>
              <a:t>, Senhor:</a:t>
            </a:r>
            <a:br>
              <a:rPr lang="pt-BR" sz="3600" dirty="0">
                <a:solidFill>
                  <a:srgbClr val="FFFF00"/>
                </a:solidFill>
                <a:latin typeface="Impact" panose="020B0806030902050204" pitchFamily="34" charset="0"/>
              </a:rPr>
            </a:br>
            <a:r>
              <a:rPr lang="pt-BR" sz="3600" dirty="0" smtClean="0">
                <a:solidFill>
                  <a:srgbClr val="FFFF00"/>
                </a:solidFill>
                <a:latin typeface="Impact" panose="020B0806030902050204" pitchFamily="34" charset="0"/>
              </a:rPr>
              <a:t>Grandioso </a:t>
            </a:r>
            <a:r>
              <a:rPr lang="pt-BR" sz="3600" dirty="0">
                <a:solidFill>
                  <a:srgbClr val="FFFF00"/>
                </a:solidFill>
                <a:latin typeface="Impact" panose="020B0806030902050204" pitchFamily="34" charset="0"/>
              </a:rPr>
              <a:t>és T</a:t>
            </a:r>
            <a:r>
              <a:rPr lang="pt-BR" sz="3600" dirty="0" smtClean="0">
                <a:solidFill>
                  <a:srgbClr val="FFFF00"/>
                </a:solidFill>
                <a:latin typeface="Impact" panose="020B0806030902050204" pitchFamily="34" charset="0"/>
              </a:rPr>
              <a:t>u! Grandioso </a:t>
            </a:r>
            <a:r>
              <a:rPr lang="pt-BR" sz="3600" dirty="0">
                <a:solidFill>
                  <a:srgbClr val="FFFF00"/>
                </a:solidFill>
                <a:latin typeface="Impact" panose="020B0806030902050204" pitchFamily="34" charset="0"/>
              </a:rPr>
              <a:t>és </a:t>
            </a:r>
            <a:r>
              <a:rPr lang="pt-BR" sz="3600" dirty="0" smtClean="0">
                <a:solidFill>
                  <a:srgbClr val="FFFF00"/>
                </a:solidFill>
                <a:latin typeface="Impact" panose="020B0806030902050204" pitchFamily="34" charset="0"/>
              </a:rPr>
              <a:t>Tu!</a:t>
            </a:r>
            <a:r>
              <a:rPr lang="pt-BR" sz="3600" dirty="0">
                <a:solidFill>
                  <a:srgbClr val="FFFF00"/>
                </a:solidFill>
                <a:latin typeface="Impact" panose="020B0806030902050204" pitchFamily="34" charset="0"/>
              </a:rPr>
              <a:t/>
            </a:r>
            <a:br>
              <a:rPr lang="pt-BR" sz="3600" dirty="0">
                <a:solidFill>
                  <a:srgbClr val="FFFF00"/>
                </a:solidFill>
                <a:latin typeface="Impact" panose="020B0806030902050204" pitchFamily="34" charset="0"/>
              </a:rPr>
            </a:br>
            <a:r>
              <a:rPr lang="pt-BR" sz="3600" dirty="0">
                <a:solidFill>
                  <a:srgbClr val="FFFF00"/>
                </a:solidFill>
                <a:latin typeface="Impact" panose="020B0806030902050204" pitchFamily="34" charset="0"/>
              </a:rPr>
              <a:t>Então minh’alma canta a </a:t>
            </a:r>
            <a:r>
              <a:rPr lang="pt-BR" sz="3600" dirty="0" smtClean="0">
                <a:solidFill>
                  <a:srgbClr val="FFFF00"/>
                </a:solidFill>
                <a:latin typeface="Impact" panose="020B0806030902050204" pitchFamily="34" charset="0"/>
              </a:rPr>
              <a:t>Ti</a:t>
            </a:r>
            <a:r>
              <a:rPr lang="pt-BR" sz="3600" dirty="0">
                <a:solidFill>
                  <a:srgbClr val="FFFF00"/>
                </a:solidFill>
                <a:latin typeface="Impact" panose="020B0806030902050204" pitchFamily="34" charset="0"/>
              </a:rPr>
              <a:t>, Senhor:</a:t>
            </a:r>
            <a:br>
              <a:rPr lang="pt-BR" sz="3600" dirty="0">
                <a:solidFill>
                  <a:srgbClr val="FFFF00"/>
                </a:solidFill>
                <a:latin typeface="Impact" panose="020B0806030902050204" pitchFamily="34" charset="0"/>
              </a:rPr>
            </a:br>
            <a:r>
              <a:rPr lang="pt-BR" sz="3600" dirty="0" smtClean="0">
                <a:solidFill>
                  <a:srgbClr val="FFFF00"/>
                </a:solidFill>
                <a:latin typeface="Impact" panose="020B0806030902050204" pitchFamily="34" charset="0"/>
              </a:rPr>
              <a:t>Grandioso </a:t>
            </a:r>
            <a:r>
              <a:rPr lang="pt-BR" sz="3600" dirty="0">
                <a:solidFill>
                  <a:srgbClr val="FFFF00"/>
                </a:solidFill>
                <a:latin typeface="Impact" panose="020B0806030902050204" pitchFamily="34" charset="0"/>
              </a:rPr>
              <a:t>és </a:t>
            </a:r>
            <a:r>
              <a:rPr lang="pt-BR" sz="3600" dirty="0" smtClean="0">
                <a:solidFill>
                  <a:srgbClr val="FFFF00"/>
                </a:solidFill>
                <a:latin typeface="Impact" panose="020B0806030902050204" pitchFamily="34" charset="0"/>
              </a:rPr>
              <a:t>Tu! Grandioso </a:t>
            </a:r>
            <a:r>
              <a:rPr lang="pt-BR" sz="3600" dirty="0">
                <a:solidFill>
                  <a:srgbClr val="FFFF00"/>
                </a:solidFill>
                <a:latin typeface="Impact" panose="020B0806030902050204" pitchFamily="34" charset="0"/>
              </a:rPr>
              <a:t>és </a:t>
            </a:r>
            <a:r>
              <a:rPr lang="pt-BR" sz="3600" dirty="0" smtClean="0">
                <a:solidFill>
                  <a:srgbClr val="FFFF00"/>
                </a:solidFill>
                <a:latin typeface="Impact" panose="020B0806030902050204" pitchFamily="34" charset="0"/>
              </a:rPr>
              <a:t>Tu!</a:t>
            </a:r>
            <a:endParaRPr lang="pt-BR" sz="3600" b="0" dirty="0">
              <a:solidFill>
                <a:srgbClr val="FFFF00"/>
              </a:solidFill>
              <a:effectLst/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1948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395536" y="195486"/>
            <a:ext cx="842493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600" dirty="0" smtClean="0">
                <a:solidFill>
                  <a:srgbClr val="FFFF00"/>
                </a:solidFill>
                <a:latin typeface="Impact" panose="020B0806030902050204" pitchFamily="34" charset="0"/>
              </a:rPr>
              <a:t>E, </a:t>
            </a:r>
            <a:r>
              <a:rPr lang="pt-BR" sz="3600" dirty="0">
                <a:solidFill>
                  <a:srgbClr val="FFFF00"/>
                </a:solidFill>
                <a:latin typeface="Impact" panose="020B0806030902050204" pitchFamily="34" charset="0"/>
              </a:rPr>
              <a:t>quando </a:t>
            </a:r>
            <a:r>
              <a:rPr lang="pt-BR" sz="3600" dirty="0" smtClean="0">
                <a:solidFill>
                  <a:srgbClr val="FFFF00"/>
                </a:solidFill>
                <a:latin typeface="Impact" panose="020B0806030902050204" pitchFamily="34" charset="0"/>
              </a:rPr>
              <a:t>penso,</a:t>
            </a:r>
            <a:r>
              <a:rPr lang="pt-BR" sz="3600" dirty="0">
                <a:solidFill>
                  <a:srgbClr val="FFFF00"/>
                </a:solidFill>
                <a:latin typeface="Impact" panose="020B0806030902050204" pitchFamily="34" charset="0"/>
              </a:rPr>
              <a:t> quanto Deus me </a:t>
            </a:r>
            <a:r>
              <a:rPr lang="pt-BR" sz="3600" dirty="0" smtClean="0">
                <a:solidFill>
                  <a:srgbClr val="FFFF00"/>
                </a:solidFill>
                <a:latin typeface="Impact" panose="020B0806030902050204" pitchFamily="34" charset="0"/>
              </a:rPr>
              <a:t>ama.</a:t>
            </a:r>
            <a:r>
              <a:rPr lang="pt-BR" sz="3600" dirty="0">
                <a:solidFill>
                  <a:srgbClr val="FFFF00"/>
                </a:solidFill>
                <a:latin typeface="Impact" panose="020B0806030902050204" pitchFamily="34" charset="0"/>
              </a:rPr>
              <a:t/>
            </a:r>
            <a:br>
              <a:rPr lang="pt-BR" sz="3600" dirty="0">
                <a:solidFill>
                  <a:srgbClr val="FFFF00"/>
                </a:solidFill>
                <a:latin typeface="Impact" panose="020B0806030902050204" pitchFamily="34" charset="0"/>
              </a:rPr>
            </a:br>
            <a:r>
              <a:rPr lang="pt-BR" sz="3600" dirty="0" smtClean="0">
                <a:solidFill>
                  <a:srgbClr val="FFFF00"/>
                </a:solidFill>
                <a:latin typeface="Impact" panose="020B0806030902050204" pitchFamily="34" charset="0"/>
              </a:rPr>
              <a:t>Que, </a:t>
            </a:r>
            <a:r>
              <a:rPr lang="pt-BR" sz="3600" dirty="0">
                <a:solidFill>
                  <a:srgbClr val="FFFF00"/>
                </a:solidFill>
                <a:latin typeface="Impact" panose="020B0806030902050204" pitchFamily="34" charset="0"/>
              </a:rPr>
              <a:t>em meu </a:t>
            </a:r>
            <a:r>
              <a:rPr lang="pt-BR" sz="3600" dirty="0" smtClean="0">
                <a:solidFill>
                  <a:srgbClr val="FFFF00"/>
                </a:solidFill>
                <a:latin typeface="Impact" panose="020B0806030902050204" pitchFamily="34" charset="0"/>
              </a:rPr>
              <a:t>lugar,</a:t>
            </a:r>
            <a:r>
              <a:rPr lang="pt-BR" sz="3600" dirty="0">
                <a:solidFill>
                  <a:srgbClr val="FFFF00"/>
                </a:solidFill>
                <a:latin typeface="Impact" panose="020B0806030902050204" pitchFamily="34" charset="0"/>
              </a:rPr>
              <a:t> na cruz Jesus </a:t>
            </a:r>
            <a:r>
              <a:rPr lang="pt-BR" sz="3600" dirty="0" smtClean="0">
                <a:solidFill>
                  <a:srgbClr val="FFFF00"/>
                </a:solidFill>
                <a:latin typeface="Impact" panose="020B0806030902050204" pitchFamily="34" charset="0"/>
              </a:rPr>
              <a:t>sofreu</a:t>
            </a:r>
            <a:r>
              <a:rPr lang="pt-BR" sz="3600" dirty="0">
                <a:solidFill>
                  <a:srgbClr val="FFFF00"/>
                </a:solidFill>
                <a:latin typeface="Impact" panose="020B0806030902050204" pitchFamily="34" charset="0"/>
              </a:rPr>
              <a:t>.</a:t>
            </a:r>
            <a:br>
              <a:rPr lang="pt-BR" sz="3600" dirty="0">
                <a:solidFill>
                  <a:srgbClr val="FFFF00"/>
                </a:solidFill>
                <a:latin typeface="Impact" panose="020B0806030902050204" pitchFamily="34" charset="0"/>
              </a:rPr>
            </a:br>
            <a:r>
              <a:rPr lang="pt-BR" sz="3600" dirty="0">
                <a:solidFill>
                  <a:srgbClr val="FFFF00"/>
                </a:solidFill>
                <a:latin typeface="Impact" panose="020B0806030902050204" pitchFamily="34" charset="0"/>
              </a:rPr>
              <a:t>A</a:t>
            </a:r>
            <a:r>
              <a:rPr lang="pt-BR" sz="3600" dirty="0" smtClean="0">
                <a:solidFill>
                  <a:srgbClr val="FFFF00"/>
                </a:solidFill>
                <a:latin typeface="Impact" panose="020B0806030902050204" pitchFamily="34" charset="0"/>
              </a:rPr>
              <a:t> </a:t>
            </a:r>
            <a:r>
              <a:rPr lang="pt-BR" sz="3600" dirty="0">
                <a:solidFill>
                  <a:srgbClr val="FFFF00"/>
                </a:solidFill>
                <a:latin typeface="Impact" panose="020B0806030902050204" pitchFamily="34" charset="0"/>
              </a:rPr>
              <a:t>gratidão meu coração inflama, </a:t>
            </a:r>
            <a:br>
              <a:rPr lang="pt-BR" sz="3600" dirty="0">
                <a:solidFill>
                  <a:srgbClr val="FFFF00"/>
                </a:solidFill>
                <a:latin typeface="Impact" panose="020B0806030902050204" pitchFamily="34" charset="0"/>
              </a:rPr>
            </a:br>
            <a:r>
              <a:rPr lang="pt-BR" sz="3600" dirty="0">
                <a:solidFill>
                  <a:srgbClr val="FFFF00"/>
                </a:solidFill>
                <a:latin typeface="Impact" panose="020B0806030902050204" pitchFamily="34" charset="0"/>
              </a:rPr>
              <a:t>pois foi por mim que ele padeceu</a:t>
            </a:r>
            <a:r>
              <a:rPr lang="pt-BR" sz="3600" dirty="0" smtClean="0">
                <a:solidFill>
                  <a:srgbClr val="FFFF00"/>
                </a:solidFill>
                <a:latin typeface="Impact" panose="020B0806030902050204" pitchFamily="34" charset="0"/>
              </a:rPr>
              <a:t>.</a:t>
            </a:r>
          </a:p>
          <a:p>
            <a:pPr algn="r"/>
            <a:r>
              <a:rPr lang="pt-BR" sz="3600" dirty="0" smtClean="0">
                <a:solidFill>
                  <a:srgbClr val="FFFF00"/>
                </a:solidFill>
                <a:latin typeface="Impact" panose="020B0806030902050204" pitchFamily="34" charset="0"/>
              </a:rPr>
              <a:t>Então </a:t>
            </a:r>
            <a:r>
              <a:rPr lang="pt-BR" sz="3600" dirty="0">
                <a:solidFill>
                  <a:srgbClr val="FFFF00"/>
                </a:solidFill>
                <a:latin typeface="Impact" panose="020B0806030902050204" pitchFamily="34" charset="0"/>
              </a:rPr>
              <a:t>minh’alma canta a </a:t>
            </a:r>
            <a:r>
              <a:rPr lang="pt-BR" sz="3600" dirty="0" smtClean="0">
                <a:solidFill>
                  <a:srgbClr val="FFFF00"/>
                </a:solidFill>
                <a:latin typeface="Impact" panose="020B0806030902050204" pitchFamily="34" charset="0"/>
              </a:rPr>
              <a:t>Ti</a:t>
            </a:r>
            <a:r>
              <a:rPr lang="pt-BR" sz="3600" dirty="0">
                <a:solidFill>
                  <a:srgbClr val="FFFF00"/>
                </a:solidFill>
                <a:latin typeface="Impact" panose="020B0806030902050204" pitchFamily="34" charset="0"/>
              </a:rPr>
              <a:t>, Senhor:</a:t>
            </a:r>
            <a:br>
              <a:rPr lang="pt-BR" sz="3600" dirty="0">
                <a:solidFill>
                  <a:srgbClr val="FFFF00"/>
                </a:solidFill>
                <a:latin typeface="Impact" panose="020B0806030902050204" pitchFamily="34" charset="0"/>
              </a:rPr>
            </a:br>
            <a:r>
              <a:rPr lang="pt-BR" sz="3600" dirty="0" smtClean="0">
                <a:solidFill>
                  <a:srgbClr val="FFFF00"/>
                </a:solidFill>
                <a:latin typeface="Impact" panose="020B0806030902050204" pitchFamily="34" charset="0"/>
              </a:rPr>
              <a:t>Grandioso </a:t>
            </a:r>
            <a:r>
              <a:rPr lang="pt-BR" sz="3600" dirty="0">
                <a:solidFill>
                  <a:srgbClr val="FFFF00"/>
                </a:solidFill>
                <a:latin typeface="Impact" panose="020B0806030902050204" pitchFamily="34" charset="0"/>
              </a:rPr>
              <a:t>és T</a:t>
            </a:r>
            <a:r>
              <a:rPr lang="pt-BR" sz="3600" dirty="0" smtClean="0">
                <a:solidFill>
                  <a:srgbClr val="FFFF00"/>
                </a:solidFill>
                <a:latin typeface="Impact" panose="020B0806030902050204" pitchFamily="34" charset="0"/>
              </a:rPr>
              <a:t>u! Grandioso </a:t>
            </a:r>
            <a:r>
              <a:rPr lang="pt-BR" sz="3600" dirty="0">
                <a:solidFill>
                  <a:srgbClr val="FFFF00"/>
                </a:solidFill>
                <a:latin typeface="Impact" panose="020B0806030902050204" pitchFamily="34" charset="0"/>
              </a:rPr>
              <a:t>és </a:t>
            </a:r>
            <a:r>
              <a:rPr lang="pt-BR" sz="3600" dirty="0" smtClean="0">
                <a:solidFill>
                  <a:srgbClr val="FFFF00"/>
                </a:solidFill>
                <a:latin typeface="Impact" panose="020B0806030902050204" pitchFamily="34" charset="0"/>
              </a:rPr>
              <a:t>Tu!</a:t>
            </a:r>
            <a:r>
              <a:rPr lang="pt-BR" sz="3600" dirty="0">
                <a:solidFill>
                  <a:srgbClr val="FFFF00"/>
                </a:solidFill>
                <a:latin typeface="Impact" panose="020B0806030902050204" pitchFamily="34" charset="0"/>
              </a:rPr>
              <a:t/>
            </a:r>
            <a:br>
              <a:rPr lang="pt-BR" sz="3600" dirty="0">
                <a:solidFill>
                  <a:srgbClr val="FFFF00"/>
                </a:solidFill>
                <a:latin typeface="Impact" panose="020B0806030902050204" pitchFamily="34" charset="0"/>
              </a:rPr>
            </a:br>
            <a:r>
              <a:rPr lang="pt-BR" sz="3600" dirty="0">
                <a:solidFill>
                  <a:srgbClr val="FFFF00"/>
                </a:solidFill>
                <a:latin typeface="Impact" panose="020B0806030902050204" pitchFamily="34" charset="0"/>
              </a:rPr>
              <a:t>Então minh’alma canta a </a:t>
            </a:r>
            <a:r>
              <a:rPr lang="pt-BR" sz="3600" dirty="0" smtClean="0">
                <a:solidFill>
                  <a:srgbClr val="FFFF00"/>
                </a:solidFill>
                <a:latin typeface="Impact" panose="020B0806030902050204" pitchFamily="34" charset="0"/>
              </a:rPr>
              <a:t>Ti</a:t>
            </a:r>
            <a:r>
              <a:rPr lang="pt-BR" sz="3600" dirty="0">
                <a:solidFill>
                  <a:srgbClr val="FFFF00"/>
                </a:solidFill>
                <a:latin typeface="Impact" panose="020B0806030902050204" pitchFamily="34" charset="0"/>
              </a:rPr>
              <a:t>, Senhor:</a:t>
            </a:r>
            <a:br>
              <a:rPr lang="pt-BR" sz="3600" dirty="0">
                <a:solidFill>
                  <a:srgbClr val="FFFF00"/>
                </a:solidFill>
                <a:latin typeface="Impact" panose="020B0806030902050204" pitchFamily="34" charset="0"/>
              </a:rPr>
            </a:br>
            <a:r>
              <a:rPr lang="pt-BR" sz="3600" dirty="0" smtClean="0">
                <a:solidFill>
                  <a:srgbClr val="FFFF00"/>
                </a:solidFill>
                <a:latin typeface="Impact" panose="020B0806030902050204" pitchFamily="34" charset="0"/>
              </a:rPr>
              <a:t>Grandioso </a:t>
            </a:r>
            <a:r>
              <a:rPr lang="pt-BR" sz="3600" dirty="0">
                <a:solidFill>
                  <a:srgbClr val="FFFF00"/>
                </a:solidFill>
                <a:latin typeface="Impact" panose="020B0806030902050204" pitchFamily="34" charset="0"/>
              </a:rPr>
              <a:t>és </a:t>
            </a:r>
            <a:r>
              <a:rPr lang="pt-BR" sz="3600" dirty="0" smtClean="0">
                <a:solidFill>
                  <a:srgbClr val="FFFF00"/>
                </a:solidFill>
                <a:latin typeface="Impact" panose="020B0806030902050204" pitchFamily="34" charset="0"/>
              </a:rPr>
              <a:t>Tu! Grandioso </a:t>
            </a:r>
            <a:r>
              <a:rPr lang="pt-BR" sz="3600" dirty="0">
                <a:solidFill>
                  <a:srgbClr val="FFFF00"/>
                </a:solidFill>
                <a:latin typeface="Impact" panose="020B0806030902050204" pitchFamily="34" charset="0"/>
              </a:rPr>
              <a:t>és </a:t>
            </a:r>
            <a:r>
              <a:rPr lang="pt-BR" sz="3600" dirty="0" smtClean="0">
                <a:solidFill>
                  <a:srgbClr val="FFFF00"/>
                </a:solidFill>
                <a:latin typeface="Impact" panose="020B0806030902050204" pitchFamily="34" charset="0"/>
              </a:rPr>
              <a:t>Tu!</a:t>
            </a:r>
            <a:endParaRPr lang="pt-BR" sz="3600" dirty="0">
              <a:solidFill>
                <a:srgbClr val="FFFF00"/>
              </a:solidFill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9529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395536" y="195486"/>
            <a:ext cx="842493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600" dirty="0">
                <a:solidFill>
                  <a:srgbClr val="FFFF00"/>
                </a:solidFill>
                <a:latin typeface="Impact" panose="020B0806030902050204" pitchFamily="34" charset="0"/>
              </a:rPr>
              <a:t>Tua palavra veio </a:t>
            </a:r>
            <a:r>
              <a:rPr lang="pt-BR" sz="3600" dirty="0" smtClean="0">
                <a:solidFill>
                  <a:srgbClr val="FFFF00"/>
                </a:solidFill>
                <a:latin typeface="Impact" panose="020B0806030902050204" pitchFamily="34" charset="0"/>
              </a:rPr>
              <a:t>revelar-me...</a:t>
            </a:r>
            <a:r>
              <a:rPr lang="pt-BR" sz="3600" dirty="0">
                <a:solidFill>
                  <a:srgbClr val="FFFF00"/>
                </a:solidFill>
                <a:latin typeface="Impact" panose="020B0806030902050204" pitchFamily="34" charset="0"/>
              </a:rPr>
              <a:t> </a:t>
            </a:r>
            <a:br>
              <a:rPr lang="pt-BR" sz="3600" dirty="0">
                <a:solidFill>
                  <a:srgbClr val="FFFF00"/>
                </a:solidFill>
                <a:latin typeface="Impact" panose="020B0806030902050204" pitchFamily="34" charset="0"/>
              </a:rPr>
            </a:br>
            <a:r>
              <a:rPr lang="pt-BR" sz="3600" dirty="0">
                <a:solidFill>
                  <a:srgbClr val="FFFF00"/>
                </a:solidFill>
                <a:latin typeface="Impact" panose="020B0806030902050204" pitchFamily="34" charset="0"/>
              </a:rPr>
              <a:t>O</a:t>
            </a:r>
            <a:r>
              <a:rPr lang="pt-BR" sz="3600" dirty="0" smtClean="0">
                <a:solidFill>
                  <a:srgbClr val="FFFF00"/>
                </a:solidFill>
                <a:latin typeface="Impact" panose="020B0806030902050204" pitchFamily="34" charset="0"/>
              </a:rPr>
              <a:t> </a:t>
            </a:r>
            <a:r>
              <a:rPr lang="pt-BR" sz="3600" dirty="0">
                <a:solidFill>
                  <a:srgbClr val="FFFF00"/>
                </a:solidFill>
                <a:latin typeface="Impact" panose="020B0806030902050204" pitchFamily="34" charset="0"/>
              </a:rPr>
              <a:t>eterno alvo que devo alcançar. </a:t>
            </a:r>
            <a:br>
              <a:rPr lang="pt-BR" sz="3600" dirty="0">
                <a:solidFill>
                  <a:srgbClr val="FFFF00"/>
                </a:solidFill>
                <a:latin typeface="Impact" panose="020B0806030902050204" pitchFamily="34" charset="0"/>
              </a:rPr>
            </a:br>
            <a:r>
              <a:rPr lang="pt-BR" sz="3600" dirty="0">
                <a:solidFill>
                  <a:srgbClr val="FFFF00"/>
                </a:solidFill>
                <a:latin typeface="Impact" panose="020B0806030902050204" pitchFamily="34" charset="0"/>
              </a:rPr>
              <a:t>Com tantas bênçãos vens </a:t>
            </a:r>
            <a:r>
              <a:rPr lang="pt-BR" sz="3600" dirty="0" smtClean="0">
                <a:solidFill>
                  <a:srgbClr val="FFFF00"/>
                </a:solidFill>
                <a:latin typeface="Impact" panose="020B0806030902050204" pitchFamily="34" charset="0"/>
              </a:rPr>
              <a:t>presentear-me.</a:t>
            </a:r>
            <a:r>
              <a:rPr lang="pt-BR" sz="3600" dirty="0">
                <a:solidFill>
                  <a:srgbClr val="FFFF00"/>
                </a:solidFill>
                <a:latin typeface="Impact" panose="020B0806030902050204" pitchFamily="34" charset="0"/>
              </a:rPr>
              <a:t> </a:t>
            </a:r>
            <a:br>
              <a:rPr lang="pt-BR" sz="3600" dirty="0">
                <a:solidFill>
                  <a:srgbClr val="FFFF00"/>
                </a:solidFill>
                <a:latin typeface="Impact" panose="020B0806030902050204" pitchFamily="34" charset="0"/>
              </a:rPr>
            </a:br>
            <a:r>
              <a:rPr lang="pt-BR" sz="3600" dirty="0">
                <a:solidFill>
                  <a:srgbClr val="FFFF00"/>
                </a:solidFill>
                <a:latin typeface="Impact" panose="020B0806030902050204" pitchFamily="34" charset="0"/>
              </a:rPr>
              <a:t>Eternamente hei de te louvar</a:t>
            </a:r>
            <a:r>
              <a:rPr lang="pt-BR" sz="3600" dirty="0" smtClean="0">
                <a:solidFill>
                  <a:srgbClr val="FFFF00"/>
                </a:solidFill>
                <a:latin typeface="Impact" panose="020B0806030902050204" pitchFamily="34" charset="0"/>
              </a:rPr>
              <a:t>!</a:t>
            </a:r>
          </a:p>
          <a:p>
            <a:pPr algn="r"/>
            <a:r>
              <a:rPr lang="pt-BR" sz="3600" dirty="0" smtClean="0">
                <a:solidFill>
                  <a:srgbClr val="FFFF00"/>
                </a:solidFill>
                <a:latin typeface="Impact" panose="020B0806030902050204" pitchFamily="34" charset="0"/>
              </a:rPr>
              <a:t>Então </a:t>
            </a:r>
            <a:r>
              <a:rPr lang="pt-BR" sz="3600" dirty="0">
                <a:solidFill>
                  <a:srgbClr val="FFFF00"/>
                </a:solidFill>
                <a:latin typeface="Impact" panose="020B0806030902050204" pitchFamily="34" charset="0"/>
              </a:rPr>
              <a:t>minh’alma canta a </a:t>
            </a:r>
            <a:r>
              <a:rPr lang="pt-BR" sz="3600" dirty="0" smtClean="0">
                <a:solidFill>
                  <a:srgbClr val="FFFF00"/>
                </a:solidFill>
                <a:latin typeface="Impact" panose="020B0806030902050204" pitchFamily="34" charset="0"/>
              </a:rPr>
              <a:t>Ti</a:t>
            </a:r>
            <a:r>
              <a:rPr lang="pt-BR" sz="3600" dirty="0">
                <a:solidFill>
                  <a:srgbClr val="FFFF00"/>
                </a:solidFill>
                <a:latin typeface="Impact" panose="020B0806030902050204" pitchFamily="34" charset="0"/>
              </a:rPr>
              <a:t>, Senhor:</a:t>
            </a:r>
            <a:br>
              <a:rPr lang="pt-BR" sz="3600" dirty="0">
                <a:solidFill>
                  <a:srgbClr val="FFFF00"/>
                </a:solidFill>
                <a:latin typeface="Impact" panose="020B0806030902050204" pitchFamily="34" charset="0"/>
              </a:rPr>
            </a:br>
            <a:r>
              <a:rPr lang="pt-BR" sz="3600" dirty="0" smtClean="0">
                <a:solidFill>
                  <a:srgbClr val="FFFF00"/>
                </a:solidFill>
                <a:latin typeface="Impact" panose="020B0806030902050204" pitchFamily="34" charset="0"/>
              </a:rPr>
              <a:t>Grandioso </a:t>
            </a:r>
            <a:r>
              <a:rPr lang="pt-BR" sz="3600" dirty="0">
                <a:solidFill>
                  <a:srgbClr val="FFFF00"/>
                </a:solidFill>
                <a:latin typeface="Impact" panose="020B0806030902050204" pitchFamily="34" charset="0"/>
              </a:rPr>
              <a:t>és T</a:t>
            </a:r>
            <a:r>
              <a:rPr lang="pt-BR" sz="3600" dirty="0" smtClean="0">
                <a:solidFill>
                  <a:srgbClr val="FFFF00"/>
                </a:solidFill>
                <a:latin typeface="Impact" panose="020B0806030902050204" pitchFamily="34" charset="0"/>
              </a:rPr>
              <a:t>u! Grandioso </a:t>
            </a:r>
            <a:r>
              <a:rPr lang="pt-BR" sz="3600" dirty="0">
                <a:solidFill>
                  <a:srgbClr val="FFFF00"/>
                </a:solidFill>
                <a:latin typeface="Impact" panose="020B0806030902050204" pitchFamily="34" charset="0"/>
              </a:rPr>
              <a:t>és </a:t>
            </a:r>
            <a:r>
              <a:rPr lang="pt-BR" sz="3600" dirty="0" smtClean="0">
                <a:solidFill>
                  <a:srgbClr val="FFFF00"/>
                </a:solidFill>
                <a:latin typeface="Impact" panose="020B0806030902050204" pitchFamily="34" charset="0"/>
              </a:rPr>
              <a:t>Tu!</a:t>
            </a:r>
            <a:r>
              <a:rPr lang="pt-BR" sz="3600" dirty="0">
                <a:solidFill>
                  <a:srgbClr val="FFFF00"/>
                </a:solidFill>
                <a:latin typeface="Impact" panose="020B0806030902050204" pitchFamily="34" charset="0"/>
              </a:rPr>
              <a:t/>
            </a:r>
            <a:br>
              <a:rPr lang="pt-BR" sz="3600" dirty="0">
                <a:solidFill>
                  <a:srgbClr val="FFFF00"/>
                </a:solidFill>
                <a:latin typeface="Impact" panose="020B0806030902050204" pitchFamily="34" charset="0"/>
              </a:rPr>
            </a:br>
            <a:r>
              <a:rPr lang="pt-BR" sz="3600" dirty="0">
                <a:solidFill>
                  <a:srgbClr val="FFFF00"/>
                </a:solidFill>
                <a:latin typeface="Impact" panose="020B0806030902050204" pitchFamily="34" charset="0"/>
              </a:rPr>
              <a:t>Então minh’alma canta a </a:t>
            </a:r>
            <a:r>
              <a:rPr lang="pt-BR" sz="3600" dirty="0" smtClean="0">
                <a:solidFill>
                  <a:srgbClr val="FFFF00"/>
                </a:solidFill>
                <a:latin typeface="Impact" panose="020B0806030902050204" pitchFamily="34" charset="0"/>
              </a:rPr>
              <a:t>Ti</a:t>
            </a:r>
            <a:r>
              <a:rPr lang="pt-BR" sz="3600" dirty="0">
                <a:solidFill>
                  <a:srgbClr val="FFFF00"/>
                </a:solidFill>
                <a:latin typeface="Impact" panose="020B0806030902050204" pitchFamily="34" charset="0"/>
              </a:rPr>
              <a:t>, Senhor:</a:t>
            </a:r>
            <a:br>
              <a:rPr lang="pt-BR" sz="3600" dirty="0">
                <a:solidFill>
                  <a:srgbClr val="FFFF00"/>
                </a:solidFill>
                <a:latin typeface="Impact" panose="020B0806030902050204" pitchFamily="34" charset="0"/>
              </a:rPr>
            </a:br>
            <a:r>
              <a:rPr lang="pt-BR" sz="3600" dirty="0" smtClean="0">
                <a:solidFill>
                  <a:srgbClr val="FFFF00"/>
                </a:solidFill>
                <a:latin typeface="Impact" panose="020B0806030902050204" pitchFamily="34" charset="0"/>
              </a:rPr>
              <a:t>Grandioso </a:t>
            </a:r>
            <a:r>
              <a:rPr lang="pt-BR" sz="3600" dirty="0">
                <a:solidFill>
                  <a:srgbClr val="FFFF00"/>
                </a:solidFill>
                <a:latin typeface="Impact" panose="020B0806030902050204" pitchFamily="34" charset="0"/>
              </a:rPr>
              <a:t>és </a:t>
            </a:r>
            <a:r>
              <a:rPr lang="pt-BR" sz="3600" dirty="0" smtClean="0">
                <a:solidFill>
                  <a:srgbClr val="FFFF00"/>
                </a:solidFill>
                <a:latin typeface="Impact" panose="020B0806030902050204" pitchFamily="34" charset="0"/>
              </a:rPr>
              <a:t>Tu! Grandioso </a:t>
            </a:r>
            <a:r>
              <a:rPr lang="pt-BR" sz="3600" dirty="0">
                <a:solidFill>
                  <a:srgbClr val="FFFF00"/>
                </a:solidFill>
                <a:latin typeface="Impact" panose="020B0806030902050204" pitchFamily="34" charset="0"/>
              </a:rPr>
              <a:t>és </a:t>
            </a:r>
            <a:r>
              <a:rPr lang="pt-BR" sz="3600" dirty="0" smtClean="0">
                <a:solidFill>
                  <a:srgbClr val="FFFF00"/>
                </a:solidFill>
                <a:latin typeface="Impact" panose="020B0806030902050204" pitchFamily="34" charset="0"/>
              </a:rPr>
              <a:t>Tu!</a:t>
            </a:r>
            <a:endParaRPr lang="pt-BR" sz="3600" dirty="0">
              <a:solidFill>
                <a:srgbClr val="FFFF00"/>
              </a:solidFill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9529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Euclecio\Desktop\DMO2016\Arriba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0"/>
            <a:ext cx="2973313" cy="2973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aixaDeTexto 3"/>
          <p:cNvSpPr txBox="1"/>
          <p:nvPr/>
        </p:nvSpPr>
        <p:spPr>
          <a:xfrm>
            <a:off x="0" y="3651870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dirty="0" smtClean="0">
                <a:solidFill>
                  <a:schemeClr val="accent3">
                    <a:lumMod val="75000"/>
                  </a:schemeClr>
                </a:solidFill>
                <a:latin typeface="Impact" panose="020B0806030902050204" pitchFamily="34" charset="0"/>
              </a:rPr>
              <a:t>VERDE – CONVIDO TODOS PARA, EM PÉ, TERMOS UM MOMENTO DE INTERCESSÃO DE MÃOS DADAS.</a:t>
            </a:r>
            <a:endParaRPr lang="pt-BR" sz="3600" dirty="0">
              <a:solidFill>
                <a:schemeClr val="accent3">
                  <a:lumMod val="75000"/>
                </a:schemeClr>
              </a:solidFill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729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K:\Gifs\Música\Instrumento\M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67234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4705368" y="3820061"/>
            <a:ext cx="44716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000" dirty="0" smtClean="0">
                <a:ln>
                  <a:solidFill>
                    <a:srgbClr val="FFFF00"/>
                  </a:solidFill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HPD 423</a:t>
            </a:r>
            <a:endParaRPr lang="pt-BR" sz="8000" dirty="0">
              <a:ln>
                <a:solidFill>
                  <a:srgbClr val="FFFF00"/>
                </a:solidFill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2597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0" y="267494"/>
            <a:ext cx="9144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AO ORARMOS, SENHOR,</a:t>
            </a:r>
            <a:br>
              <a:rPr lang="pt-BR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</a:br>
            <a:r>
              <a:rPr lang="pt-BR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VEM ENCHER-NOS COM TEU AMOR,</a:t>
            </a:r>
            <a:br>
              <a:rPr lang="pt-BR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</a:br>
            <a:r>
              <a:rPr lang="pt-BR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PARA UM MUNDO AGITADO ESQUECER,</a:t>
            </a:r>
            <a:br>
              <a:rPr lang="pt-BR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</a:br>
            <a:r>
              <a:rPr lang="pt-BR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CADA DIA TUA VIDA VIVER.</a:t>
            </a:r>
            <a:br>
              <a:rPr lang="pt-BR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</a:br>
            <a:r>
              <a:rPr lang="pt-BR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NOSSA VIDA </a:t>
            </a:r>
            <a:r>
              <a:rPr lang="pt-BR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VEM POIS </a:t>
            </a:r>
            <a:r>
              <a:rPr lang="pt-BR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TRANSFORMAR</a:t>
            </a:r>
            <a:br>
              <a:rPr lang="pt-BR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</a:br>
            <a:r>
              <a:rPr lang="pt-BR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REFRIGÉRIO P'RA ALMA NOS DAR.</a:t>
            </a:r>
            <a:br>
              <a:rPr lang="pt-BR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</a:br>
            <a:r>
              <a:rPr lang="pt-BR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E AGORA, COM OUTROS IRMÃOS,</a:t>
            </a:r>
            <a:br>
              <a:rPr lang="pt-BR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</a:br>
            <a:r>
              <a:rPr lang="pt-BR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NOS UNIMOS AQUI EM ORAÇÃO.</a:t>
            </a:r>
            <a:endParaRPr lang="pt-BR" sz="3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657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0" y="267494"/>
            <a:ext cx="9144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VERMELHO – SOMOS DIFERENTES. SOMOS ESPECIAIS. </a:t>
            </a:r>
          </a:p>
          <a:p>
            <a:pPr algn="ctr"/>
            <a:r>
              <a:rPr lang="pt-BR" sz="3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SOMOS AMADOS POR TI, Ó PAI.</a:t>
            </a:r>
          </a:p>
          <a:p>
            <a:pPr algn="ctr"/>
            <a:r>
              <a:rPr lang="pt-BR" sz="3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SOMOS TEUS INSTRUMENTOS NESTE BELO MUNDO.</a:t>
            </a:r>
          </a:p>
          <a:p>
            <a:pPr algn="ctr"/>
            <a:r>
              <a:rPr lang="pt-BR" sz="32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BRANCO – HÁ TANTOS DESAFIOS. </a:t>
            </a:r>
          </a:p>
          <a:p>
            <a:pPr algn="ctr"/>
            <a:r>
              <a:rPr lang="pt-BR" sz="32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EXISTEM TANTAS NECESSIDADES.</a:t>
            </a:r>
          </a:p>
          <a:p>
            <a:pPr algn="ctr"/>
            <a:r>
              <a:rPr lang="pt-BR" sz="32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QUEREMOS NOS UNIR, COMO ESTAMOS AGORA.</a:t>
            </a:r>
          </a:p>
          <a:p>
            <a:pPr algn="ctr"/>
            <a:r>
              <a:rPr lang="pt-BR" sz="3200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VERDE - QUEREMOS LUTAR POR UM BEM MAIOR, </a:t>
            </a:r>
          </a:p>
          <a:p>
            <a:pPr algn="ctr"/>
            <a:r>
              <a:rPr lang="pt-BR" sz="3200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QUE É O TEU REINO. QUEREMOS TE AMAR E </a:t>
            </a:r>
          </a:p>
          <a:p>
            <a:pPr algn="ctr"/>
            <a:r>
              <a:rPr lang="pt-BR" sz="3200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SERVIR DE TODO O NOSSO CORAÇÃO.</a:t>
            </a:r>
          </a:p>
        </p:txBody>
      </p:sp>
    </p:spTree>
    <p:extLst>
      <p:ext uri="{BB962C8B-B14F-4D97-AF65-F5344CB8AC3E}">
        <p14:creationId xmlns:p14="http://schemas.microsoft.com/office/powerpoint/2010/main" val="975501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4772" y="195486"/>
            <a:ext cx="914400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VERMELHO – COLOCAMOS NO TEU ALTAR </a:t>
            </a:r>
            <a:r>
              <a:rPr lang="pt-BR" sz="3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A </a:t>
            </a:r>
            <a:r>
              <a:rPr lang="pt-BR" sz="3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NOSSA VIDA, NOSSA </a:t>
            </a:r>
            <a:r>
              <a:rPr lang="pt-BR" sz="3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FÉ, NOSSA </a:t>
            </a:r>
            <a:r>
              <a:rPr lang="pt-BR" sz="3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CRIATIVIDADE, NOSSO TRABALHO</a:t>
            </a:r>
            <a:r>
              <a:rPr lang="pt-BR" sz="3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...</a:t>
            </a:r>
          </a:p>
          <a:p>
            <a:pPr lvl="0" algn="ctr"/>
            <a:r>
              <a:rPr lang="pt-BR" sz="300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AMARELO </a:t>
            </a:r>
            <a:r>
              <a:rPr lang="pt-BR" sz="3000" dirty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– COLOCAMOS NO TEU ALTAR NOS RECURSOS,</a:t>
            </a:r>
          </a:p>
          <a:p>
            <a:pPr lvl="0" algn="ctr"/>
            <a:r>
              <a:rPr lang="pt-BR" sz="3000" dirty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QUE TAMBÉM REPRESENTAM </a:t>
            </a:r>
            <a:endParaRPr lang="pt-BR" sz="3000" dirty="0" smtClean="0">
              <a:ln>
                <a:solidFill>
                  <a:schemeClr val="tx1"/>
                </a:solidFill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  <a:p>
            <a:pPr lvl="0" algn="ctr"/>
            <a:r>
              <a:rPr lang="pt-BR" sz="300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NOSSO </a:t>
            </a:r>
            <a:r>
              <a:rPr lang="pt-BR" sz="3000" dirty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COMPROMISSO COM O TEU </a:t>
            </a:r>
            <a:r>
              <a:rPr lang="pt-BR" sz="300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EVANGELHO</a:t>
            </a:r>
            <a:r>
              <a:rPr lang="pt-BR" sz="3000" dirty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.</a:t>
            </a:r>
          </a:p>
          <a:p>
            <a:pPr lvl="0" algn="ctr"/>
            <a:r>
              <a:rPr lang="pt-BR" sz="3000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VERDE </a:t>
            </a:r>
            <a:r>
              <a:rPr lang="pt-BR" sz="3000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– ASSIM TAMBÉM DEPOSITAMOS DIANTE DE TI, </a:t>
            </a:r>
            <a:endParaRPr lang="pt-BR" sz="3000" dirty="0" smtClean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  <a:p>
            <a:pPr lvl="0" algn="ctr"/>
            <a:r>
              <a:rPr lang="pt-BR" sz="3000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SENHOR, O </a:t>
            </a:r>
            <a:r>
              <a:rPr lang="pt-BR" sz="3000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NOSSO </a:t>
            </a:r>
            <a:r>
              <a:rPr lang="pt-BR" sz="3000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FUTURO E CUIDADO QUE JÁ PRECISAMOS EXERCER COM A TUA CRIAÇÃO.</a:t>
            </a:r>
            <a:endParaRPr lang="pt-BR" sz="3000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  <a:p>
            <a:pPr lvl="0" algn="ctr"/>
            <a:r>
              <a:rPr lang="pt-BR" sz="30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BRANCO </a:t>
            </a:r>
            <a:r>
              <a:rPr lang="pt-BR" sz="30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– E, QUEREMOS SAIR DAQUI </a:t>
            </a:r>
            <a:endParaRPr lang="pt-BR" sz="3000" dirty="0" smtClean="0">
              <a:ln>
                <a:solidFill>
                  <a:schemeClr val="tx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  <a:p>
            <a:pPr lvl="0" algn="ctr"/>
            <a:r>
              <a:rPr lang="pt-BR" sz="30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ORANDO EM CONJUNTO...</a:t>
            </a:r>
            <a:endParaRPr lang="pt-BR" sz="3000" dirty="0">
              <a:ln>
                <a:solidFill>
                  <a:schemeClr val="tx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6802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123478"/>
            <a:ext cx="914400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PAI NOSSO QUE ESTÁS NOS CÉUS.</a:t>
            </a:r>
          </a:p>
          <a:p>
            <a:pPr algn="ctr"/>
            <a:r>
              <a:rPr lang="pt-BR" sz="2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SANTIFICADO SEJA O TEU NOME.</a:t>
            </a:r>
          </a:p>
          <a:p>
            <a:pPr algn="ctr"/>
            <a:r>
              <a:rPr lang="pt-BR" sz="2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VENHA O TEU REINO.</a:t>
            </a:r>
          </a:p>
          <a:p>
            <a:pPr algn="ctr"/>
            <a:r>
              <a:rPr lang="pt-BR" sz="2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SEJA FEITA A TUA VONTADE, </a:t>
            </a:r>
          </a:p>
          <a:p>
            <a:pPr algn="ctr"/>
            <a:r>
              <a:rPr lang="pt-BR" sz="2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ASSIM NA TERRA COMO NO CÉU.</a:t>
            </a:r>
          </a:p>
          <a:p>
            <a:pPr algn="ctr"/>
            <a:r>
              <a:rPr lang="pt-BR" sz="2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O PÃO NOSSO DE CADA DIA NOS DÁ HOJE.</a:t>
            </a:r>
          </a:p>
          <a:p>
            <a:pPr algn="ctr"/>
            <a:r>
              <a:rPr lang="pt-BR" sz="2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E PERDOA-NOS AS NOSSAS DÍVIDAS, </a:t>
            </a:r>
          </a:p>
          <a:p>
            <a:pPr algn="ctr"/>
            <a:r>
              <a:rPr lang="pt-BR" sz="2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ASSIM COMO NÓS TAMBÉM PERDOAMOS AOS NOSSOS DEVEDORES.</a:t>
            </a:r>
          </a:p>
          <a:p>
            <a:pPr algn="ctr"/>
            <a:r>
              <a:rPr lang="pt-BR" sz="2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E NÃO NOS DEIXES CAIR EM TENTAÇÃO.</a:t>
            </a:r>
          </a:p>
          <a:p>
            <a:pPr algn="ctr"/>
            <a:r>
              <a:rPr lang="pt-BR" sz="2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MAS LIVRA-NOS DO MAL.</a:t>
            </a:r>
          </a:p>
          <a:p>
            <a:pPr algn="ctr"/>
            <a:r>
              <a:rPr lang="pt-BR" sz="2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POIS, TEU É O REINO, O PODER </a:t>
            </a:r>
          </a:p>
          <a:p>
            <a:pPr algn="ctr"/>
            <a:r>
              <a:rPr lang="pt-BR" sz="2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E A GLÓRIA, PARA SEMPRE. AMÉM.</a:t>
            </a:r>
          </a:p>
        </p:txBody>
      </p:sp>
    </p:spTree>
    <p:extLst>
      <p:ext uri="{BB962C8B-B14F-4D97-AF65-F5344CB8AC3E}">
        <p14:creationId xmlns:p14="http://schemas.microsoft.com/office/powerpoint/2010/main" val="1864828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25" y="411510"/>
            <a:ext cx="914400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PASTOR</a:t>
            </a:r>
          </a:p>
          <a:p>
            <a:pPr algn="ctr"/>
            <a:r>
              <a:rPr lang="pt-BR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QUE O CAMINHO SEJA BRANDO AOS TEUS PÉS.</a:t>
            </a:r>
            <a:br>
              <a:rPr lang="pt-BR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</a:br>
            <a:r>
              <a:rPr lang="pt-BR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QUE O VENTO SOPRE LEVE EM TEUS OMBROS.</a:t>
            </a:r>
          </a:p>
          <a:p>
            <a:pPr algn="ctr"/>
            <a:r>
              <a:rPr lang="pt-BR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QUE O SOL BRILHE CÁLIDO SOBRE TUA FACE.</a:t>
            </a:r>
            <a:br>
              <a:rPr lang="pt-BR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</a:br>
            <a:r>
              <a:rPr lang="pt-BR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QUE AS CHUVAS CAIAM SERENAS EM TEUS CAMPOS.</a:t>
            </a:r>
          </a:p>
          <a:p>
            <a:pPr algn="ctr"/>
            <a:r>
              <a:rPr lang="pt-BR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E, ATÉ QUE NOS ENCONTREMOS DE NOVO,</a:t>
            </a:r>
            <a:br>
              <a:rPr lang="pt-BR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</a:br>
            <a:r>
              <a:rPr lang="pt-BR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QUE DEUS TE GUARDE NA PALMA DE SUA MÃO.</a:t>
            </a:r>
          </a:p>
          <a:p>
            <a:pPr algn="ctr"/>
            <a:r>
              <a:rPr lang="pt-BR" sz="3200" b="0" i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AMÉM!</a:t>
            </a:r>
            <a:endParaRPr lang="pt-BR" sz="3200" b="0" i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4461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Euclécio\Downloads\Cest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95486"/>
            <a:ext cx="8280920" cy="482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1711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4772" y="195486"/>
            <a:ext cx="914400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VERMELHO – </a:t>
            </a:r>
            <a:r>
              <a:rPr lang="pt-BR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AOS OLHOS DE DEUS SOMOS SOMENTE UMA IGREJA, </a:t>
            </a:r>
          </a:p>
          <a:p>
            <a:pPr algn="ctr"/>
            <a:r>
              <a:rPr lang="pt-BR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QUE É O CORPO DE CRISTO.</a:t>
            </a:r>
          </a:p>
          <a:p>
            <a:pPr lvl="0" algn="ctr"/>
            <a:r>
              <a:rPr lang="pt-BR" sz="280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AMARELO </a:t>
            </a:r>
            <a:r>
              <a:rPr lang="pt-BR" sz="2800" dirty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– </a:t>
            </a:r>
            <a:r>
              <a:rPr lang="pt-BR" sz="280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TODAVIA, SOMOS DIFERENTES, EM DIVERSAS DENOMINAÇÕES ESPALHADOS PELO MUNDO.</a:t>
            </a:r>
            <a:endParaRPr lang="pt-BR" sz="2800" dirty="0">
              <a:ln>
                <a:solidFill>
                  <a:schemeClr val="tx1"/>
                </a:solidFill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  <a:p>
            <a:pPr lvl="0" algn="ctr"/>
            <a:r>
              <a:rPr lang="pt-BR" sz="2800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VERDE </a:t>
            </a:r>
            <a:r>
              <a:rPr lang="pt-BR" sz="2800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– ASSIM TAMBÉM </a:t>
            </a:r>
            <a:r>
              <a:rPr lang="pt-BR" sz="2800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A CESTA DE FRUTOS SOBRE A MESA </a:t>
            </a:r>
          </a:p>
          <a:p>
            <a:pPr lvl="0" algn="ctr"/>
            <a:r>
              <a:rPr lang="pt-BR" sz="2800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DO ALTAR APONTA À DIVERSIDADE DA CRIAÇÃO.</a:t>
            </a:r>
            <a:endParaRPr lang="pt-BR" sz="2800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  <a:p>
            <a:pPr lvl="0" algn="ctr"/>
            <a:r>
              <a:rPr lang="pt-BR" sz="28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BRANCO </a:t>
            </a:r>
            <a:r>
              <a:rPr lang="pt-BR" sz="28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– </a:t>
            </a:r>
            <a:r>
              <a:rPr lang="pt-BR" sz="28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SOMOS DESAFIADOS A ALIMENTAR NOSSA FÉ </a:t>
            </a:r>
          </a:p>
          <a:p>
            <a:pPr lvl="0" algn="ctr"/>
            <a:r>
              <a:rPr lang="pt-BR" sz="28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NA COMUNHÃO COM A IGREJA.</a:t>
            </a:r>
          </a:p>
          <a:p>
            <a:pPr algn="ctr"/>
            <a:r>
              <a:rPr lang="pt-BR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VERMELHO – </a:t>
            </a:r>
            <a:r>
              <a:rPr lang="pt-BR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TENHA A LIBERDADE DE ESCOLHER UMA FRUTA </a:t>
            </a:r>
          </a:p>
          <a:p>
            <a:pPr algn="ctr"/>
            <a:r>
              <a:rPr lang="pt-BR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PARA TI NA LEMBRANÇA DA DIVERSIDADE </a:t>
            </a:r>
          </a:p>
          <a:p>
            <a:pPr algn="ctr"/>
            <a:r>
              <a:rPr lang="pt-BR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E NECESSIDADE DE COMUNHÃO.</a:t>
            </a:r>
            <a:endParaRPr lang="pt-BR" sz="2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9931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Euclécio\Downloads\Hand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64572"/>
            <a:ext cx="8712968" cy="4578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-19239" y="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8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POSLÚDIO</a:t>
            </a:r>
            <a:endParaRPr lang="pt-BR" sz="8800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9185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Euclécio\Pictures\Geral\BomDomingo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778" y="267494"/>
            <a:ext cx="8447693" cy="4680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1636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4_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2480</TotalTime>
  <Words>1565</Words>
  <Application>Microsoft Office PowerPoint</Application>
  <PresentationFormat>Apresentação na tela (16:9)</PresentationFormat>
  <Paragraphs>204</Paragraphs>
  <Slides>53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5</vt:i4>
      </vt:variant>
      <vt:variant>
        <vt:lpstr>Títulos de slides</vt:lpstr>
      </vt:variant>
      <vt:variant>
        <vt:i4>53</vt:i4>
      </vt:variant>
    </vt:vector>
  </HeadingPairs>
  <TitlesOfParts>
    <vt:vector size="58" baseType="lpstr">
      <vt:lpstr>Tema do Office</vt:lpstr>
      <vt:lpstr>1_Tema do Office</vt:lpstr>
      <vt:lpstr>2_Tema do Office</vt:lpstr>
      <vt:lpstr>3_Tema do Office</vt:lpstr>
      <vt:lpstr>4_Tema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Euclécio</dc:creator>
  <cp:lastModifiedBy>Cliente</cp:lastModifiedBy>
  <cp:revision>89</cp:revision>
  <dcterms:created xsi:type="dcterms:W3CDTF">2017-02-10T11:21:48Z</dcterms:created>
  <dcterms:modified xsi:type="dcterms:W3CDTF">2018-03-04T00:19:55Z</dcterms:modified>
</cp:coreProperties>
</file>