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2" r:id="rId3"/>
  </p:sldMasterIdLst>
  <p:notesMasterIdLst>
    <p:notesMasterId r:id="rId59"/>
  </p:notesMasterIdLst>
  <p:sldIdLst>
    <p:sldId id="282" r:id="rId4"/>
    <p:sldId id="320" r:id="rId5"/>
    <p:sldId id="321" r:id="rId6"/>
    <p:sldId id="309" r:id="rId7"/>
    <p:sldId id="335" r:id="rId8"/>
    <p:sldId id="336" r:id="rId9"/>
    <p:sldId id="337" r:id="rId10"/>
    <p:sldId id="338" r:id="rId11"/>
    <p:sldId id="333" r:id="rId12"/>
    <p:sldId id="334" r:id="rId13"/>
    <p:sldId id="308" r:id="rId14"/>
    <p:sldId id="328" r:id="rId15"/>
    <p:sldId id="287" r:id="rId16"/>
    <p:sldId id="285" r:id="rId17"/>
    <p:sldId id="286" r:id="rId18"/>
    <p:sldId id="339" r:id="rId19"/>
    <p:sldId id="340" r:id="rId20"/>
    <p:sldId id="341" r:id="rId21"/>
    <p:sldId id="288" r:id="rId22"/>
    <p:sldId id="289" r:id="rId23"/>
    <p:sldId id="317" r:id="rId24"/>
    <p:sldId id="291" r:id="rId25"/>
    <p:sldId id="292" r:id="rId26"/>
    <p:sldId id="294" r:id="rId27"/>
    <p:sldId id="295" r:id="rId28"/>
    <p:sldId id="322" r:id="rId29"/>
    <p:sldId id="296" r:id="rId30"/>
    <p:sldId id="297" r:id="rId31"/>
    <p:sldId id="300" r:id="rId32"/>
    <p:sldId id="298" r:id="rId33"/>
    <p:sldId id="299" r:id="rId34"/>
    <p:sldId id="301" r:id="rId35"/>
    <p:sldId id="302" r:id="rId36"/>
    <p:sldId id="303" r:id="rId37"/>
    <p:sldId id="304" r:id="rId38"/>
    <p:sldId id="305" r:id="rId39"/>
    <p:sldId id="312" r:id="rId40"/>
    <p:sldId id="306" r:id="rId41"/>
    <p:sldId id="319" r:id="rId42"/>
    <p:sldId id="318" r:id="rId43"/>
    <p:sldId id="325" r:id="rId44"/>
    <p:sldId id="330" r:id="rId45"/>
    <p:sldId id="324" r:id="rId46"/>
    <p:sldId id="331" r:id="rId47"/>
    <p:sldId id="326" r:id="rId48"/>
    <p:sldId id="347" r:id="rId49"/>
    <p:sldId id="316" r:id="rId50"/>
    <p:sldId id="314" r:id="rId51"/>
    <p:sldId id="342" r:id="rId52"/>
    <p:sldId id="344" r:id="rId53"/>
    <p:sldId id="329" r:id="rId54"/>
    <p:sldId id="345" r:id="rId55"/>
    <p:sldId id="310" r:id="rId56"/>
    <p:sldId id="323" r:id="rId57"/>
    <p:sldId id="332" r:id="rId58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pitchFamily="1" charset="0"/>
        <a:ea typeface="ヒラギノ角ゴ ProN W3" pitchFamily="1" charset="-128"/>
        <a:cs typeface="+mn-cs"/>
        <a:sym typeface="Gill Sans" pitchFamily="1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DC2CD"/>
    <a:srgbClr val="90407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2787"/>
    <p:restoredTop sz="90929"/>
  </p:normalViewPr>
  <p:slideViewPr>
    <p:cSldViewPr>
      <p:cViewPr varScale="1">
        <p:scale>
          <a:sx n="46" d="100"/>
          <a:sy n="46" d="100"/>
        </p:scale>
        <p:origin x="-966" y="-11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3" name="Rectangle 3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042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5" name="Rectangle 5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6566" name="Rectangle 6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6567" name="Rectangle 7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B73D387-2F66-4165-84E1-C32815821B22}" type="slidenum">
              <a:rPr lang="de-DE" altLang="pt-BR"/>
              <a:pPr>
                <a:defRPr/>
              </a:pPr>
              <a:t>‹nº›</a:t>
            </a:fld>
            <a:endParaRPr lang="de-DE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pitchFamily="1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pitchFamily="1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pitchFamily="1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pitchFamily="1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>
              <a:sym typeface="Gill Sans" pitchFamily="1" charset="0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>
              <a:sym typeface="Gill Sans" pitchFamily="1" charset="0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>
              <a:sym typeface="Gill Sans" pitchFamily="1" charset="0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>
                <a:sym typeface="Gill Sans" pitchFamily="1" charset="0"/>
              </a:rPr>
              <a:t>Mastertitelformat bearbeiten</a:t>
            </a:r>
          </a:p>
        </p:txBody>
      </p:sp>
      <p:sp>
        <p:nvSpPr>
          <p:cNvPr id="1027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>
                <a:sym typeface="Gill Sans" pitchFamily="1" charset="0"/>
              </a:rPr>
              <a:t>Mastertextformat bearbeiten</a:t>
            </a:r>
          </a:p>
          <a:p>
            <a:pPr lvl="1"/>
            <a:r>
              <a:rPr lang="en-US" altLang="pt-BR" smtClean="0">
                <a:sym typeface="Gill Sans" pitchFamily="1" charset="0"/>
              </a:rPr>
              <a:t>Zweite Ebene</a:t>
            </a:r>
          </a:p>
          <a:p>
            <a:pPr lvl="2"/>
            <a:r>
              <a:rPr lang="en-US" altLang="pt-BR" smtClean="0">
                <a:sym typeface="Gill Sans" pitchFamily="1" charset="0"/>
              </a:rPr>
              <a:t>Dritte Ebene</a:t>
            </a:r>
          </a:p>
          <a:p>
            <a:pPr lvl="3"/>
            <a:r>
              <a:rPr lang="en-US" altLang="pt-BR" smtClean="0">
                <a:sym typeface="Gill Sans" pitchFamily="1" charset="0"/>
              </a:rPr>
              <a:t>Vierte Ebene</a:t>
            </a:r>
          </a:p>
          <a:p>
            <a:pPr lvl="4"/>
            <a:r>
              <a:rPr lang="en-US" altLang="pt-BR" smtClean="0">
                <a:sym typeface="Gill Sans" pitchFamily="1" charset="0"/>
              </a:rPr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9pPr>
    </p:titleStyle>
    <p:bodyStyle>
      <a:lvl1pPr marL="838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pitchFamily="1" charset="0"/>
        </a:defRPr>
      </a:lvl1pPr>
      <a:lvl2pPr marL="1282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2pPr>
      <a:lvl3pPr marL="1727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3pPr>
      <a:lvl4pPr marL="21717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4pPr>
      <a:lvl5pPr marL="2616200" indent="-571500" algn="l" rtl="0" eaLnBrk="0" fontAlgn="base" hangingPunct="0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pitchFamily="1" charset="0"/>
        <a:buChar char="•"/>
        <a:defRPr sz="4200">
          <a:solidFill>
            <a:schemeClr val="tx1"/>
          </a:solidFill>
          <a:latin typeface="+mn-lt"/>
          <a:ea typeface="+mn-ea"/>
          <a:sym typeface="Gill Sans" pitchFamily="1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>
                <a:sym typeface="Gill Sans" pitchFamily="1" charset="0"/>
              </a:rPr>
              <a:t>Mastertextformat bearbeiten</a:t>
            </a:r>
          </a:p>
          <a:p>
            <a:pPr lvl="1"/>
            <a:r>
              <a:rPr lang="en-US" altLang="pt-BR" smtClean="0">
                <a:sym typeface="Gill Sans" pitchFamily="1" charset="0"/>
              </a:rPr>
              <a:t>Zweite Ebene</a:t>
            </a:r>
          </a:p>
          <a:p>
            <a:pPr lvl="2"/>
            <a:r>
              <a:rPr lang="en-US" altLang="pt-BR" smtClean="0">
                <a:sym typeface="Gill Sans" pitchFamily="1" charset="0"/>
              </a:rPr>
              <a:t>Dritte Ebene</a:t>
            </a:r>
          </a:p>
          <a:p>
            <a:pPr lvl="3"/>
            <a:r>
              <a:rPr lang="en-US" altLang="pt-BR" smtClean="0">
                <a:sym typeface="Gill Sans" pitchFamily="1" charset="0"/>
              </a:rPr>
              <a:t>Vierte Ebene</a:t>
            </a:r>
          </a:p>
          <a:p>
            <a:pPr lvl="4"/>
            <a:r>
              <a:rPr lang="en-US" altLang="pt-BR" smtClean="0">
                <a:sym typeface="Gill Sans" pitchFamily="1" charset="0"/>
              </a:rPr>
              <a:t>Fünfte Ebene</a:t>
            </a:r>
          </a:p>
        </p:txBody>
      </p:sp>
      <p:sp>
        <p:nvSpPr>
          <p:cNvPr id="2051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>
                <a:sym typeface="Gill Sans" pitchFamily="1" charset="0"/>
              </a:rPr>
              <a:t>Mastertitelformat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>
                <a:sym typeface="Gill Sans" pitchFamily="1" charset="0"/>
              </a:rPr>
              <a:t>Mastertitelformat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pitchFamily="1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pitchFamily="1" charset="0"/>
          <a:ea typeface="ヒラギノ角ゴ ProN W3" pitchFamily="1" charset="-128"/>
          <a:sym typeface="Gill Sans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pitchFamily="1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buChar char="»"/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sym typeface="Gill Sans" pitchFamily="1" charset="0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uteranos.com.br/_arquivos/201708/big_3c8af8547d7a8282ca4e820ccb75cde4.jpg" TargetMode="Externa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uteranos.com.br/_arquivos/201708/big_3c8af8547d7a8282ca4e820ccb75cde4.jpg" TargetMode="Externa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uteranos.com.br/_arquivos/201708/big_3c8af8547d7a8282ca4e820ccb75cde4.jpg" TargetMode="External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.br/url?sa=i&amp;rct=j&amp;q=&amp;esrc=s&amp;source=images&amp;cd=&amp;ved=2ahUKEwjt08Xcj7XZAhXBmuAKHXPVA2AQjRx6BAgAEAY&amp;url=https%3A%2F%2Fvidanosuriname.wordpress.com%2Fpage%2F2%2F&amp;psig=AOvVaw08vmcdouj6wxmUbq6ZM6Wh&amp;ust=1519237680898749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5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luteranos.com.br/_arquivos/201708/big_3c8af8547d7a8282ca4e820ccb75cde4.jpg" TargetMode="External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4099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501650" y="447675"/>
            <a:ext cx="5143500" cy="878681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6000" b="1" i="1" smtClean="0">
                <a:solidFill>
                  <a:srgbClr val="0070C0"/>
                </a:solidFill>
              </a:rPr>
              <a:t>Sejam</a:t>
            </a:r>
          </a:p>
          <a:p>
            <a:pPr eaLnBrk="1" hangingPunct="1"/>
            <a:r>
              <a:rPr lang="pt-BR" altLang="pt-BR" sz="6000" b="1" i="1" smtClean="0">
                <a:solidFill>
                  <a:srgbClr val="0070C0"/>
                </a:solidFill>
              </a:rPr>
              <a:t>bem vindas 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e bem vindos a esta Celebração 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do 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Dia Mundial de Oração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2018.</a:t>
            </a:r>
          </a:p>
        </p:txBody>
      </p:sp>
      <p:pic>
        <p:nvPicPr>
          <p:cNvPr id="4100" name="Espaço Reservado para Conteúdo 8" descr="http://www.luteranos.com.br/_arquivos/201708/big_3c8af8547d7a8282ca4e820ccb75cde4.jpg">
            <a:hlinkClick r:id="rId2" tooltip="&quot;DMO 2018&quot;"/>
          </p:cNvPr>
          <p:cNvPicPr>
            <a:picLocks noGrp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42038" y="628650"/>
            <a:ext cx="6211887" cy="8424863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m 1" descr="mapasurinam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1338"/>
            <a:ext cx="13004800" cy="867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m 1" descr="surinam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48488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Imagem 2" descr="Suriname-map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3600" y="914400"/>
            <a:ext cx="5486400" cy="792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7171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238125" y="876300"/>
            <a:ext cx="4608513" cy="78359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Hino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de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Saudação</a:t>
            </a: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</p:txBody>
      </p:sp>
      <p:pic>
        <p:nvPicPr>
          <p:cNvPr id="7172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84763" y="0"/>
            <a:ext cx="7920037" cy="97536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130046" tIns="65023" rIns="130046" bIns="65023">
            <a:normAutofit/>
          </a:bodyPr>
          <a:lstStyle/>
          <a:p>
            <a:pPr marL="866973" indent="-866973">
              <a:buFontTx/>
              <a:buNone/>
              <a:defRPr/>
            </a:pPr>
            <a:r>
              <a:rPr lang="pt-BR" sz="1700" b="1" dirty="0" smtClean="0"/>
              <a:t>  </a:t>
            </a:r>
            <a:r>
              <a:rPr lang="pt-BR" sz="6800" b="1" dirty="0" smtClean="0">
                <a:solidFill>
                  <a:srgbClr val="FF0000"/>
                </a:solidFill>
                <a:latin typeface="Arial" charset="0"/>
              </a:rPr>
              <a:t>DEUS  ESTÁ  AQUI</a:t>
            </a:r>
          </a:p>
          <a:p>
            <a:pPr marL="866973" indent="-866973">
              <a:buFontTx/>
              <a:buNone/>
              <a:defRPr/>
            </a:pPr>
            <a:endParaRPr lang="pt-BR" sz="1700" b="1" dirty="0" smtClean="0">
              <a:solidFill>
                <a:srgbClr val="FFC000"/>
              </a:solidFill>
              <a:latin typeface="Arial" charset="0"/>
            </a:endParaRPr>
          </a:p>
          <a:p>
            <a:pPr marL="866973" indent="-866973">
              <a:buFontTx/>
              <a:buNone/>
              <a:defRPr/>
            </a:pPr>
            <a:r>
              <a:rPr lang="pt-BR" sz="6300" b="1" dirty="0" smtClean="0">
                <a:latin typeface="Arial" charset="0"/>
              </a:rPr>
              <a:t>1. Deus </a:t>
            </a:r>
            <a:r>
              <a:rPr lang="pt-BR" sz="6300" b="1" dirty="0">
                <a:latin typeface="Arial" charset="0"/>
              </a:rPr>
              <a:t>está aqui, aleluia! </a:t>
            </a:r>
          </a:p>
          <a:p>
            <a:pPr marL="866973" indent="-866973">
              <a:buFontTx/>
              <a:buNone/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ar  </a:t>
            </a:r>
            <a:endParaRPr lang="pt-BR" sz="6300" b="1" i="1" dirty="0" smtClean="0">
              <a:solidFill>
                <a:schemeClr val="accent4"/>
              </a:solidFill>
              <a:latin typeface="Arial" charset="0"/>
            </a:endParaRPr>
          </a:p>
          <a:p>
            <a:pPr marL="866973" indent="-866973">
              <a:buFontTx/>
              <a:buNone/>
              <a:defRPr/>
            </a:pPr>
            <a:r>
              <a:rPr lang="pt-BR" sz="6300" b="1" i="1" dirty="0" smtClean="0">
                <a:solidFill>
                  <a:schemeClr val="accent4"/>
                </a:solidFill>
                <a:latin typeface="Arial" charset="0"/>
              </a:rPr>
              <a:t>que </a:t>
            </a: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eu respiro, </a:t>
            </a:r>
          </a:p>
          <a:p>
            <a:pPr marL="866973" indent="-866973">
              <a:buFontTx/>
              <a:buNone/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amanhã </a:t>
            </a:r>
            <a:endParaRPr lang="pt-BR" sz="6300" b="1" i="1" dirty="0" smtClean="0">
              <a:solidFill>
                <a:schemeClr val="accent4"/>
              </a:solidFill>
              <a:latin typeface="Arial" charset="0"/>
            </a:endParaRPr>
          </a:p>
          <a:p>
            <a:pPr marL="866973" indent="-866973">
              <a:buFontTx/>
              <a:buNone/>
              <a:defRPr/>
            </a:pPr>
            <a:r>
              <a:rPr lang="pt-BR" sz="6300" b="1" i="1" dirty="0" smtClean="0">
                <a:solidFill>
                  <a:schemeClr val="accent4"/>
                </a:solidFill>
                <a:latin typeface="Arial" charset="0"/>
              </a:rPr>
              <a:t>que </a:t>
            </a: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se levanta. </a:t>
            </a:r>
          </a:p>
          <a:p>
            <a:pPr marL="866973" indent="-866973">
              <a:buFontTx/>
              <a:buNone/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eu te falo </a:t>
            </a:r>
            <a:endParaRPr lang="pt-BR" sz="6300" b="1" i="1" dirty="0" smtClean="0">
              <a:solidFill>
                <a:schemeClr val="accent4"/>
              </a:solidFill>
              <a:latin typeface="Arial" charset="0"/>
            </a:endParaRPr>
          </a:p>
          <a:p>
            <a:pPr marL="866973" indent="-866973">
              <a:buFontTx/>
              <a:buNone/>
              <a:defRPr/>
            </a:pPr>
            <a:r>
              <a:rPr lang="pt-BR" sz="6300" b="1" i="1" dirty="0" smtClean="0">
                <a:solidFill>
                  <a:schemeClr val="accent4"/>
                </a:solidFill>
                <a:latin typeface="Arial" charset="0"/>
              </a:rPr>
              <a:t>e </a:t>
            </a: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podes me ouvir.</a:t>
            </a:r>
          </a:p>
          <a:p>
            <a:pPr marL="866973" indent="-866973">
              <a:buFontTx/>
              <a:buNone/>
              <a:defRPr/>
            </a:pPr>
            <a:endParaRPr lang="pt-BR" sz="1700" b="1" i="1" dirty="0" smtClean="0">
              <a:latin typeface="Arial" charset="0"/>
            </a:endParaRPr>
          </a:p>
          <a:p>
            <a:pPr marL="866973" indent="-866973">
              <a:buFontTx/>
              <a:buNone/>
              <a:defRPr/>
            </a:pPr>
            <a:endParaRPr lang="pt-BR" sz="1700" b="1" i="1" dirty="0">
              <a:latin typeface="Arial" charset="0"/>
            </a:endParaRPr>
          </a:p>
          <a:p>
            <a:pPr marL="866973" indent="-866973">
              <a:defRPr/>
            </a:pPr>
            <a:endParaRPr lang="pt-BR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71475"/>
            <a:ext cx="13004800" cy="8208963"/>
          </a:xfrm>
          <a:prstGeom prst="rect">
            <a:avLst/>
          </a:prstGeom>
        </p:spPr>
        <p:txBody>
          <a:bodyPr lIns="130046" tIns="65023" rIns="130046" bIns="65023">
            <a:spAutoFit/>
          </a:bodyPr>
          <a:lstStyle/>
          <a:p>
            <a:pPr marL="866973" indent="-866973" algn="ctr">
              <a:defRPr/>
            </a:pPr>
            <a:r>
              <a:rPr lang="pt-BR" sz="6300" b="1" dirty="0">
                <a:latin typeface="Arial" charset="0"/>
              </a:rPr>
              <a:t>2. Deus está em mim, aleluia!</a:t>
            </a: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ar 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que eu respiro,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amanhã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que se levanta.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eu te falo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e podes me ouvir.</a:t>
            </a:r>
          </a:p>
          <a:p>
            <a:pPr marL="866973" indent="-866973">
              <a:defRPr/>
            </a:pPr>
            <a:endParaRPr lang="pt-BR" b="1" dirty="0">
              <a:latin typeface="Arial" charset="0"/>
            </a:endParaRPr>
          </a:p>
          <a:p>
            <a:pPr marL="866973" indent="-866973">
              <a:defRPr/>
            </a:pPr>
            <a:r>
              <a:rPr lang="pt-BR" b="1" dirty="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3004800" cy="7994650"/>
          </a:xfrm>
          <a:prstGeom prst="rect">
            <a:avLst/>
          </a:prstGeom>
        </p:spPr>
        <p:txBody>
          <a:bodyPr lIns="130046" tIns="65023" rIns="130046" bIns="65023">
            <a:spAutoFit/>
          </a:bodyPr>
          <a:lstStyle/>
          <a:p>
            <a:pPr marL="866973" indent="-866973" algn="ctr">
              <a:defRPr/>
            </a:pPr>
            <a:endParaRPr lang="pt-BR" sz="2800" b="1" dirty="0">
              <a:latin typeface="Arial" charset="0"/>
            </a:endParaRPr>
          </a:p>
          <a:p>
            <a:pPr marL="866973" indent="-866973" algn="ctr">
              <a:defRPr/>
            </a:pPr>
            <a:r>
              <a:rPr lang="pt-BR" sz="6300" b="1" dirty="0">
                <a:latin typeface="Arial" charset="0"/>
              </a:rPr>
              <a:t>3. Deus está em ti, aleluia!</a:t>
            </a: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ar 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que eu respiro,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amanhã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que se levanta.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eu te falo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e podes me ouvir.</a:t>
            </a:r>
          </a:p>
          <a:p>
            <a:pPr marL="866973" indent="-866973">
              <a:defRPr/>
            </a:pPr>
            <a:r>
              <a:rPr lang="pt-BR" b="1" dirty="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3004800" cy="7872413"/>
          </a:xfrm>
          <a:prstGeom prst="rect">
            <a:avLst/>
          </a:prstGeom>
        </p:spPr>
        <p:txBody>
          <a:bodyPr lIns="130046" tIns="65023" rIns="130046" bIns="65023">
            <a:spAutoFit/>
          </a:bodyPr>
          <a:lstStyle/>
          <a:p>
            <a:pPr marL="866973" indent="-866973" algn="ctr">
              <a:defRPr/>
            </a:pPr>
            <a:endParaRPr lang="pt-BR" sz="2000" b="1" dirty="0">
              <a:latin typeface="Arial" charset="0"/>
            </a:endParaRPr>
          </a:p>
          <a:p>
            <a:pPr marL="866973" indent="-866973" algn="ctr">
              <a:defRPr/>
            </a:pPr>
            <a:r>
              <a:rPr lang="pt-BR" sz="6300" b="1" dirty="0">
                <a:latin typeface="Arial" charset="0"/>
              </a:rPr>
              <a:t>4. Deus está em nós, aleluia!</a:t>
            </a: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ar 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que eu respiro,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o amanhã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que se levanta.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Tão certo como eu te falo </a:t>
            </a:r>
          </a:p>
          <a:p>
            <a:pPr marL="866973" indent="-866973" algn="ctr">
              <a:defRPr/>
            </a:pPr>
            <a:r>
              <a:rPr lang="pt-BR" sz="6300" b="1" i="1" dirty="0">
                <a:solidFill>
                  <a:schemeClr val="accent4"/>
                </a:solidFill>
                <a:latin typeface="Arial" charset="0"/>
              </a:rPr>
              <a:t>e podes me ouvir.</a:t>
            </a:r>
          </a:p>
          <a:p>
            <a:pPr marL="866973" indent="-866973">
              <a:defRPr/>
            </a:pPr>
            <a:r>
              <a:rPr lang="pt-BR" b="1" dirty="0">
                <a:latin typeface="Arial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12291" name="Espaço Reservado para Conteúdo 4" descr="suri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0213" y="1876425"/>
            <a:ext cx="6911975" cy="7597775"/>
          </a:xfrm>
          <a:noFill/>
          <a:ln>
            <a:miter lim="800000"/>
            <a:headEnd/>
            <a:tailEnd/>
          </a:ln>
        </p:spPr>
      </p:pic>
      <p:sp>
        <p:nvSpPr>
          <p:cNvPr id="12292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650875" y="304800"/>
            <a:ext cx="11995150" cy="15716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z="4400" b="1" smtClean="0">
                <a:solidFill>
                  <a:srgbClr val="FF0000"/>
                </a:solidFill>
              </a:rPr>
              <a:t>MULHERES DE SURINAME CONVIDAM PARA  ADORAÇÃO!</a:t>
            </a:r>
          </a:p>
          <a:p>
            <a:endParaRPr lang="pt-BR" sz="4400" smtClean="0"/>
          </a:p>
        </p:txBody>
      </p:sp>
      <p:pic>
        <p:nvPicPr>
          <p:cNvPr id="12293" name="Imagem 5" descr="suri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3963" y="5591175"/>
            <a:ext cx="51435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Imagem 6" descr="suri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2525" y="1804988"/>
            <a:ext cx="5214938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4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765425"/>
          </a:xfrm>
        </p:spPr>
        <p:txBody>
          <a:bodyPr/>
          <a:lstStyle/>
          <a:p>
            <a:r>
              <a:rPr lang="pt-BR" sz="4400" i="1" smtClean="0">
                <a:solidFill>
                  <a:srgbClr val="FF0000"/>
                </a:solidFill>
              </a:rPr>
              <a:t>/:É COMO A CHUVA QUE LAVA, </a:t>
            </a:r>
            <a:br>
              <a:rPr lang="pt-BR" sz="4400" i="1" smtClean="0">
                <a:solidFill>
                  <a:srgbClr val="FF0000"/>
                </a:solidFill>
              </a:rPr>
            </a:br>
            <a:r>
              <a:rPr lang="pt-BR" sz="4400" i="1" smtClean="0">
                <a:solidFill>
                  <a:srgbClr val="FF0000"/>
                </a:solidFill>
              </a:rPr>
              <a:t>É COMO O FOGO QUE ARRASA; </a:t>
            </a:r>
            <a:br>
              <a:rPr lang="pt-BR" sz="4400" i="1" smtClean="0">
                <a:solidFill>
                  <a:srgbClr val="FF0000"/>
                </a:solidFill>
              </a:rPr>
            </a:br>
            <a:r>
              <a:rPr lang="pt-BR" sz="4400" i="1" smtClean="0">
                <a:solidFill>
                  <a:srgbClr val="FF0000"/>
                </a:solidFill>
              </a:rPr>
              <a:t>TUA PALAVRA É ASSIM NÃO PASSA POR MIM SEM DEIXAR UM SINAL!:/</a:t>
            </a:r>
          </a:p>
        </p:txBody>
      </p:sp>
      <p:pic>
        <p:nvPicPr>
          <p:cNvPr id="13315" name="Imagem 5" descr="girl-dancing-rai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963" y="3948113"/>
            <a:ext cx="52863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Imagem 6" descr="vela-blog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3900" y="3910013"/>
            <a:ext cx="4929188" cy="511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13" y="304800"/>
            <a:ext cx="5500687" cy="1652588"/>
          </a:xfrm>
        </p:spPr>
        <p:txBody>
          <a:bodyPr/>
          <a:lstStyle/>
          <a:p>
            <a:pPr algn="ctr" eaLnBrk="1" hangingPunct="1">
              <a:defRPr/>
            </a:pPr>
            <a:r>
              <a:rPr lang="pt-BR" sz="4400" dirty="0" smtClean="0">
                <a:solidFill>
                  <a:srgbClr val="FF0000"/>
                </a:solidFill>
              </a:rPr>
              <a:t>Leitura Bíblica:   </a:t>
            </a:r>
            <a:r>
              <a:rPr lang="pt-BR" sz="4400" dirty="0" smtClean="0">
                <a:solidFill>
                  <a:srgbClr val="90407F"/>
                </a:solidFill>
              </a:rPr>
              <a:t/>
            </a:r>
            <a:br>
              <a:rPr lang="pt-BR" sz="4400" dirty="0" smtClean="0">
                <a:solidFill>
                  <a:srgbClr val="90407F"/>
                </a:solidFill>
              </a:rPr>
            </a:br>
            <a:r>
              <a:rPr lang="pt-BR" sz="5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Gênesis 1.1-31</a:t>
            </a:r>
            <a:endParaRPr lang="pt-BR" sz="5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39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430213" y="2805113"/>
            <a:ext cx="5572125" cy="5907087"/>
          </a:xfrm>
        </p:spPr>
        <p:txBody>
          <a:bodyPr/>
          <a:lstStyle/>
          <a:p>
            <a:pPr eaLnBrk="1" hangingPunct="1"/>
            <a:r>
              <a:rPr lang="pt-BR" altLang="pt-BR" sz="7200" b="1" i="1" smtClean="0">
                <a:solidFill>
                  <a:srgbClr val="0070C0"/>
                </a:solidFill>
              </a:rPr>
              <a:t>“Toda a criação de Deus é muito boa!</a:t>
            </a:r>
            <a:r>
              <a:rPr lang="pt-BR" altLang="pt-BR" sz="7200" i="1" smtClean="0">
                <a:solidFill>
                  <a:srgbClr val="0070C0"/>
                </a:solidFill>
              </a:rPr>
              <a:t>”</a:t>
            </a:r>
          </a:p>
        </p:txBody>
      </p:sp>
      <p:pic>
        <p:nvPicPr>
          <p:cNvPr id="14340" name="Espaço Reservado para Conteúdo 6" descr="http://www.luteranos.com.br/_arquivos/201708/big_3c8af8547d7a8282ca4e820ccb75cde4.jpg">
            <a:hlinkClick r:id="rId2" tooltip="&quot;DMO 2018&quot;"/>
          </p:cNvPr>
          <p:cNvPicPr>
            <a:picLocks noGrp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502400" y="773113"/>
            <a:ext cx="5851525" cy="83518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Beta\Pictures\sacras para Dario\314492_10150372442879791_531999790_8034618_1630827652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6588" y="2316163"/>
            <a:ext cx="8999537" cy="743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tângulo 2"/>
          <p:cNvSpPr>
            <a:spLocks noChangeArrowheads="1"/>
          </p:cNvSpPr>
          <p:nvPr/>
        </p:nvSpPr>
        <p:spPr bwMode="auto">
          <a:xfrm>
            <a:off x="0" y="0"/>
            <a:ext cx="13004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spAutoFit/>
          </a:bodyPr>
          <a:lstStyle/>
          <a:p>
            <a:pPr algn="ctr"/>
            <a:r>
              <a:rPr lang="pt-BR" sz="6300" b="1">
                <a:solidFill>
                  <a:srgbClr val="FF0000"/>
                </a:solidFill>
                <a:latin typeface="Arial" charset="0"/>
                <a:cs typeface="Arial" charset="0"/>
              </a:rPr>
              <a:t>MENSAGEM – ENCENAÇÃO:</a:t>
            </a:r>
          </a:p>
          <a:p>
            <a:pPr algn="ctr"/>
            <a:r>
              <a:rPr lang="pt-BR" sz="7700" b="1">
                <a:solidFill>
                  <a:srgbClr val="FF0000"/>
                </a:solidFill>
                <a:latin typeface="Arial" charset="0"/>
                <a:cs typeface="Arial" charset="0"/>
              </a:rPr>
              <a:t>Cuidados com a Criação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6387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430213" y="447675"/>
            <a:ext cx="4848225" cy="82645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6000" b="1" i="1" smtClean="0">
                <a:solidFill>
                  <a:srgbClr val="FF0000"/>
                </a:solidFill>
              </a:rPr>
              <a:t>Confissão e Oração pelo perdão</a:t>
            </a: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6000" b="1" i="1" smtClean="0">
                <a:solidFill>
                  <a:srgbClr val="0070C0"/>
                </a:solidFill>
              </a:rPr>
              <a:t>Perdão Senhor, perdão!!</a:t>
            </a: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4800" i="1" smtClean="0">
              <a:solidFill>
                <a:srgbClr val="0070C0"/>
              </a:solidFill>
            </a:endParaRPr>
          </a:p>
        </p:txBody>
      </p:sp>
      <p:pic>
        <p:nvPicPr>
          <p:cNvPr id="16388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62638" y="1852613"/>
            <a:ext cx="6832600" cy="6192837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7411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287338" y="447675"/>
            <a:ext cx="4991100" cy="8858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6000" b="1" smtClean="0">
                <a:solidFill>
                  <a:srgbClr val="FF0000"/>
                </a:solidFill>
              </a:rPr>
              <a:t>Palavras de Confiança</a:t>
            </a:r>
          </a:p>
          <a:p>
            <a:pPr eaLnBrk="1" hangingPunct="1"/>
            <a:endParaRPr lang="pt-BR" altLang="pt-BR" sz="20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4400" i="1" smtClean="0">
                <a:solidFill>
                  <a:srgbClr val="0070C0"/>
                </a:solidFill>
              </a:rPr>
              <a:t>“Eu sou a videira, vós sois os ramos. Quem permanece em mim e eu neles produzem muitos frutos, porque sem mim nada podereis fazer.”</a:t>
            </a:r>
          </a:p>
          <a:p>
            <a:pPr eaLnBrk="1" hangingPunct="1"/>
            <a:r>
              <a:rPr lang="pt-BR" altLang="pt-BR" sz="4400" i="1" smtClean="0">
                <a:solidFill>
                  <a:srgbClr val="0070C0"/>
                </a:solidFill>
              </a:rPr>
              <a:t>João 15.15</a:t>
            </a:r>
          </a:p>
        </p:txBody>
      </p:sp>
      <p:pic>
        <p:nvPicPr>
          <p:cNvPr id="17412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78438" y="1060450"/>
            <a:ext cx="7272337" cy="765175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18435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650875" y="1060450"/>
            <a:ext cx="4627563" cy="76517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Hino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De</a:t>
            </a:r>
          </a:p>
          <a:p>
            <a:pPr eaLnBrk="1" hangingPunct="1"/>
            <a:r>
              <a:rPr lang="pt-BR" altLang="pt-BR" sz="6000" i="1" smtClean="0">
                <a:solidFill>
                  <a:srgbClr val="0070C0"/>
                </a:solidFill>
              </a:rPr>
              <a:t>Gratidão</a:t>
            </a: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</p:txBody>
      </p:sp>
      <p:pic>
        <p:nvPicPr>
          <p:cNvPr id="18436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02400" y="1060450"/>
            <a:ext cx="5851525" cy="78486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4294967295"/>
          </p:nvPr>
        </p:nvSpPr>
        <p:spPr>
          <a:xfrm>
            <a:off x="0" y="0"/>
            <a:ext cx="13004800" cy="9485313"/>
          </a:xfrm>
          <a:prstGeom prst="rect">
            <a:avLst/>
          </a:prstGeom>
        </p:spPr>
        <p:txBody>
          <a:bodyPr lIns="130046" tIns="65023" rIns="130046" bIns="65023">
            <a:normAutofit lnSpcReduction="10000"/>
          </a:bodyPr>
          <a:lstStyle/>
          <a:p>
            <a:pPr>
              <a:buFontTx/>
              <a:buNone/>
              <a:defRPr/>
            </a:pPr>
            <a:r>
              <a:rPr lang="pt-BR" sz="5700" b="1" dirty="0" smtClean="0">
                <a:solidFill>
                  <a:srgbClr val="FF0000"/>
                </a:solidFill>
              </a:rPr>
              <a:t>SABES QUANTAS ESTRELINHAS</a:t>
            </a:r>
          </a:p>
          <a:p>
            <a:pPr>
              <a:buFontTx/>
              <a:buNone/>
              <a:defRPr/>
            </a:pPr>
            <a:r>
              <a:rPr lang="pt-BR" sz="6300" dirty="0" smtClean="0">
                <a:solidFill>
                  <a:srgbClr val="FF0000"/>
                </a:solidFill>
              </a:rPr>
              <a:t>	</a:t>
            </a:r>
          </a:p>
          <a:p>
            <a:pPr>
              <a:buFontTx/>
              <a:buNone/>
              <a:defRPr/>
            </a:pP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1. Sabes quantas estrelinhas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lá no firmamento estão?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Sabes quantas nuvenzinhas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pelo vasto mundo vão?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Deus a todas tem contado,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uma só não lhe há faltado,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nem de tantas uma só,</a:t>
            </a:r>
            <a:br>
              <a:rPr lang="pt-BR" sz="6300" b="1" dirty="0" smtClean="0">
                <a:latin typeface="Arial" pitchFamily="34" charset="0"/>
                <a:cs typeface="Arial" pitchFamily="34" charset="0"/>
              </a:rPr>
            </a:br>
            <a:r>
              <a:rPr lang="pt-BR" sz="6300" b="1" dirty="0" smtClean="0">
                <a:latin typeface="Arial" pitchFamily="34" charset="0"/>
                <a:cs typeface="Arial" pitchFamily="34" charset="0"/>
              </a:rPr>
              <a:t>nem de tantas uma só.</a:t>
            </a:r>
            <a:endParaRPr lang="pt-BR" sz="63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idx="4294967295"/>
          </p:nvPr>
        </p:nvSpPr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30046" tIns="65023" rIns="130046" bIns="65023"/>
          <a:lstStyle/>
          <a:p>
            <a:pPr>
              <a:buFontTx/>
              <a:buNone/>
            </a:pPr>
            <a:endParaRPr lang="pt-BR" sz="6300" b="1" smtClean="0"/>
          </a:p>
          <a:p>
            <a:pPr>
              <a:buFontTx/>
              <a:buNone/>
            </a:pPr>
            <a:r>
              <a:rPr lang="pt-BR" sz="6300" b="1" smtClean="0">
                <a:latin typeface="Arial" charset="0"/>
                <a:cs typeface="Arial" charset="0"/>
              </a:rPr>
              <a:t>2. Sabes quantas moscas dançam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pelo luminoso ar?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Quantos peixes não se cansam,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divertindo-se no mar?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Deus a todos está chamando,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doce vida a eles dando,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de alegria e de prazer,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de alegria e de prazer.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Conteúdo 1"/>
          <p:cNvSpPr>
            <a:spLocks noGrp="1"/>
          </p:cNvSpPr>
          <p:nvPr>
            <p:ph idx="4294967295"/>
          </p:nvPr>
        </p:nvSpPr>
        <p:spPr bwMode="auto">
          <a:xfrm>
            <a:off x="304800" y="508000"/>
            <a:ext cx="12700000" cy="88757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30046" tIns="65023" rIns="130046" bIns="65023"/>
          <a:lstStyle/>
          <a:p>
            <a:pPr>
              <a:buFontTx/>
              <a:buNone/>
            </a:pPr>
            <a:r>
              <a:rPr lang="pt-BR" sz="6300" smtClean="0"/>
              <a:t>	</a:t>
            </a:r>
            <a:r>
              <a:rPr lang="pt-BR" sz="6300" b="1" smtClean="0">
                <a:latin typeface="Arial" charset="0"/>
                <a:cs typeface="Arial" charset="0"/>
              </a:rPr>
              <a:t>3. Sabes quantas criancinhas,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ao raiar do arrebol,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se levantam contentinhas,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madrugando com o sol?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Deus a todas está olhando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e a todas abençoando.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Vê e ama a ti também, </a:t>
            </a:r>
            <a:br>
              <a:rPr lang="pt-BR" sz="6300" b="1" smtClean="0">
                <a:latin typeface="Arial" charset="0"/>
                <a:cs typeface="Arial" charset="0"/>
              </a:rPr>
            </a:br>
            <a:r>
              <a:rPr lang="pt-BR" sz="6300" b="1" smtClean="0">
                <a:latin typeface="Arial" charset="0"/>
                <a:cs typeface="Arial" charset="0"/>
              </a:rPr>
              <a:t>vê e ama a ti também.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2531" name="Espaço Reservado para Texto 3"/>
          <p:cNvSpPr>
            <a:spLocks noGrp="1"/>
          </p:cNvSpPr>
          <p:nvPr>
            <p:ph type="body" sz="half" idx="2"/>
          </p:nvPr>
        </p:nvSpPr>
        <p:spPr bwMode="auto">
          <a:xfrm>
            <a:off x="501650" y="1060450"/>
            <a:ext cx="4929188" cy="74882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6000" b="1" i="1" smtClean="0">
                <a:solidFill>
                  <a:srgbClr val="FF0000"/>
                </a:solidFill>
              </a:rPr>
              <a:t>SURINAME</a:t>
            </a:r>
          </a:p>
          <a:p>
            <a:pPr eaLnBrk="1" hangingPunct="1"/>
            <a:endParaRPr lang="pt-BR" altLang="pt-BR" sz="40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6000" b="1" i="1" smtClean="0">
                <a:solidFill>
                  <a:srgbClr val="0070C0"/>
                </a:solidFill>
              </a:rPr>
              <a:t>Um pouco da história deste povo</a:t>
            </a:r>
            <a:endParaRPr lang="pt-BR" altLang="pt-BR" sz="6000" i="1" smtClean="0">
              <a:solidFill>
                <a:srgbClr val="0070C0"/>
              </a:solidFill>
            </a:endParaRPr>
          </a:p>
        </p:txBody>
      </p:sp>
      <p:pic>
        <p:nvPicPr>
          <p:cNvPr id="22532" name="Espaço Reservado para Conteúdo 10" descr="http://www.luteranos.com.br/_arquivos/201708/big_3c8af8547d7a8282ca4e820ccb75cde4.jpg">
            <a:hlinkClick r:id="rId2" tooltip="&quot;DMO 2018&quot;"/>
          </p:cNvPr>
          <p:cNvPicPr>
            <a:picLocks noGrp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215063" y="1060450"/>
            <a:ext cx="6183312" cy="7848600"/>
          </a:xfrm>
          <a:noFill/>
          <a:ln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ítulo 1"/>
          <p:cNvSpPr>
            <a:spLocks noGrp="1" noChangeArrowheads="1"/>
          </p:cNvSpPr>
          <p:nvPr>
            <p:ph type="title"/>
          </p:nvPr>
        </p:nvSpPr>
        <p:spPr>
          <a:xfrm>
            <a:off x="741363" y="254000"/>
            <a:ext cx="11664950" cy="2438400"/>
          </a:xfrm>
        </p:spPr>
        <p:txBody>
          <a:bodyPr/>
          <a:lstStyle/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Bandeira do Suriname. Nome Suriname vem da tribo </a:t>
            </a:r>
            <a:r>
              <a:rPr lang="pt-BR" altLang="pt-BR" sz="4000" i="1" smtClean="0">
                <a:solidFill>
                  <a:srgbClr val="0070C0"/>
                </a:solidFill>
              </a:rPr>
              <a:t>Surinen</a:t>
            </a:r>
            <a:r>
              <a:rPr lang="pt-BR" altLang="pt-BR" sz="4000" smtClean="0">
                <a:solidFill>
                  <a:srgbClr val="0070C0"/>
                </a:solidFill>
              </a:rPr>
              <a:t> – um dos povos indígenas da terra. </a:t>
            </a:r>
            <a:br>
              <a:rPr lang="pt-BR" altLang="pt-BR" sz="4000" smtClean="0">
                <a:solidFill>
                  <a:srgbClr val="0070C0"/>
                </a:solidFill>
              </a:rPr>
            </a:br>
            <a:r>
              <a:rPr lang="pt-BR" altLang="pt-BR" sz="4000" smtClean="0">
                <a:solidFill>
                  <a:srgbClr val="0070C0"/>
                </a:solidFill>
              </a:rPr>
              <a:t>População atual 540.000 habitantes.</a:t>
            </a:r>
            <a:br>
              <a:rPr lang="pt-BR" altLang="pt-BR" sz="4000" smtClean="0">
                <a:solidFill>
                  <a:srgbClr val="0070C0"/>
                </a:solidFill>
              </a:rPr>
            </a:br>
            <a:r>
              <a:rPr lang="pt-BR" altLang="pt-BR" sz="4000" smtClean="0">
                <a:solidFill>
                  <a:srgbClr val="0070C0"/>
                </a:solidFill>
              </a:rPr>
              <a:t>Língua oficial – holandês.</a:t>
            </a:r>
          </a:p>
        </p:txBody>
      </p:sp>
      <p:pic>
        <p:nvPicPr>
          <p:cNvPr id="23555" name="Picture 11" descr="Resultado de imagem para bandeira surinam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16150" y="3363913"/>
            <a:ext cx="8572500" cy="571500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 noChangeArrowheads="1"/>
          </p:cNvSpPr>
          <p:nvPr>
            <p:ph type="title"/>
          </p:nvPr>
        </p:nvSpPr>
        <p:spPr>
          <a:xfrm>
            <a:off x="741363" y="254000"/>
            <a:ext cx="11664950" cy="2438400"/>
          </a:xfrm>
        </p:spPr>
        <p:txBody>
          <a:bodyPr/>
          <a:lstStyle/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A República Suriname faz parte das Guianas, uma região ecológica dentro da Amazônia, na América do Sul. Sua capital é Paramaribo.</a:t>
            </a:r>
          </a:p>
        </p:txBody>
      </p:sp>
      <p:pic>
        <p:nvPicPr>
          <p:cNvPr id="24579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81225" y="3005138"/>
            <a:ext cx="7489825" cy="85677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 noChangeArrowheads="1"/>
          </p:cNvSpPr>
          <p:nvPr>
            <p:ph type="title"/>
          </p:nvPr>
        </p:nvSpPr>
        <p:spPr>
          <a:xfrm>
            <a:off x="650875" y="388938"/>
            <a:ext cx="11612563" cy="1652587"/>
          </a:xfrm>
        </p:spPr>
        <p:txBody>
          <a:bodyPr/>
          <a:lstStyle/>
          <a:p>
            <a:pPr algn="ctr" eaLnBrk="1" hangingPunct="1"/>
            <a:r>
              <a:rPr lang="pt-BR" altLang="pt-BR" sz="5400" smtClean="0">
                <a:solidFill>
                  <a:srgbClr val="0070C0"/>
                </a:solidFill>
              </a:rPr>
              <a:t>Predomínio da Floresta Tropical.</a:t>
            </a:r>
            <a:br>
              <a:rPr lang="pt-BR" altLang="pt-BR" sz="5400" smtClean="0">
                <a:solidFill>
                  <a:srgbClr val="0070C0"/>
                </a:solidFill>
              </a:rPr>
            </a:br>
            <a:endParaRPr lang="pt-BR" altLang="pt-BR" sz="5400" smtClean="0">
              <a:solidFill>
                <a:srgbClr val="0070C0"/>
              </a:solidFill>
            </a:endParaRPr>
          </a:p>
        </p:txBody>
      </p:sp>
      <p:sp>
        <p:nvSpPr>
          <p:cNvPr id="25603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25604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71588" y="2092325"/>
            <a:ext cx="10460037" cy="66024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 noChangeArrowheads="1"/>
          </p:cNvSpPr>
          <p:nvPr>
            <p:ph type="title"/>
          </p:nvPr>
        </p:nvSpPr>
        <p:spPr>
          <a:xfrm>
            <a:off x="650875" y="388938"/>
            <a:ext cx="11755438" cy="987425"/>
          </a:xfrm>
        </p:spPr>
        <p:txBody>
          <a:bodyPr/>
          <a:lstStyle/>
          <a:p>
            <a:pPr algn="ctr" eaLnBrk="1" hangingPunct="1"/>
            <a:r>
              <a:rPr lang="pt-BR" altLang="pt-BR" sz="4400" smtClean="0">
                <a:solidFill>
                  <a:srgbClr val="0070C0"/>
                </a:solidFill>
              </a:rPr>
              <a:t>Capital - Paramaribo </a:t>
            </a:r>
          </a:p>
        </p:txBody>
      </p:sp>
      <p:sp>
        <p:nvSpPr>
          <p:cNvPr id="26627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26628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16050" y="2090738"/>
            <a:ext cx="10172700" cy="66024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7651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27652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686425" y="1214438"/>
            <a:ext cx="6667500" cy="3810000"/>
          </a:xfrm>
        </p:spPr>
      </p:pic>
      <p:pic>
        <p:nvPicPr>
          <p:cNvPr id="27653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28675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28676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00525" y="0"/>
            <a:ext cx="8680450" cy="5413375"/>
          </a:xfrm>
        </p:spPr>
      </p:pic>
      <p:pic>
        <p:nvPicPr>
          <p:cNvPr id="28677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75" y="4513263"/>
            <a:ext cx="71437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m 1" descr="banan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30400"/>
            <a:ext cx="5791200" cy="809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Imagem 2" descr="sapopip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2350" y="0"/>
            <a:ext cx="8172450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 noChangeArrowheads="1"/>
          </p:cNvSpPr>
          <p:nvPr>
            <p:ph type="title"/>
          </p:nvPr>
        </p:nvSpPr>
        <p:spPr>
          <a:xfrm>
            <a:off x="650875" y="388938"/>
            <a:ext cx="4278313" cy="2687637"/>
          </a:xfrm>
        </p:spPr>
        <p:txBody>
          <a:bodyPr/>
          <a:lstStyle/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90% do país é de floresta tropical</a:t>
            </a:r>
          </a:p>
        </p:txBody>
      </p:sp>
      <p:sp>
        <p:nvSpPr>
          <p:cNvPr id="30723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501650" y="87630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30724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781675" y="809625"/>
            <a:ext cx="6096000" cy="4067175"/>
          </a:xfrm>
        </p:spPr>
      </p:pic>
      <p:pic>
        <p:nvPicPr>
          <p:cNvPr id="30725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875" y="4876800"/>
            <a:ext cx="649922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1747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31748" name="Imagem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188" y="1204913"/>
            <a:ext cx="10801350" cy="734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9" name="Espaço Reservado para Conteúdo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pt-BR" altLang="pt-B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2771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32772" name="Espaço Reservado para Conteúdo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06450" y="388938"/>
            <a:ext cx="7269163" cy="4089400"/>
          </a:xfrm>
        </p:spPr>
      </p:pic>
      <p:pic>
        <p:nvPicPr>
          <p:cNvPr id="32773" name="Imagem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6538" y="2568575"/>
            <a:ext cx="653732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Imagem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4100" y="4292600"/>
            <a:ext cx="5532438" cy="553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Existem 715</a:t>
            </a:r>
          </a:p>
        </p:txBody>
      </p:sp>
      <p:sp>
        <p:nvSpPr>
          <p:cNvPr id="33795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2035175" cy="7488238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33796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60388" y="88900"/>
            <a:ext cx="3959225" cy="4103688"/>
          </a:xfrm>
        </p:spPr>
      </p:pic>
      <p:pic>
        <p:nvPicPr>
          <p:cNvPr id="33797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8663" y="209550"/>
            <a:ext cx="38100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Imagem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92675" y="1244600"/>
            <a:ext cx="31750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Imagem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9563" y="4492625"/>
            <a:ext cx="6926262" cy="519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Imagem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67675" y="5668963"/>
            <a:ext cx="460692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4819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287338" y="590550"/>
            <a:ext cx="5000625" cy="8643938"/>
          </a:xfrm>
        </p:spPr>
        <p:txBody>
          <a:bodyPr/>
          <a:lstStyle/>
          <a:p>
            <a:pPr algn="ctr" eaLnBrk="1" hangingPunct="1"/>
            <a:r>
              <a:rPr lang="pt-BR" altLang="pt-BR" sz="4400" b="1" smtClean="0">
                <a:solidFill>
                  <a:srgbClr val="0070C0"/>
                </a:solidFill>
              </a:rPr>
              <a:t>POPULAÇÃO</a:t>
            </a:r>
          </a:p>
          <a:p>
            <a:pPr algn="just" eaLnBrk="1" hangingPunct="1">
              <a:buFont typeface="Arial" charset="0"/>
              <a:buChar char="•"/>
            </a:pPr>
            <a:r>
              <a:rPr lang="pt-BR" altLang="pt-BR" sz="3200" smtClean="0">
                <a:solidFill>
                  <a:srgbClr val="0070C0"/>
                </a:solidFill>
              </a:rPr>
              <a:t>O último censo registrou uma população de 540.000 hab. </a:t>
            </a:r>
          </a:p>
          <a:p>
            <a:pPr algn="just" eaLnBrk="1" hangingPunct="1">
              <a:buFont typeface="Arial" charset="0"/>
              <a:buChar char="•"/>
            </a:pPr>
            <a:r>
              <a:rPr lang="pt-BR" altLang="pt-BR" sz="3200" smtClean="0">
                <a:solidFill>
                  <a:srgbClr val="0070C0"/>
                </a:solidFill>
              </a:rPr>
              <a:t>População multiétnica – indígenas, afrodescendentes, descendentes asiáticos e europeus e atualmente povos imigrantes. </a:t>
            </a:r>
          </a:p>
          <a:p>
            <a:pPr algn="just" eaLnBrk="1" hangingPunct="1">
              <a:buFont typeface="Arial" charset="0"/>
              <a:buChar char="•"/>
            </a:pPr>
            <a:r>
              <a:rPr lang="pt-BR" altLang="pt-BR" sz="3200" smtClean="0">
                <a:solidFill>
                  <a:srgbClr val="0070C0"/>
                </a:solidFill>
              </a:rPr>
              <a:t>A língua oficial é o holandês.</a:t>
            </a:r>
            <a:endParaRPr lang="pt-BR" altLang="pt-BR" sz="3200" i="1" smtClean="0">
              <a:solidFill>
                <a:srgbClr val="0070C0"/>
              </a:solidFill>
            </a:endParaRPr>
          </a:p>
        </p:txBody>
      </p:sp>
      <p:pic>
        <p:nvPicPr>
          <p:cNvPr id="34820" name="Espaço Reservado para Conteúdo 5" descr="surin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859463" y="376238"/>
            <a:ext cx="6500812" cy="4286250"/>
          </a:xfrm>
        </p:spPr>
      </p:pic>
      <p:pic>
        <p:nvPicPr>
          <p:cNvPr id="34821" name="Imagem 6" descr="suriname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088" y="5019675"/>
            <a:ext cx="5643562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5843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430213" y="1060450"/>
            <a:ext cx="4848225" cy="8102600"/>
          </a:xfrm>
        </p:spPr>
        <p:txBody>
          <a:bodyPr/>
          <a:lstStyle/>
          <a:p>
            <a:pPr algn="ctr" eaLnBrk="1" hangingPunct="1"/>
            <a:r>
              <a:rPr lang="pt-BR" altLang="pt-BR" sz="4000" b="1" smtClean="0">
                <a:solidFill>
                  <a:srgbClr val="0070C0"/>
                </a:solidFill>
              </a:rPr>
              <a:t>GOVERNO e ECONOMIA</a:t>
            </a:r>
          </a:p>
          <a:p>
            <a:pPr eaLnBrk="1" hangingPunct="1"/>
            <a:r>
              <a:rPr lang="pt-BR" altLang="pt-BR" sz="3200" smtClean="0">
                <a:solidFill>
                  <a:srgbClr val="0070C0"/>
                </a:solidFill>
              </a:rPr>
              <a:t>Como país colônia, consegue sua independência em 1975. </a:t>
            </a:r>
          </a:p>
          <a:p>
            <a:pPr eaLnBrk="1" hangingPunct="1"/>
            <a:r>
              <a:rPr lang="pt-BR" altLang="pt-BR" sz="3200" smtClean="0">
                <a:solidFill>
                  <a:srgbClr val="0070C0"/>
                </a:solidFill>
              </a:rPr>
              <a:t>Economia marcada pela corrida do ouro – exploração da bauxita (matéria prima do alumínio), trouxe consequências para natureza e na população.</a:t>
            </a:r>
            <a:endParaRPr lang="pt-BR" altLang="pt-BR" sz="32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35844" name="Espaço Reservado para Conteúdo 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87963" y="447675"/>
            <a:ext cx="5667375" cy="4038600"/>
          </a:xfrm>
        </p:spPr>
      </p:pic>
      <p:pic>
        <p:nvPicPr>
          <p:cNvPr id="35845" name="Imagem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4838" y="4591050"/>
            <a:ext cx="696118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6867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430213" y="661988"/>
            <a:ext cx="4564062" cy="8429625"/>
          </a:xfrm>
        </p:spPr>
        <p:txBody>
          <a:bodyPr/>
          <a:lstStyle/>
          <a:p>
            <a:pPr algn="ctr" eaLnBrk="1" hangingPunct="1"/>
            <a:r>
              <a:rPr lang="pt-BR" altLang="pt-BR" sz="4000" b="1" smtClean="0">
                <a:solidFill>
                  <a:srgbClr val="0070C0"/>
                </a:solidFill>
              </a:rPr>
              <a:t>EDUCAÇÃO </a:t>
            </a:r>
          </a:p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Atualmente governo é responsável pela educação até o ensino médio. Profissionalização não é gratuita.</a:t>
            </a:r>
          </a:p>
          <a:p>
            <a:pPr eaLnBrk="1" hangingPunct="1"/>
            <a:r>
              <a:rPr lang="pt-BR" altLang="pt-BR" sz="4000" i="1" smtClean="0">
                <a:solidFill>
                  <a:srgbClr val="0070C0"/>
                </a:solidFill>
              </a:rPr>
              <a:t>Em algumas igrejas há aulas regulares.</a:t>
            </a: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36868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865688" y="627063"/>
            <a:ext cx="7269162" cy="4460875"/>
          </a:xfrm>
        </p:spPr>
      </p:pic>
      <p:sp>
        <p:nvSpPr>
          <p:cNvPr id="36869" name="AutoShape 8" descr="Resultado de imagem para educação suriname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5268913" y="3952875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/>
            <a:endParaRPr lang="pt-BR" altLang="pt-BR"/>
          </a:p>
        </p:txBody>
      </p:sp>
      <p:pic>
        <p:nvPicPr>
          <p:cNvPr id="36870" name="Imagem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03825" y="5334000"/>
            <a:ext cx="6532563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7891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287338" y="915988"/>
            <a:ext cx="4362450" cy="7489825"/>
          </a:xfrm>
        </p:spPr>
        <p:txBody>
          <a:bodyPr/>
          <a:lstStyle/>
          <a:p>
            <a:pPr eaLnBrk="1" hangingPunct="1"/>
            <a:endParaRPr lang="pt-BR" altLang="pt-BR" sz="4000" i="1" smtClean="0">
              <a:solidFill>
                <a:srgbClr val="0070C0"/>
              </a:solidFill>
            </a:endParaRPr>
          </a:p>
          <a:p>
            <a:pPr algn="ctr" eaLnBrk="1" hangingPunct="1"/>
            <a:r>
              <a:rPr lang="pt-BR" altLang="pt-BR" sz="4000" b="1" smtClean="0">
                <a:solidFill>
                  <a:srgbClr val="0070C0"/>
                </a:solidFill>
              </a:rPr>
              <a:t>SAÚDE</a:t>
            </a:r>
          </a:p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Existem 6 hospitais e 360 locais de atendimento à saúde.</a:t>
            </a:r>
          </a:p>
          <a:p>
            <a:pPr eaLnBrk="1" hangingPunct="1"/>
            <a:r>
              <a:rPr lang="pt-BR" altLang="pt-BR" sz="4000" i="1" smtClean="0">
                <a:solidFill>
                  <a:srgbClr val="0070C0"/>
                </a:solidFill>
              </a:rPr>
              <a:t>A Igreja desempenha papel importante na prevenção do HIV e malária através de missões médicas.</a:t>
            </a:r>
          </a:p>
        </p:txBody>
      </p:sp>
      <p:pic>
        <p:nvPicPr>
          <p:cNvPr id="37892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94313" y="331788"/>
            <a:ext cx="4000500" cy="3419475"/>
          </a:xfrm>
        </p:spPr>
      </p:pic>
      <p:pic>
        <p:nvPicPr>
          <p:cNvPr id="37893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51700" y="3656013"/>
            <a:ext cx="51435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Imagem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51375" y="6396038"/>
            <a:ext cx="52863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8915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287338" y="376238"/>
            <a:ext cx="4630737" cy="7956550"/>
          </a:xfrm>
        </p:spPr>
        <p:txBody>
          <a:bodyPr/>
          <a:lstStyle/>
          <a:p>
            <a:pPr eaLnBrk="1" hangingPunct="1"/>
            <a:endParaRPr lang="pt-BR" altLang="pt-BR" sz="3600" i="1" smtClean="0">
              <a:solidFill>
                <a:srgbClr val="0070C0"/>
              </a:solidFill>
            </a:endParaRPr>
          </a:p>
          <a:p>
            <a:pPr algn="ctr" eaLnBrk="1" hangingPunct="1"/>
            <a:endParaRPr lang="pt-BR" altLang="pt-BR" sz="3600" b="1" smtClean="0">
              <a:solidFill>
                <a:srgbClr val="0070C0"/>
              </a:solidFill>
            </a:endParaRPr>
          </a:p>
          <a:p>
            <a:pPr algn="ctr" eaLnBrk="1" hangingPunct="1"/>
            <a:r>
              <a:rPr lang="pt-BR" altLang="pt-BR" sz="3200" b="1" smtClean="0">
                <a:solidFill>
                  <a:srgbClr val="0070C0"/>
                </a:solidFill>
              </a:rPr>
              <a:t>A CONDIÇÃO DA MULHER</a:t>
            </a:r>
          </a:p>
          <a:p>
            <a:pPr algn="ctr" eaLnBrk="1" hangingPunct="1"/>
            <a:r>
              <a:rPr lang="pt-BR" altLang="pt-BR" sz="3200" b="1" smtClean="0">
                <a:solidFill>
                  <a:srgbClr val="0070C0"/>
                </a:solidFill>
              </a:rPr>
              <a:t>*</a:t>
            </a:r>
            <a:r>
              <a:rPr lang="pt-BR" altLang="pt-BR" sz="3200" smtClean="0">
                <a:solidFill>
                  <a:srgbClr val="0070C0"/>
                </a:solidFill>
              </a:rPr>
              <a:t>Voto feminino em 1948.</a:t>
            </a:r>
          </a:p>
          <a:p>
            <a:pPr eaLnBrk="1" hangingPunct="1"/>
            <a:r>
              <a:rPr lang="pt-BR" altLang="pt-BR" sz="3200" i="1" smtClean="0">
                <a:solidFill>
                  <a:srgbClr val="0070C0"/>
                </a:solidFill>
              </a:rPr>
              <a:t>*Grace Schneiders – eleita 1938 e Dra. SophieRedmond – saúde.</a:t>
            </a:r>
          </a:p>
          <a:p>
            <a:pPr eaLnBrk="1" hangingPunct="1"/>
            <a:r>
              <a:rPr lang="pt-BR" altLang="pt-BR" sz="3200" i="1" smtClean="0">
                <a:solidFill>
                  <a:srgbClr val="0070C0"/>
                </a:solidFill>
              </a:rPr>
              <a:t>*Nas últimas eleições 15 mulheres eleitas no parlamento.</a:t>
            </a:r>
          </a:p>
          <a:p>
            <a:pPr eaLnBrk="1" hangingPunct="1"/>
            <a:r>
              <a:rPr lang="pt-BR" altLang="pt-BR" sz="3200" i="1" smtClean="0">
                <a:solidFill>
                  <a:srgbClr val="0070C0"/>
                </a:solidFill>
              </a:rPr>
              <a:t>*Leis e políticas que protegem contra violência mulheres e crianças é precoce.</a:t>
            </a:r>
          </a:p>
          <a:p>
            <a:pPr eaLnBrk="1" hangingPunct="1"/>
            <a:r>
              <a:rPr lang="pt-BR" altLang="pt-BR" sz="3200" i="1" smtClean="0">
                <a:solidFill>
                  <a:srgbClr val="0070C0"/>
                </a:solidFill>
              </a:rPr>
              <a:t>*Preocupação com as crianças envolvidas nas minas, trabalho infantil.</a:t>
            </a:r>
          </a:p>
          <a:p>
            <a:pPr eaLnBrk="1" hangingPunct="1"/>
            <a:endParaRPr lang="pt-BR" altLang="pt-BR" sz="3200" i="1" smtClean="0">
              <a:solidFill>
                <a:srgbClr val="0070C0"/>
              </a:solidFill>
            </a:endParaRPr>
          </a:p>
        </p:txBody>
      </p:sp>
      <p:pic>
        <p:nvPicPr>
          <p:cNvPr id="38916" name="Espaço Reservado para Conteúdo 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278438" y="2500313"/>
            <a:ext cx="7726362" cy="51133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9939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287338" y="376238"/>
            <a:ext cx="4714875" cy="8572500"/>
          </a:xfrm>
        </p:spPr>
        <p:txBody>
          <a:bodyPr/>
          <a:lstStyle/>
          <a:p>
            <a:pPr algn="ctr" eaLnBrk="1" hangingPunct="1"/>
            <a:r>
              <a:rPr lang="pt-BR" altLang="pt-BR" sz="4400" b="1" smtClean="0">
                <a:solidFill>
                  <a:srgbClr val="0070C0"/>
                </a:solidFill>
              </a:rPr>
              <a:t>ARTE E CULTURA</a:t>
            </a:r>
            <a:endParaRPr lang="pt-BR" altLang="pt-BR" sz="4400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Cada grupo étnico trouxe sua língua e arte, seus costumes. </a:t>
            </a:r>
          </a:p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País abençoado com a diversidade na música, literatura, arte, dança e culinária.</a:t>
            </a:r>
          </a:p>
        </p:txBody>
      </p:sp>
      <p:pic>
        <p:nvPicPr>
          <p:cNvPr id="39940" name="Imagem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8238" y="5430838"/>
            <a:ext cx="6762750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Espaço Reservado para Conteúdo 10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918075" y="3719513"/>
            <a:ext cx="7269163" cy="2314575"/>
          </a:xfrm>
        </p:spPr>
      </p:pic>
      <p:pic>
        <p:nvPicPr>
          <p:cNvPr id="39942" name="Imagem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8488" y="842963"/>
            <a:ext cx="28575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Imagem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51863" y="842963"/>
            <a:ext cx="4176712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40963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358775" y="1060450"/>
            <a:ext cx="4559300" cy="7488238"/>
          </a:xfrm>
        </p:spPr>
        <p:txBody>
          <a:bodyPr/>
          <a:lstStyle/>
          <a:p>
            <a:pPr algn="ctr" eaLnBrk="1" hangingPunct="1"/>
            <a:r>
              <a:rPr lang="pt-BR" altLang="pt-BR" sz="4400" b="1" smtClean="0">
                <a:solidFill>
                  <a:srgbClr val="0070C0"/>
                </a:solidFill>
              </a:rPr>
              <a:t>ARTE nativa</a:t>
            </a:r>
            <a:endParaRPr lang="pt-BR" altLang="pt-BR" sz="4400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4400" smtClean="0">
                <a:solidFill>
                  <a:srgbClr val="0070C0"/>
                </a:solidFill>
              </a:rPr>
              <a:t>A arte recebe influência da natureza e do colorido das flores e aves.</a:t>
            </a:r>
          </a:p>
        </p:txBody>
      </p:sp>
      <p:pic>
        <p:nvPicPr>
          <p:cNvPr id="40964" name="Imagem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8488" y="842963"/>
            <a:ext cx="28575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Imagem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51863" y="842963"/>
            <a:ext cx="4176712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5459413" y="414338"/>
            <a:ext cx="7269162" cy="5578475"/>
          </a:xfrm>
        </p:spPr>
      </p:pic>
      <p:pic>
        <p:nvPicPr>
          <p:cNvPr id="40967" name="Imagem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78450" y="6421438"/>
            <a:ext cx="22479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Imagem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86725" y="6421438"/>
            <a:ext cx="4267200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 noChangeArrowheads="1"/>
          </p:cNvSpPr>
          <p:nvPr>
            <p:ph type="title"/>
          </p:nvPr>
        </p:nvSpPr>
        <p:spPr>
          <a:xfrm>
            <a:off x="650875" y="388938"/>
            <a:ext cx="4278313" cy="3630612"/>
          </a:xfrm>
        </p:spPr>
        <p:txBody>
          <a:bodyPr/>
          <a:lstStyle/>
          <a:p>
            <a:pPr algn="ctr" eaLnBrk="1" hangingPunct="1"/>
            <a:r>
              <a:rPr lang="pt-BR" altLang="pt-BR" sz="4400" smtClean="0">
                <a:solidFill>
                  <a:srgbClr val="0070C0"/>
                </a:solidFill>
              </a:rPr>
              <a:t>Mistura das artes, diversidade</a:t>
            </a:r>
          </a:p>
        </p:txBody>
      </p:sp>
      <p:sp>
        <p:nvSpPr>
          <p:cNvPr id="41987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4948238"/>
            <a:ext cx="7004050" cy="3600450"/>
          </a:xfrm>
        </p:spPr>
        <p:txBody>
          <a:bodyPr/>
          <a:lstStyle/>
          <a:p>
            <a:pPr eaLnBrk="1" hangingPunct="1"/>
            <a:endParaRPr lang="pt-BR" altLang="pt-BR" sz="60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1600" i="1" smtClean="0">
              <a:solidFill>
                <a:srgbClr val="0070C0"/>
              </a:solidFill>
            </a:endParaRPr>
          </a:p>
        </p:txBody>
      </p:sp>
      <p:pic>
        <p:nvPicPr>
          <p:cNvPr id="41988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49425" y="4360863"/>
            <a:ext cx="4776788" cy="5472112"/>
          </a:xfrm>
        </p:spPr>
      </p:pic>
      <p:pic>
        <p:nvPicPr>
          <p:cNvPr id="41989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0425" y="304800"/>
            <a:ext cx="51435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43011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3690938" cy="7488238"/>
          </a:xfrm>
        </p:spPr>
        <p:txBody>
          <a:bodyPr/>
          <a:lstStyle/>
          <a:p>
            <a:pPr algn="ctr" eaLnBrk="1" hangingPunct="1"/>
            <a:r>
              <a:rPr lang="pt-BR" altLang="pt-BR" sz="4000" b="1" smtClean="0">
                <a:solidFill>
                  <a:srgbClr val="0070C0"/>
                </a:solidFill>
              </a:rPr>
              <a:t>RELIGIÃO</a:t>
            </a:r>
          </a:p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Cristianismo com 48,4%. </a:t>
            </a:r>
          </a:p>
          <a:p>
            <a:pPr eaLnBrk="1" hangingPunct="1"/>
            <a:r>
              <a:rPr lang="pt-BR" altLang="pt-BR" sz="4000" i="1" smtClean="0">
                <a:solidFill>
                  <a:srgbClr val="0070C0"/>
                </a:solidFill>
              </a:rPr>
              <a:t>Depois o Hinduísmo e o Islamismo.</a:t>
            </a:r>
          </a:p>
          <a:p>
            <a:pPr eaLnBrk="1" hangingPunct="1"/>
            <a:r>
              <a:rPr lang="pt-BR" altLang="pt-BR" sz="4000" i="1" smtClean="0">
                <a:solidFill>
                  <a:srgbClr val="0070C0"/>
                </a:solidFill>
              </a:rPr>
              <a:t>Pequena porcentagem da fé judaica e outras.</a:t>
            </a:r>
          </a:p>
        </p:txBody>
      </p:sp>
      <p:pic>
        <p:nvPicPr>
          <p:cNvPr id="43012" name="Imagem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9875" y="5588000"/>
            <a:ext cx="66675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Espaço Reservado para Conteúdo 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49875" y="406400"/>
            <a:ext cx="6096000" cy="4572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44035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650875" y="1060450"/>
            <a:ext cx="3690938" cy="7488238"/>
          </a:xfrm>
        </p:spPr>
        <p:txBody>
          <a:bodyPr/>
          <a:lstStyle/>
          <a:p>
            <a:pPr algn="ctr" eaLnBrk="1" hangingPunct="1"/>
            <a:r>
              <a:rPr lang="pt-BR" altLang="pt-BR" sz="4000" b="1" smtClean="0">
                <a:solidFill>
                  <a:srgbClr val="0070C0"/>
                </a:solidFill>
              </a:rPr>
              <a:t>RELIGIÃO</a:t>
            </a:r>
          </a:p>
          <a:p>
            <a:pPr eaLnBrk="1" hangingPunct="1"/>
            <a:r>
              <a:rPr lang="pt-BR" altLang="pt-BR" sz="4000" smtClean="0">
                <a:solidFill>
                  <a:srgbClr val="0070C0"/>
                </a:solidFill>
              </a:rPr>
              <a:t>A Mesquita Keizerstraat e a Sinagogo Neve Shalom foram construídas juntas na capital Paramaribo.</a:t>
            </a:r>
            <a:endParaRPr lang="pt-BR" altLang="pt-BR" sz="4000" i="1" smtClean="0">
              <a:solidFill>
                <a:srgbClr val="0070C0"/>
              </a:solidFill>
            </a:endParaRPr>
          </a:p>
        </p:txBody>
      </p:sp>
      <p:pic>
        <p:nvPicPr>
          <p:cNvPr id="44036" name="Espaço Reservado para Conteúdo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8088" y="376238"/>
            <a:ext cx="4278312" cy="3624262"/>
          </a:xfrm>
        </p:spPr>
      </p:pic>
      <p:pic>
        <p:nvPicPr>
          <p:cNvPr id="44037" name="Imagem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94225" y="4013200"/>
            <a:ext cx="805180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ítulo 1"/>
          <p:cNvSpPr>
            <a:spLocks noGrp="1"/>
          </p:cNvSpPr>
          <p:nvPr>
            <p:ph type="title"/>
          </p:nvPr>
        </p:nvSpPr>
        <p:spPr>
          <a:xfrm>
            <a:off x="650875" y="233363"/>
            <a:ext cx="11780838" cy="1643062"/>
          </a:xfrm>
        </p:spPr>
        <p:txBody>
          <a:bodyPr/>
          <a:lstStyle/>
          <a:p>
            <a:pPr algn="ctr"/>
            <a:r>
              <a:rPr lang="pt-BR" sz="4400" smtClean="0">
                <a:solidFill>
                  <a:srgbClr val="FF0000"/>
                </a:solidFill>
              </a:rPr>
              <a:t>MULHERES EM AÇÃO E ORAÇÃO...</a:t>
            </a:r>
            <a:br>
              <a:rPr lang="pt-BR" sz="4400" smtClean="0">
                <a:solidFill>
                  <a:srgbClr val="FF0000"/>
                </a:solidFill>
              </a:rPr>
            </a:br>
            <a:r>
              <a:rPr lang="pt-BR" sz="4400" smtClean="0">
                <a:solidFill>
                  <a:srgbClr val="FF0000"/>
                </a:solidFill>
              </a:rPr>
              <a:t>Intercessões...</a:t>
            </a:r>
          </a:p>
        </p:txBody>
      </p:sp>
      <p:pic>
        <p:nvPicPr>
          <p:cNvPr id="45059" name="Espaço Reservado para Conteúdo 4" descr="mulhersurin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7338" y="2162175"/>
            <a:ext cx="12717462" cy="7351713"/>
          </a:xfrm>
        </p:spPr>
      </p:pic>
      <p:sp>
        <p:nvSpPr>
          <p:cNvPr id="45060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aixaDeTexto 1"/>
          <p:cNvSpPr txBox="1">
            <a:spLocks noChangeArrowheads="1"/>
          </p:cNvSpPr>
          <p:nvPr/>
        </p:nvSpPr>
        <p:spPr bwMode="auto">
          <a:xfrm>
            <a:off x="930275" y="304800"/>
            <a:ext cx="11358563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5400" b="1">
                <a:solidFill>
                  <a:srgbClr val="FF0000"/>
                </a:solidFill>
                <a:latin typeface="Arial" charset="0"/>
                <a:cs typeface="Arial" charset="0"/>
              </a:rPr>
              <a:t>Quais são nossos Compromissos </a:t>
            </a:r>
          </a:p>
          <a:p>
            <a:pPr algn="ctr"/>
            <a:r>
              <a:rPr lang="pt-BR" sz="5400" b="1">
                <a:solidFill>
                  <a:srgbClr val="FF0000"/>
                </a:solidFill>
                <a:latin typeface="Arial" charset="0"/>
                <a:cs typeface="Arial" charset="0"/>
              </a:rPr>
              <a:t>com a Sustentabilidade da </a:t>
            </a:r>
          </a:p>
          <a:p>
            <a:pPr algn="ctr"/>
            <a:r>
              <a:rPr lang="pt-BR" sz="5400" b="1">
                <a:solidFill>
                  <a:srgbClr val="FF0000"/>
                </a:solidFill>
                <a:latin typeface="Arial" charset="0"/>
                <a:cs typeface="Arial" charset="0"/>
              </a:rPr>
              <a:t>Criação de Deus???</a:t>
            </a:r>
          </a:p>
        </p:txBody>
      </p:sp>
      <p:pic>
        <p:nvPicPr>
          <p:cNvPr id="46083" name="Imagem 2" descr="3rs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0338" y="3019425"/>
            <a:ext cx="9858375" cy="606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7107" name="Espaço Reservado para Conteúdo 4" descr="surinammulh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716088" y="447675"/>
            <a:ext cx="9501187" cy="8764588"/>
          </a:xfrm>
        </p:spPr>
      </p:pic>
      <p:sp>
        <p:nvSpPr>
          <p:cNvPr id="47108" name="Espaço Reservado para Tex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BR" smtClean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Imagem 1" descr="os-3-r-s-da-sustentabilidade-consumo-sustentavel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6150" y="3876675"/>
            <a:ext cx="7929563" cy="537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CaixaDeTexto 2"/>
          <p:cNvSpPr txBox="1">
            <a:spLocks noChangeArrowheads="1"/>
          </p:cNvSpPr>
          <p:nvPr/>
        </p:nvSpPr>
        <p:spPr bwMode="auto">
          <a:xfrm>
            <a:off x="715963" y="590550"/>
            <a:ext cx="11501437" cy="277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 b="1">
              <a:solidFill>
                <a:srgbClr val="FF0000"/>
              </a:solidFill>
            </a:endParaRPr>
          </a:p>
          <a:p>
            <a:pPr algn="ctr"/>
            <a:r>
              <a:rPr lang="pt-BR" sz="4400" b="1">
                <a:solidFill>
                  <a:srgbClr val="FF0000"/>
                </a:solidFill>
                <a:latin typeface="Arial" charset="0"/>
                <a:cs typeface="Arial" charset="0"/>
              </a:rPr>
              <a:t>QUAL É O MEU COMPROMISSO</a:t>
            </a:r>
          </a:p>
          <a:p>
            <a:pPr algn="ctr"/>
            <a:r>
              <a:rPr lang="pt-BR" sz="4400" b="1">
                <a:solidFill>
                  <a:srgbClr val="FF0000"/>
                </a:solidFill>
                <a:latin typeface="Arial" charset="0"/>
                <a:cs typeface="Arial" charset="0"/>
              </a:rPr>
              <a:t>PARA COM A CRIAÇÃO DE DEUS </a:t>
            </a:r>
          </a:p>
          <a:p>
            <a:pPr algn="ctr"/>
            <a:r>
              <a:rPr lang="pt-BR" sz="4400" b="1">
                <a:solidFill>
                  <a:srgbClr val="FF0000"/>
                </a:solidFill>
                <a:latin typeface="Arial" charset="0"/>
                <a:cs typeface="Arial" charset="0"/>
              </a:rPr>
              <a:t>QUE É MUITO BOA?</a:t>
            </a:r>
            <a:endParaRPr lang="pt-BR" sz="4400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smtClean="0"/>
          </a:p>
        </p:txBody>
      </p:sp>
      <p:pic>
        <p:nvPicPr>
          <p:cNvPr id="49155" name="Espaço Reservado para Conteúdo 4" descr="mulhersurin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8775" y="3233738"/>
            <a:ext cx="5668963" cy="6215062"/>
          </a:xfrm>
        </p:spPr>
      </p:pic>
      <p:sp>
        <p:nvSpPr>
          <p:cNvPr id="49156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50875" y="2947988"/>
            <a:ext cx="4278313" cy="5764212"/>
          </a:xfrm>
        </p:spPr>
        <p:txBody>
          <a:bodyPr/>
          <a:lstStyle/>
          <a:p>
            <a:endParaRPr lang="pt-BR" smtClean="0"/>
          </a:p>
        </p:txBody>
      </p:sp>
      <p:pic>
        <p:nvPicPr>
          <p:cNvPr id="49157" name="Imagem 5" descr="sapo surinam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088" y="3519488"/>
            <a:ext cx="5786437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Imagem 6" descr="surinam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3088" y="304800"/>
            <a:ext cx="1200150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Imagem 1" descr="O brilho do so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7600" y="6234113"/>
            <a:ext cx="10447338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CaixaDeTexto 2"/>
          <p:cNvSpPr txBox="1">
            <a:spLocks noChangeArrowheads="1"/>
          </p:cNvSpPr>
          <p:nvPr/>
        </p:nvSpPr>
        <p:spPr bwMode="auto">
          <a:xfrm>
            <a:off x="0" y="0"/>
            <a:ext cx="13004800" cy="802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spAutoFit/>
          </a:bodyPr>
          <a:lstStyle/>
          <a:p>
            <a:pPr algn="ctr"/>
            <a:r>
              <a:rPr lang="pt-BR" sz="5700" b="1">
                <a:solidFill>
                  <a:srgbClr val="FF0000"/>
                </a:solidFill>
              </a:rPr>
              <a:t>Andando com Cristo, andando todo o dia, andando com alegria!</a:t>
            </a:r>
          </a:p>
          <a:p>
            <a:pPr algn="ctr"/>
            <a:r>
              <a:rPr lang="pt-BR" sz="5700" b="1">
                <a:solidFill>
                  <a:srgbClr val="FF0000"/>
                </a:solidFill>
              </a:rPr>
              <a:t>Andando com Cristo, andando com meu Salvador. </a:t>
            </a:r>
          </a:p>
          <a:p>
            <a:pPr algn="ctr"/>
            <a:r>
              <a:rPr lang="pt-BR" sz="5700" b="1">
                <a:solidFill>
                  <a:srgbClr val="FF0000"/>
                </a:solidFill>
              </a:rPr>
              <a:t>Andando na sombra, andando no brilho, andando todo o dia, andando com alegria, andando na sombra, andando no brilho, andando com meu Salvador!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ítulo 1"/>
          <p:cNvSpPr>
            <a:spLocks noGrp="1"/>
          </p:cNvSpPr>
          <p:nvPr>
            <p:ph type="title"/>
          </p:nvPr>
        </p:nvSpPr>
        <p:spPr>
          <a:xfrm>
            <a:off x="381000" y="388938"/>
            <a:ext cx="12122150" cy="815975"/>
          </a:xfrm>
        </p:spPr>
        <p:txBody>
          <a:bodyPr/>
          <a:lstStyle/>
          <a:p>
            <a:pPr algn="ctr" eaLnBrk="1" hangingPunct="1"/>
            <a:r>
              <a:rPr lang="pt-BR" sz="4400" smtClean="0">
                <a:solidFill>
                  <a:srgbClr val="FF0000"/>
                </a:solidFill>
              </a:rPr>
              <a:t>OFERTAS </a:t>
            </a:r>
            <a:endParaRPr lang="pt-BR" sz="3200" smtClean="0">
              <a:solidFill>
                <a:srgbClr val="FF0000"/>
              </a:solidFill>
            </a:endParaRPr>
          </a:p>
        </p:txBody>
      </p:sp>
      <p:sp>
        <p:nvSpPr>
          <p:cNvPr id="51203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525463" y="1276350"/>
            <a:ext cx="11834812" cy="8353425"/>
          </a:xfrm>
        </p:spPr>
        <p:txBody>
          <a:bodyPr/>
          <a:lstStyle/>
          <a:p>
            <a:pPr eaLnBrk="1" hangingPunct="1"/>
            <a:r>
              <a:rPr lang="pt-BR" altLang="pt-BR" sz="3600" b="1" smtClean="0">
                <a:solidFill>
                  <a:srgbClr val="0070C0"/>
                </a:solidFill>
              </a:rPr>
              <a:t>Ofertas do Dia Mundial de Oração 2018</a:t>
            </a:r>
          </a:p>
          <a:p>
            <a:pPr eaLnBrk="1" hangingPunct="1"/>
            <a:endParaRPr lang="pt-BR" altLang="pt-BR" sz="3600" smtClean="0"/>
          </a:p>
          <a:p>
            <a:pPr eaLnBrk="1" hangingPunct="1"/>
            <a:r>
              <a:rPr lang="pt-BR" altLang="pt-BR" sz="3600" smtClean="0"/>
              <a:t>Serão beneficiadas as seguintes entidades de Assistência Social, como seguem:</a:t>
            </a:r>
          </a:p>
          <a:p>
            <a:pPr eaLnBrk="1" hangingPunct="1"/>
            <a:r>
              <a:rPr lang="pt-BR" altLang="pt-BR" sz="3600" smtClean="0">
                <a:solidFill>
                  <a:srgbClr val="FF0000"/>
                </a:solidFill>
              </a:rPr>
              <a:t>1) </a:t>
            </a:r>
            <a:r>
              <a:rPr lang="pt-BR" altLang="pt-BR" sz="3600" b="1" smtClean="0">
                <a:solidFill>
                  <a:srgbClr val="FF0000"/>
                </a:solidFill>
              </a:rPr>
              <a:t>Associação Pella Bethânia </a:t>
            </a:r>
            <a:r>
              <a:rPr lang="pt-BR" altLang="pt-BR" sz="3600" smtClean="0"/>
              <a:t>–Taquari/RS. Atenção à pessoa idosa, com deficiência e doença mental.</a:t>
            </a:r>
          </a:p>
          <a:p>
            <a:pPr eaLnBrk="1" hangingPunct="1"/>
            <a:endParaRPr lang="pt-BR" altLang="pt-BR" sz="3600" smtClean="0"/>
          </a:p>
          <a:p>
            <a:pPr eaLnBrk="1" hangingPunct="1"/>
            <a:r>
              <a:rPr lang="pt-BR" altLang="pt-BR" sz="3600" smtClean="0">
                <a:solidFill>
                  <a:srgbClr val="FF0000"/>
                </a:solidFill>
              </a:rPr>
              <a:t>2) </a:t>
            </a:r>
            <a:r>
              <a:rPr lang="pt-BR" altLang="pt-BR" sz="3600" b="1" smtClean="0">
                <a:solidFill>
                  <a:srgbClr val="FF0000"/>
                </a:solidFill>
              </a:rPr>
              <a:t>Associação Movimento de Ajuda Ecumênica MAE-</a:t>
            </a:r>
            <a:r>
              <a:rPr lang="pt-BR" altLang="pt-BR" sz="3600" smtClean="0">
                <a:solidFill>
                  <a:srgbClr val="FF0000"/>
                </a:solidFill>
              </a:rPr>
              <a:t> </a:t>
            </a:r>
            <a:r>
              <a:rPr lang="pt-BR" altLang="pt-BR" sz="3600" smtClean="0"/>
              <a:t>Campo Verde/MT. Trabalha com voluntários que auxiliam famílias em projetos de renda familiar.</a:t>
            </a:r>
          </a:p>
          <a:p>
            <a:pPr eaLnBrk="1" hangingPunct="1"/>
            <a:endParaRPr lang="pt-BR" altLang="pt-BR" sz="3600" smtClean="0"/>
          </a:p>
          <a:p>
            <a:pPr eaLnBrk="1" hangingPunct="1"/>
            <a:r>
              <a:rPr lang="pt-BR" altLang="pt-BR" sz="3600" smtClean="0">
                <a:solidFill>
                  <a:srgbClr val="FF0000"/>
                </a:solidFill>
              </a:rPr>
              <a:t>3) </a:t>
            </a:r>
            <a:r>
              <a:rPr lang="pt-BR" altLang="pt-BR" sz="3600" b="1" smtClean="0">
                <a:solidFill>
                  <a:srgbClr val="FF0000"/>
                </a:solidFill>
              </a:rPr>
              <a:t>Associação Beneficente Escola para a Vida </a:t>
            </a:r>
            <a:r>
              <a:rPr lang="pt-BR" altLang="pt-BR" sz="3600" smtClean="0"/>
              <a:t>- Ariquemes/RO. Atende crianças em situação de vulnerabilidade de 06 a 14 anos em contra turno escolar.</a:t>
            </a:r>
          </a:p>
          <a:p>
            <a:pPr eaLnBrk="1" hangingPunct="1"/>
            <a:endParaRPr lang="pt-BR" altLang="pt-BR" sz="3600" smtClean="0"/>
          </a:p>
          <a:p>
            <a:pPr eaLnBrk="1" hangingPunct="1"/>
            <a:endParaRPr lang="pt-BR" altLang="pt-BR" sz="3600" i="1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5" y="388938"/>
            <a:ext cx="4772025" cy="1652587"/>
          </a:xfrm>
        </p:spPr>
        <p:txBody>
          <a:bodyPr/>
          <a:lstStyle/>
          <a:p>
            <a:pPr algn="ctr" eaLnBrk="1" hangingPunct="1">
              <a:defRPr/>
            </a:pPr>
            <a:r>
              <a:rPr lang="pt-BR" sz="4400" dirty="0">
                <a:solidFill>
                  <a:srgbClr val="90407F"/>
                </a:solidFill>
              </a:rPr>
              <a:t>   </a:t>
            </a:r>
            <a:endParaRPr lang="pt-BR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2227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733425"/>
            <a:ext cx="5835650" cy="8501063"/>
          </a:xfrm>
        </p:spPr>
        <p:txBody>
          <a:bodyPr/>
          <a:lstStyle/>
          <a:p>
            <a:pPr eaLnBrk="1" hangingPunct="1"/>
            <a:r>
              <a:rPr lang="pt-BR" altLang="pt-BR" sz="5400" b="1" i="1" smtClean="0">
                <a:solidFill>
                  <a:srgbClr val="0070C0"/>
                </a:solidFill>
              </a:rPr>
              <a:t>RECOLHIMENTO </a:t>
            </a:r>
          </a:p>
          <a:p>
            <a:pPr eaLnBrk="1" hangingPunct="1"/>
            <a:endParaRPr lang="pt-BR" altLang="pt-BR" sz="5400" b="1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5400" b="1" i="1" smtClean="0">
                <a:solidFill>
                  <a:srgbClr val="0070C0"/>
                </a:solidFill>
              </a:rPr>
              <a:t>das Ofertas</a:t>
            </a:r>
          </a:p>
          <a:p>
            <a:pPr eaLnBrk="1" hangingPunct="1"/>
            <a:endParaRPr lang="pt-BR" altLang="pt-BR" sz="54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54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54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5400" i="1" smtClean="0">
                <a:solidFill>
                  <a:srgbClr val="0070C0"/>
                </a:solidFill>
              </a:rPr>
              <a:t>Hino</a:t>
            </a:r>
          </a:p>
          <a:p>
            <a:pPr eaLnBrk="1" hangingPunct="1"/>
            <a:endParaRPr lang="pt-BR" altLang="pt-BR" sz="5400" i="1" smtClean="0">
              <a:solidFill>
                <a:srgbClr val="0070C0"/>
              </a:solidFill>
            </a:endParaRPr>
          </a:p>
          <a:p>
            <a:pPr eaLnBrk="1" hangingPunct="1"/>
            <a:endParaRPr lang="pt-BR" altLang="pt-BR" sz="4800" i="1" smtClean="0">
              <a:solidFill>
                <a:srgbClr val="0070C0"/>
              </a:solidFill>
            </a:endParaRPr>
          </a:p>
        </p:txBody>
      </p:sp>
      <p:pic>
        <p:nvPicPr>
          <p:cNvPr id="52228" name="Espaço Reservado para Conteúdo 6" descr="http://www.luteranos.com.br/_arquivos/201708/big_3c8af8547d7a8282ca4e820ccb75cde4.jpg">
            <a:hlinkClick r:id="rId2" tooltip="&quot;DMO 2018&quot;"/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6650" y="447675"/>
            <a:ext cx="6500813" cy="9001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2229" name="Espaço Reservado para Conteúdo 2"/>
          <p:cNvSpPr>
            <a:spLocks noGrp="1"/>
          </p:cNvSpPr>
          <p:nvPr>
            <p:ph idx="1"/>
          </p:nvPr>
        </p:nvSpPr>
        <p:spPr>
          <a:xfrm>
            <a:off x="6288088" y="388938"/>
            <a:ext cx="6429375" cy="8323262"/>
          </a:xfrm>
        </p:spPr>
        <p:txBody>
          <a:bodyPr/>
          <a:lstStyle/>
          <a:p>
            <a:pPr marL="0" indent="0">
              <a:buFontTx/>
              <a:buNone/>
            </a:pPr>
            <a:endParaRPr lang="pt-BR" altLang="pt-BR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ChangeArrowheads="1"/>
          </p:cNvSpPr>
          <p:nvPr/>
        </p:nvSpPr>
        <p:spPr bwMode="auto">
          <a:xfrm>
            <a:off x="0" y="-238125"/>
            <a:ext cx="130048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0" anchor="ctr">
            <a:spAutoFit/>
          </a:bodyPr>
          <a:lstStyle/>
          <a:p>
            <a:pPr algn="ctr" defTabSz="1300163" eaLnBrk="1" hangingPunct="1"/>
            <a:r>
              <a:rPr lang="pt-BR" sz="6800" b="1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03200" y="0"/>
            <a:ext cx="12395200" cy="9426575"/>
          </a:xfrm>
          <a:prstGeom prst="rect">
            <a:avLst/>
          </a:prstGeom>
        </p:spPr>
        <p:txBody>
          <a:bodyPr lIns="130046" tIns="65023" rIns="130046" bIns="65023">
            <a:spAutoFit/>
          </a:bodyPr>
          <a:lstStyle/>
          <a:p>
            <a:pPr algn="ctr">
              <a:defRPr/>
            </a:pPr>
            <a:r>
              <a:rPr lang="pt-BR" sz="6300" b="1" dirty="0">
                <a:solidFill>
                  <a:srgbClr val="FF0000"/>
                </a:solidFill>
              </a:rPr>
              <a:t>PRESERVAÇÃO</a:t>
            </a:r>
          </a:p>
          <a:p>
            <a:pPr algn="ctr">
              <a:defRPr/>
            </a:pPr>
            <a:endParaRPr lang="pt-BR" sz="1700" b="1" dirty="0"/>
          </a:p>
          <a:p>
            <a:pPr marL="1056623" indent="-1056623">
              <a:buFontTx/>
              <a:buAutoNum type="arabicPeriod"/>
              <a:defRPr/>
            </a:pPr>
            <a:r>
              <a:rPr lang="pt-BR" sz="6300" b="1" dirty="0"/>
              <a:t>Caminhando na areia, </a:t>
            </a:r>
          </a:p>
          <a:p>
            <a:pPr marL="1056623" indent="-1056623">
              <a:defRPr/>
            </a:pPr>
            <a:r>
              <a:rPr lang="pt-BR" sz="6300" b="1" dirty="0"/>
              <a:t>      vejo as mãos do Criador</a:t>
            </a:r>
            <a:br>
              <a:rPr lang="pt-BR" sz="6300" b="1" dirty="0"/>
            </a:br>
            <a:r>
              <a:rPr lang="pt-BR" sz="6300" b="1" dirty="0"/>
              <a:t>e percebo o carinho </a:t>
            </a:r>
          </a:p>
          <a:p>
            <a:pPr marL="1056623" indent="-1056623">
              <a:defRPr/>
            </a:pPr>
            <a:r>
              <a:rPr lang="pt-BR" sz="6300" b="1" dirty="0"/>
              <a:t>       no poder do seu amor.</a:t>
            </a:r>
          </a:p>
          <a:p>
            <a:pPr marL="1056623" indent="-1056623">
              <a:defRPr/>
            </a:pPr>
            <a:endParaRPr lang="pt-BR" sz="2000" b="1" dirty="0"/>
          </a:p>
          <a:p>
            <a:pPr>
              <a:defRPr/>
            </a:pPr>
            <a:r>
              <a:rPr lang="pt-BR" sz="6300" b="1" dirty="0"/>
              <a:t>2. Ele fez a terra e os mares,                              sol e lua fez brilhar</a:t>
            </a:r>
            <a:br>
              <a:rPr lang="pt-BR" sz="6300" b="1" dirty="0"/>
            </a:br>
            <a:r>
              <a:rPr lang="pt-BR" sz="6300" b="1" dirty="0"/>
              <a:t>e a revela tão bonita,                                           para os bichos saciar.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ChangeArrowheads="1"/>
          </p:cNvSpPr>
          <p:nvPr/>
        </p:nvSpPr>
        <p:spPr bwMode="auto">
          <a:xfrm>
            <a:off x="304800" y="-7938"/>
            <a:ext cx="12700000" cy="98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0" anchor="ctr">
            <a:spAutoFit/>
          </a:bodyPr>
          <a:lstStyle/>
          <a:p>
            <a:r>
              <a:rPr lang="pt-BR" sz="6300" b="1"/>
              <a:t>3. Ser humano sem consciência       se acomoda sem lutar</a:t>
            </a:r>
            <a:br>
              <a:rPr lang="pt-BR" sz="6300" b="1"/>
            </a:br>
            <a:r>
              <a:rPr lang="pt-BR" sz="6300" b="1"/>
              <a:t>Vai deixando, aos pouquinhos,              sua vida acabar.</a:t>
            </a:r>
          </a:p>
          <a:p>
            <a:endParaRPr lang="pt-BR" sz="2000" b="1"/>
          </a:p>
          <a:p>
            <a:r>
              <a:rPr lang="pt-BR" sz="6600" b="1"/>
              <a:t>4.</a:t>
            </a:r>
            <a:r>
              <a:rPr lang="pt-BR" sz="6300" b="1"/>
              <a:t> Vamos nós com consciência </a:t>
            </a:r>
          </a:p>
          <a:p>
            <a:r>
              <a:rPr lang="pt-BR" sz="6300" b="1"/>
              <a:t>	preservar a criação.</a:t>
            </a:r>
            <a:br>
              <a:rPr lang="pt-BR" sz="6300" b="1"/>
            </a:br>
            <a:r>
              <a:rPr lang="pt-BR" sz="6300" b="1"/>
              <a:t>	Não deixando o egoísmo                      	dominar nossa razão.</a:t>
            </a:r>
            <a:br>
              <a:rPr lang="pt-BR" sz="6300" b="1"/>
            </a:br>
            <a:r>
              <a:rPr lang="pt-BR" sz="6300" b="1"/>
              <a:t> 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tângulo 2"/>
          <p:cNvSpPr>
            <a:spLocks noChangeArrowheads="1"/>
          </p:cNvSpPr>
          <p:nvPr/>
        </p:nvSpPr>
        <p:spPr bwMode="auto">
          <a:xfrm>
            <a:off x="7002463" y="0"/>
            <a:ext cx="6002337" cy="899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spAutoFit/>
          </a:bodyPr>
          <a:lstStyle/>
          <a:p>
            <a:pPr algn="ctr"/>
            <a:endParaRPr lang="pt-BR" sz="6800" b="1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algn="ctr"/>
            <a:endParaRPr lang="pt-BR" sz="6800" b="1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algn="ctr"/>
            <a:endParaRPr lang="pt-BR" sz="6800" b="1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algn="ctr"/>
            <a:r>
              <a:rPr lang="pt-BR" sz="4800" b="1">
                <a:solidFill>
                  <a:srgbClr val="FF0000"/>
                </a:solidFill>
                <a:latin typeface="Arial" charset="0"/>
                <a:cs typeface="Arial" charset="0"/>
              </a:rPr>
              <a:t>AVISOS</a:t>
            </a:r>
          </a:p>
          <a:p>
            <a:pPr algn="ctr"/>
            <a:endParaRPr lang="pt-BR" sz="4800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/>
            <a:endParaRPr lang="pt-BR" sz="4800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/>
            <a:endParaRPr lang="pt-BR" sz="4800" b="1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/>
            <a:r>
              <a:rPr lang="pt-BR" sz="4400" b="1">
                <a:solidFill>
                  <a:srgbClr val="FF0000"/>
                </a:solidFill>
                <a:latin typeface="Arial" charset="0"/>
                <a:cs typeface="Arial" charset="0"/>
              </a:rPr>
              <a:t>AGRADECIMENTOS</a:t>
            </a:r>
          </a:p>
          <a:p>
            <a:pPr algn="ctr"/>
            <a:endParaRPr lang="pt-BR" sz="6800" b="1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algn="ctr"/>
            <a:endParaRPr lang="pt-BR" sz="6800" b="1">
              <a:latin typeface="Arial" charset="0"/>
              <a:cs typeface="Arial" charset="0"/>
            </a:endParaRPr>
          </a:p>
        </p:txBody>
      </p:sp>
      <p:pic>
        <p:nvPicPr>
          <p:cNvPr id="55299" name="Picture 2" descr="C:\Users\Beta\Pictures\48149_519406608126639_100261856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31025" cy="975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Imagem 1" descr="Mãos-dadas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1413" y="304800"/>
            <a:ext cx="10647362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CaixaDeTexto 2"/>
          <p:cNvSpPr txBox="1">
            <a:spLocks noChangeArrowheads="1"/>
          </p:cNvSpPr>
          <p:nvPr/>
        </p:nvSpPr>
        <p:spPr bwMode="auto">
          <a:xfrm>
            <a:off x="2359025" y="6662738"/>
            <a:ext cx="8358188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5400" b="1">
                <a:solidFill>
                  <a:srgbClr val="FF0000"/>
                </a:solidFill>
              </a:rPr>
              <a:t>ORAÇÃO FINAL</a:t>
            </a:r>
          </a:p>
          <a:p>
            <a:pPr algn="ctr"/>
            <a:endParaRPr lang="pt-BR" sz="5400" b="1">
              <a:solidFill>
                <a:srgbClr val="FF0000"/>
              </a:solidFill>
            </a:endParaRPr>
          </a:p>
          <a:p>
            <a:pPr algn="ctr"/>
            <a:r>
              <a:rPr lang="pt-BR" sz="5400" b="1">
                <a:solidFill>
                  <a:srgbClr val="FF0000"/>
                </a:solidFill>
              </a:rPr>
              <a:t>PAI NOSSO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5" y="388938"/>
            <a:ext cx="4772025" cy="1652587"/>
          </a:xfrm>
        </p:spPr>
        <p:txBody>
          <a:bodyPr/>
          <a:lstStyle/>
          <a:p>
            <a:pPr algn="ctr" eaLnBrk="1" hangingPunct="1">
              <a:defRPr/>
            </a:pPr>
            <a:r>
              <a:rPr lang="pt-BR" sz="4400" dirty="0">
                <a:solidFill>
                  <a:srgbClr val="90407F"/>
                </a:solidFill>
              </a:rPr>
              <a:t>   </a:t>
            </a:r>
            <a:endParaRPr lang="pt-BR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7347" name="Espaço Reservado para Texto 3"/>
          <p:cNvSpPr>
            <a:spLocks noGrp="1" noChangeArrowheads="1"/>
          </p:cNvSpPr>
          <p:nvPr>
            <p:ph type="body" sz="half" idx="2"/>
          </p:nvPr>
        </p:nvSpPr>
        <p:spPr>
          <a:xfrm>
            <a:off x="358775" y="304800"/>
            <a:ext cx="5429250" cy="8407400"/>
          </a:xfrm>
        </p:spPr>
        <p:txBody>
          <a:bodyPr/>
          <a:lstStyle/>
          <a:p>
            <a:pPr eaLnBrk="1" hangingPunct="1"/>
            <a:r>
              <a:rPr lang="pt-BR" altLang="pt-BR" sz="7200" b="1" i="1" smtClean="0">
                <a:solidFill>
                  <a:srgbClr val="0070C0"/>
                </a:solidFill>
              </a:rPr>
              <a:t>Bênção</a:t>
            </a:r>
          </a:p>
          <a:p>
            <a:pPr eaLnBrk="1" hangingPunct="1"/>
            <a:endParaRPr lang="pt-BR" altLang="pt-BR" sz="4800" i="1" smtClean="0">
              <a:solidFill>
                <a:srgbClr val="0070C0"/>
              </a:solidFill>
            </a:endParaRPr>
          </a:p>
          <a:p>
            <a:pPr eaLnBrk="1" hangingPunct="1"/>
            <a:r>
              <a:rPr lang="pt-BR" altLang="pt-BR" sz="6600" i="1" smtClean="0">
                <a:solidFill>
                  <a:srgbClr val="0070C0"/>
                </a:solidFill>
              </a:rPr>
              <a:t>“Deus te abençoe com Paz, Amor  e Cuidado em teu Viver e em toda a Boa Criação.”</a:t>
            </a:r>
          </a:p>
        </p:txBody>
      </p:sp>
      <p:pic>
        <p:nvPicPr>
          <p:cNvPr id="57348" name="Espaço Reservado para Conteúdo 7" descr="suriname-ponte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34138" y="733425"/>
            <a:ext cx="6140450" cy="8001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m 2" descr="surinamepessoa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2805113"/>
            <a:ext cx="121443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CaixaDeTexto 3"/>
          <p:cNvSpPr txBox="1">
            <a:spLocks noChangeArrowheads="1"/>
          </p:cNvSpPr>
          <p:nvPr/>
        </p:nvSpPr>
        <p:spPr bwMode="auto">
          <a:xfrm>
            <a:off x="406400" y="0"/>
            <a:ext cx="120904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spAutoFit/>
          </a:bodyPr>
          <a:lstStyle/>
          <a:p>
            <a:pPr algn="ctr"/>
            <a:r>
              <a:rPr lang="pt-BR" sz="6300" b="1">
                <a:solidFill>
                  <a:srgbClr val="FF0000"/>
                </a:solidFill>
              </a:rPr>
              <a:t>Vamos em paz e sirvamos ao Deus da Vida com Alegria!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aixaDeTexto 1"/>
          <p:cNvSpPr txBox="1">
            <a:spLocks noChangeArrowheads="1"/>
          </p:cNvSpPr>
          <p:nvPr/>
        </p:nvSpPr>
        <p:spPr bwMode="auto">
          <a:xfrm>
            <a:off x="215900" y="0"/>
            <a:ext cx="12430125" cy="1009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b="1">
                <a:solidFill>
                  <a:srgbClr val="FF0000"/>
                </a:solidFill>
              </a:rPr>
              <a:t>OBS: </a:t>
            </a:r>
            <a:r>
              <a:rPr lang="pt-BR" b="1"/>
              <a:t>As leituras, orações e participações desta celebração constam no livreto do Dia Mundial de Oração 2018, preparado por mulheres do Suriname.</a:t>
            </a:r>
          </a:p>
          <a:p>
            <a:endParaRPr lang="pt-BR" b="1"/>
          </a:p>
          <a:p>
            <a:pPr algn="r"/>
            <a:r>
              <a:rPr lang="pt-BR" b="1"/>
              <a:t>Elaboração deste PPT:</a:t>
            </a:r>
          </a:p>
          <a:p>
            <a:pPr algn="r"/>
            <a:r>
              <a:rPr lang="pt-BR" b="1">
                <a:solidFill>
                  <a:srgbClr val="FF0000"/>
                </a:solidFill>
              </a:rPr>
              <a:t>Diácona Nádia Dal Castel de Oliveira</a:t>
            </a:r>
          </a:p>
          <a:p>
            <a:pPr algn="r"/>
            <a:endParaRPr lang="pt-BR" b="1">
              <a:solidFill>
                <a:srgbClr val="FF0000"/>
              </a:solidFill>
            </a:endParaRPr>
          </a:p>
          <a:p>
            <a:pPr algn="r"/>
            <a:r>
              <a:rPr lang="pt-BR" b="1">
                <a:solidFill>
                  <a:srgbClr val="FF0000"/>
                </a:solidFill>
              </a:rPr>
              <a:t>Pastora Cristina Scherer</a:t>
            </a:r>
          </a:p>
          <a:p>
            <a:endParaRPr lang="pt-BR" b="1"/>
          </a:p>
          <a:p>
            <a:endParaRPr lang="pt-BR" b="1"/>
          </a:p>
          <a:p>
            <a:endParaRPr lang="pt-BR" b="1"/>
          </a:p>
          <a:p>
            <a:endParaRPr lang="pt-BR" b="1"/>
          </a:p>
          <a:p>
            <a:endParaRPr lang="pt-BR" b="1"/>
          </a:p>
          <a:p>
            <a:endParaRPr lang="pt-BR" b="1"/>
          </a:p>
        </p:txBody>
      </p:sp>
      <p:pic>
        <p:nvPicPr>
          <p:cNvPr id="59395" name="Imagem 2" descr="big_0f6be1c682ab04f065114bff17b1b76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963" y="6376988"/>
            <a:ext cx="41084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Imagem 3" descr="su-mbolo-ieclb-jpeg-rgb-circular_degrade_sombr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8463" y="6019800"/>
            <a:ext cx="3157537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Imagem 4" descr="dm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2275" y="6305550"/>
            <a:ext cx="3143250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el &amp; Aufzählung">
  <a:themeElements>
    <a:clrScheme name="Titel &amp; Aufzählu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el &amp; Aufzählung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1" charset="0"/>
            <a:ea typeface="ヒラギノ角ゴ ProN W3" pitchFamily="1" charset="-128"/>
            <a:sym typeface="Gill Sans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1" charset="0"/>
            <a:ea typeface="ヒラギノ角ゴ ProN W3" pitchFamily="1" charset="-128"/>
            <a:sym typeface="Gill Sans" pitchFamily="1" charset="0"/>
          </a:defRPr>
        </a:defPPr>
      </a:lstStyle>
    </a:lnDef>
  </a:objectDefaults>
  <a:extraClrSchemeLst>
    <a:extraClrScheme>
      <a:clrScheme name="Titel &amp; Aufzählu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el &amp; Untertitel">
  <a:themeElements>
    <a:clrScheme name="Titel &amp; Untertite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el &amp; Untertitel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1" charset="0"/>
            <a:ea typeface="ヒラギノ角ゴ ProN W3" pitchFamily="1" charset="-128"/>
            <a:sym typeface="Gill Sans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1" charset="0"/>
            <a:ea typeface="ヒラギノ角ゴ ProN W3" pitchFamily="1" charset="-128"/>
            <a:sym typeface="Gill Sans" pitchFamily="1" charset="0"/>
          </a:defRPr>
        </a:defPPr>
      </a:lstStyle>
    </a:lnDef>
  </a:objectDefaults>
  <a:extraClrSchemeLst>
    <a:extraClrScheme>
      <a:clrScheme name="Titel &amp; Untertit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oto - Horizontal">
  <a:themeElements>
    <a:clrScheme name="F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- Horizontal">
      <a:majorFont>
        <a:latin typeface="Gill Sans"/>
        <a:ea typeface="ヒラギノ角ゴ ProN W3"/>
        <a:cs typeface=""/>
      </a:majorFont>
      <a:minorFont>
        <a:latin typeface="Gill Sans"/>
        <a:ea typeface="ヒラギノ角ゴ ProN W3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1" charset="0"/>
            <a:ea typeface="ヒラギノ角ゴ ProN W3" pitchFamily="1" charset="-128"/>
            <a:sym typeface="Gill Sans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pitchFamily="1" charset="0"/>
            <a:ea typeface="ヒラギノ角ゴ ProN W3" pitchFamily="1" charset="-128"/>
            <a:sym typeface="Gill Sans" pitchFamily="1" charset="0"/>
          </a:defRPr>
        </a:defPPr>
      </a:lstStyle>
    </a:lnDef>
  </a:objectDefaults>
  <a:extraClrSchemeLst>
    <a:extraClrScheme>
      <a:clrScheme name="F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Pages>0</Pages>
  <Words>888</Words>
  <Characters>0</Characters>
  <Application>Microsoft Office PowerPoint</Application>
  <PresentationFormat>Personalizar</PresentationFormat>
  <Lines>0</Lines>
  <Paragraphs>182</Paragraphs>
  <Slides>55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55</vt:i4>
      </vt:variant>
    </vt:vector>
  </HeadingPairs>
  <TitlesOfParts>
    <vt:vector size="61" baseType="lpstr">
      <vt:lpstr>Gill Sans</vt:lpstr>
      <vt:lpstr>ヒラギノ角ゴ ProN W3</vt:lpstr>
      <vt:lpstr>Arial</vt:lpstr>
      <vt:lpstr>Titel &amp; Aufzählung</vt:lpstr>
      <vt:lpstr>Titel &amp; Untertitel</vt:lpstr>
      <vt:lpstr>Foto - Horizontal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/:É COMO A CHUVA QUE LAVA,  É COMO O FOGO QUE ARRASA;  TUA PALAVRA É ASSIM NÃO PASSA POR MIM SEM DEIXAR UM SINAL!:/</vt:lpstr>
      <vt:lpstr>Leitura Bíblica:    Gênesis 1.1-31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Bandeira do Suriname. Nome Suriname vem da tribo Surinen – um dos povos indígenas da terra.  População atual 540.000 habitantes. Língua oficial – holandês.</vt:lpstr>
      <vt:lpstr>A República Suriname faz parte das Guianas, uma região ecológica dentro da Amazônia, na América do Sul. Sua capital é Paramaribo.</vt:lpstr>
      <vt:lpstr>Predomínio da Floresta Tropical. </vt:lpstr>
      <vt:lpstr>Capital - Paramaribo </vt:lpstr>
      <vt:lpstr>Slide 24</vt:lpstr>
      <vt:lpstr>Slide 25</vt:lpstr>
      <vt:lpstr>Slide 26</vt:lpstr>
      <vt:lpstr>90% do país é de floresta tropical</vt:lpstr>
      <vt:lpstr>Slide 28</vt:lpstr>
      <vt:lpstr>Slide 29</vt:lpstr>
      <vt:lpstr>Existem 715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Mistura das artes, diversidade</vt:lpstr>
      <vt:lpstr>Slide 39</vt:lpstr>
      <vt:lpstr>Slide 40</vt:lpstr>
      <vt:lpstr>MULHERES EM AÇÃO E ORAÇÃO... Intercessões...</vt:lpstr>
      <vt:lpstr>Slide 42</vt:lpstr>
      <vt:lpstr>Slide 43</vt:lpstr>
      <vt:lpstr>Slide 44</vt:lpstr>
      <vt:lpstr>Slide 45</vt:lpstr>
      <vt:lpstr>Slide 46</vt:lpstr>
      <vt:lpstr>OFERTAS </vt:lpstr>
      <vt:lpstr>   </vt:lpstr>
      <vt:lpstr>Slide 49</vt:lpstr>
      <vt:lpstr>Slide 50</vt:lpstr>
      <vt:lpstr>Slide 51</vt:lpstr>
      <vt:lpstr>Slide 52</vt:lpstr>
      <vt:lpstr>   </vt:lpstr>
      <vt:lpstr>Slide 54</vt:lpstr>
      <vt:lpstr>Slide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Marcos</dc:creator>
  <cp:lastModifiedBy>Fabio</cp:lastModifiedBy>
  <cp:revision>73</cp:revision>
  <dcterms:modified xsi:type="dcterms:W3CDTF">2018-03-02T02:24:31Z</dcterms:modified>
</cp:coreProperties>
</file>