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6" r:id="rId3"/>
    <p:sldId id="257" r:id="rId4"/>
    <p:sldId id="263" r:id="rId5"/>
    <p:sldId id="258" r:id="rId6"/>
    <p:sldId id="259" r:id="rId7"/>
    <p:sldId id="266" r:id="rId8"/>
    <p:sldId id="260" r:id="rId9"/>
    <p:sldId id="282" r:id="rId10"/>
    <p:sldId id="261" r:id="rId11"/>
    <p:sldId id="262" r:id="rId12"/>
    <p:sldId id="264" r:id="rId13"/>
    <p:sldId id="265" r:id="rId14"/>
    <p:sldId id="267" r:id="rId15"/>
    <p:sldId id="274" r:id="rId16"/>
    <p:sldId id="268" r:id="rId17"/>
    <p:sldId id="269" r:id="rId18"/>
    <p:sldId id="270" r:id="rId19"/>
    <p:sldId id="271" r:id="rId20"/>
    <p:sldId id="273" r:id="rId21"/>
    <p:sldId id="272" r:id="rId22"/>
    <p:sldId id="275" r:id="rId23"/>
    <p:sldId id="279" r:id="rId24"/>
    <p:sldId id="277" r:id="rId25"/>
    <p:sldId id="280" r:id="rId26"/>
  </p:sldIdLst>
  <p:sldSz cx="12192000" cy="6858000"/>
  <p:notesSz cx="6797675" cy="985678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60" d="100"/>
          <a:sy n="60" d="100"/>
        </p:scale>
        <p:origin x="3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215251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1940516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2"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44691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929326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2"/>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152704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1B87430-81AF-414E-95BA-FE22C4A7C3D2}" type="datetimeFigureOut">
              <a:rPr lang="pt-BR" smtClean="0"/>
              <a:t>25/09/2017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46104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9"/>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9"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2"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1B87430-81AF-414E-95BA-FE22C4A7C3D2}" type="datetimeFigureOut">
              <a:rPr lang="pt-BR" smtClean="0"/>
              <a:t>25/09/2017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50997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E1B87430-81AF-414E-95BA-FE22C4A7C3D2}" type="datetimeFigureOut">
              <a:rPr lang="pt-BR" smtClean="0"/>
              <a:t>25/09/2017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474322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1B87430-81AF-414E-95BA-FE22C4A7C3D2}" type="datetimeFigureOut">
              <a:rPr lang="pt-BR" smtClean="0"/>
              <a:t>25/09/2017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162540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1B87430-81AF-414E-95BA-FE22C4A7C3D2}" type="datetimeFigureOut">
              <a:rPr lang="pt-BR" smtClean="0"/>
              <a:t>25/09/2017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3835085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9"/>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1B87430-81AF-414E-95BA-FE22C4A7C3D2}" type="datetimeFigureOut">
              <a:rPr lang="pt-BR" smtClean="0"/>
              <a:t>25/09/2017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169CD8-7940-479C-9BE1-07CB20A68670}" type="slidenum">
              <a:rPr lang="pt-BR" smtClean="0"/>
              <a:t>‹nº›</a:t>
            </a:fld>
            <a:endParaRPr lang="pt-BR"/>
          </a:p>
        </p:txBody>
      </p:sp>
    </p:spTree>
    <p:extLst>
      <p:ext uri="{BB962C8B-B14F-4D97-AF65-F5344CB8AC3E}">
        <p14:creationId xmlns:p14="http://schemas.microsoft.com/office/powerpoint/2010/main" val="232636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97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87430-81AF-414E-95BA-FE22C4A7C3D2}" type="datetimeFigureOut">
              <a:rPr lang="pt-BR" smtClean="0"/>
              <a:t>25/09/2017</a:t>
            </a:fld>
            <a:endParaRPr lang="pt-BR"/>
          </a:p>
        </p:txBody>
      </p:sp>
      <p:sp>
        <p:nvSpPr>
          <p:cNvPr id="5" name="Espaço Reservado para Rodapé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69CD8-7940-479C-9BE1-07CB20A68670}" type="slidenum">
              <a:rPr lang="pt-BR" smtClean="0"/>
              <a:t>‹nº›</a:t>
            </a:fld>
            <a:endParaRPr lang="pt-BR"/>
          </a:p>
        </p:txBody>
      </p:sp>
    </p:spTree>
    <p:extLst>
      <p:ext uri="{BB962C8B-B14F-4D97-AF65-F5344CB8AC3E}">
        <p14:creationId xmlns:p14="http://schemas.microsoft.com/office/powerpoint/2010/main" val="1486162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9"/>
            <a:ext cx="10515600" cy="5734457"/>
          </a:xfrm>
        </p:spPr>
        <p:txBody>
          <a:bodyPr/>
          <a:lstStyle/>
          <a:p>
            <a:r>
              <a:rPr lang="pt-BR" b="1" dirty="0" smtClean="0"/>
              <a:t>Nísia Floresta (1989) ‘envolveu-se para remover os obstáculos que retardavam os progressos da educação das mulheres no Brasil. Em meados do século XIX, o estudo regular do ensino secundário ainda era vedado às meninas em estabelecimento público, porque se considerava a instrução intelectual inútil, quando não prejudicial às meninas </a:t>
            </a:r>
            <a:r>
              <a:rPr lang="pt-BR" sz="2800" b="1" dirty="0" smtClean="0"/>
              <a:t>(internet).</a:t>
            </a:r>
            <a:endParaRPr lang="pt-BR" sz="2800" b="1" dirty="0"/>
          </a:p>
        </p:txBody>
      </p:sp>
    </p:spTree>
    <p:extLst>
      <p:ext uri="{BB962C8B-B14F-4D97-AF65-F5344CB8AC3E}">
        <p14:creationId xmlns:p14="http://schemas.microsoft.com/office/powerpoint/2010/main" val="389288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838200" y="365129"/>
            <a:ext cx="10515600" cy="5788247"/>
          </a:xfrm>
        </p:spPr>
        <p:txBody>
          <a:bodyPr>
            <a:normAutofit/>
          </a:bodyPr>
          <a:lstStyle/>
          <a:p>
            <a:r>
              <a:rPr lang="pt-BR" sz="3600" b="1" u="sng" dirty="0"/>
              <a:t>Estatística entre 1816 a </a:t>
            </a:r>
            <a:r>
              <a:rPr lang="pt-BR" sz="3600" b="1" u="sng" dirty="0" smtClean="0"/>
              <a:t>1871 na Alemanha</a:t>
            </a:r>
            <a:r>
              <a:rPr lang="pt-BR" sz="3600" b="1" dirty="0"/>
              <a:t/>
            </a:r>
            <a:br>
              <a:rPr lang="pt-BR" sz="3600" b="1" dirty="0"/>
            </a:br>
            <a:r>
              <a:rPr lang="pt-BR" sz="4000" b="1" dirty="0" smtClean="0"/>
              <a:t>Quanto maior </a:t>
            </a:r>
            <a:r>
              <a:rPr lang="pt-BR" sz="4000" b="1" dirty="0"/>
              <a:t>o número de protestantes que viviam numa certa região, maior também o número de meninas que frequentavam o grau fundamental.</a:t>
            </a:r>
            <a:br>
              <a:rPr lang="pt-BR" sz="4000" b="1" dirty="0"/>
            </a:br>
            <a:r>
              <a:rPr lang="pt-BR" sz="3600" b="1" u="sng" dirty="0"/>
              <a:t>Em 1871</a:t>
            </a:r>
            <a:r>
              <a:rPr lang="pt-BR" sz="3600" b="1" dirty="0"/>
              <a:t>: mulheres protestantes sabiam ler e escrever melhor do que homens católicos.</a:t>
            </a:r>
            <a:br>
              <a:rPr lang="pt-BR" sz="3600" b="1" dirty="0"/>
            </a:br>
            <a:r>
              <a:rPr lang="pt-BR" sz="3600" b="1" u="sng" dirty="0"/>
              <a:t>1908</a:t>
            </a:r>
            <a:r>
              <a:rPr lang="pt-BR" sz="3600" b="1" dirty="0"/>
              <a:t>: o número de estudantes femininas protestantes era 8 vezes maior que o número de estudantes masculinos católicos.</a:t>
            </a:r>
          </a:p>
        </p:txBody>
      </p:sp>
    </p:spTree>
    <p:extLst>
      <p:ext uri="{BB962C8B-B14F-4D97-AF65-F5344CB8AC3E}">
        <p14:creationId xmlns:p14="http://schemas.microsoft.com/office/powerpoint/2010/main" val="2904142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838200" y="365129"/>
            <a:ext cx="10515600" cy="1721857"/>
          </a:xfrm>
        </p:spPr>
        <p:txBody>
          <a:bodyPr/>
          <a:lstStyle/>
          <a:p>
            <a:r>
              <a:rPr lang="pt-BR" b="1" dirty="0" smtClean="0"/>
              <a:t>Marie </a:t>
            </a:r>
            <a:r>
              <a:rPr lang="pt-BR" b="1" dirty="0" err="1" smtClean="0"/>
              <a:t>Dentière</a:t>
            </a:r>
            <a:r>
              <a:rPr lang="pt-BR" b="1" dirty="0" smtClean="0"/>
              <a:t> </a:t>
            </a:r>
            <a:r>
              <a:rPr lang="pt-BR" sz="3600" dirty="0"/>
              <a:t>(1490/5 – 1561)</a:t>
            </a:r>
            <a:br>
              <a:rPr lang="pt-BR" sz="3600" dirty="0"/>
            </a:br>
            <a:r>
              <a:rPr lang="pt-BR" sz="2800" b="1" dirty="0"/>
              <a:t>no </a:t>
            </a:r>
            <a:r>
              <a:rPr lang="pt-BR" sz="2800" b="1" dirty="0" smtClean="0"/>
              <a:t>Muro </a:t>
            </a:r>
            <a:r>
              <a:rPr lang="pt-BR" sz="2800" b="1" dirty="0"/>
              <a:t>I</a:t>
            </a:r>
            <a:r>
              <a:rPr lang="pt-BR" sz="2800" b="1" dirty="0" smtClean="0"/>
              <a:t>nternacional </a:t>
            </a:r>
            <a:r>
              <a:rPr lang="pt-BR" sz="2800" b="1" dirty="0"/>
              <a:t>da Reforma</a:t>
            </a:r>
            <a:br>
              <a:rPr lang="pt-BR" sz="2800" b="1" dirty="0"/>
            </a:br>
            <a:r>
              <a:rPr lang="pt-BR" sz="2800" b="1" dirty="0"/>
              <a:t>em Genebra, Suíça</a:t>
            </a:r>
          </a:p>
        </p:txBody>
      </p:sp>
      <p:pic>
        <p:nvPicPr>
          <p:cNvPr id="6" name="Espaço Reservado para Conteúdo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203029"/>
            <a:ext cx="6758765" cy="3806003"/>
          </a:xfrm>
        </p:spPr>
      </p:pic>
      <p:pic>
        <p:nvPicPr>
          <p:cNvPr id="7" name="Espaço Reservado para Conteúdo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003689" y="1326077"/>
            <a:ext cx="3098203" cy="4334683"/>
          </a:xfrm>
        </p:spPr>
      </p:pic>
    </p:spTree>
    <p:extLst>
      <p:ext uri="{BB962C8B-B14F-4D97-AF65-F5344CB8AC3E}">
        <p14:creationId xmlns:p14="http://schemas.microsoft.com/office/powerpoint/2010/main" val="4247779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7"/>
            <a:ext cx="10515600" cy="5605367"/>
          </a:xfrm>
        </p:spPr>
        <p:txBody>
          <a:bodyPr/>
          <a:lstStyle/>
          <a:p>
            <a:r>
              <a:rPr lang="pt-BR" dirty="0" smtClean="0"/>
              <a:t>Magdalena </a:t>
            </a:r>
            <a:r>
              <a:rPr lang="pt-BR" dirty="0" err="1" smtClean="0"/>
              <a:t>Heymair</a:t>
            </a:r>
            <a:r>
              <a:rPr lang="pt-BR" dirty="0" smtClean="0"/>
              <a:t> </a:t>
            </a:r>
            <a:br>
              <a:rPr lang="pt-BR" dirty="0" smtClean="0"/>
            </a:br>
            <a:r>
              <a:rPr lang="pt-BR" sz="3600" dirty="0"/>
              <a:t>(entre 1535 a 1586)</a:t>
            </a:r>
            <a:br>
              <a:rPr lang="pt-BR" sz="3600" dirty="0"/>
            </a:br>
            <a:r>
              <a:rPr lang="pt-BR" sz="3600" b="1" dirty="0"/>
              <a:t>A primeira mulher, cujos escritos </a:t>
            </a:r>
            <a:br>
              <a:rPr lang="pt-BR" sz="3600" b="1" dirty="0"/>
            </a:br>
            <a:r>
              <a:rPr lang="pt-BR" sz="3600" b="1" dirty="0"/>
              <a:t>pedagógicos foram publicados </a:t>
            </a:r>
            <a:br>
              <a:rPr lang="pt-BR" sz="3600" b="1" dirty="0"/>
            </a:br>
            <a:r>
              <a:rPr lang="pt-BR" sz="3600" b="1" dirty="0"/>
              <a:t>antes do século XVII.</a:t>
            </a:r>
            <a:br>
              <a:rPr lang="pt-BR" sz="3600" b="1" dirty="0"/>
            </a:br>
            <a:r>
              <a:rPr lang="pt-BR" sz="3600" b="1" dirty="0"/>
              <a:t>Professora, criou seu próprio </a:t>
            </a:r>
            <a:br>
              <a:rPr lang="pt-BR" sz="3600" b="1" dirty="0"/>
            </a:br>
            <a:r>
              <a:rPr lang="pt-BR" sz="3600" b="1" dirty="0"/>
              <a:t>material didático = textos para</a:t>
            </a:r>
            <a:br>
              <a:rPr lang="pt-BR" sz="3600" b="1" dirty="0"/>
            </a:br>
            <a:r>
              <a:rPr lang="pt-BR" sz="3600" b="1" dirty="0"/>
              <a:t>cantar.</a:t>
            </a:r>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48282" y="508942"/>
            <a:ext cx="3316941" cy="5711052"/>
          </a:xfrm>
        </p:spPr>
      </p:pic>
    </p:spTree>
    <p:extLst>
      <p:ext uri="{BB962C8B-B14F-4D97-AF65-F5344CB8AC3E}">
        <p14:creationId xmlns:p14="http://schemas.microsoft.com/office/powerpoint/2010/main" val="1199472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2" y="365129"/>
            <a:ext cx="6627607" cy="5788247"/>
          </a:xfrm>
        </p:spPr>
        <p:txBody>
          <a:bodyPr>
            <a:normAutofit/>
          </a:bodyPr>
          <a:lstStyle/>
          <a:p>
            <a:r>
              <a:rPr lang="pt-BR" dirty="0" smtClean="0"/>
              <a:t>Ana Maria </a:t>
            </a:r>
            <a:r>
              <a:rPr lang="pt-BR" dirty="0" err="1" smtClean="0"/>
              <a:t>Schürmann</a:t>
            </a:r>
            <a:r>
              <a:rPr lang="pt-BR" dirty="0" smtClean="0"/>
              <a:t/>
            </a:r>
            <a:br>
              <a:rPr lang="pt-BR" dirty="0" smtClean="0"/>
            </a:br>
            <a:r>
              <a:rPr lang="pt-BR" sz="3200" dirty="0"/>
              <a:t>(1607-1678)</a:t>
            </a:r>
            <a:br>
              <a:rPr lang="pt-BR" sz="3200" dirty="0"/>
            </a:br>
            <a:r>
              <a:rPr lang="pt-BR" sz="2800" dirty="0"/>
              <a:t>Apelidos: “Estrela de Utrecht”, “Alfa das Mulheres”, “Tocha da Sabedoria”</a:t>
            </a:r>
            <a:br>
              <a:rPr lang="pt-BR" sz="2800" dirty="0"/>
            </a:br>
            <a:r>
              <a:rPr lang="pt-BR" sz="2800" dirty="0"/>
              <a:t/>
            </a:r>
            <a:br>
              <a:rPr lang="pt-BR" sz="2800" dirty="0"/>
            </a:br>
            <a:r>
              <a:rPr lang="pt-BR" sz="2800" b="1" dirty="0"/>
              <a:t>* </a:t>
            </a:r>
            <a:r>
              <a:rPr lang="pt-BR" sz="2800" b="1" i="1" dirty="0"/>
              <a:t>Minha tese é que uma mulher cristã deve ter acesso a um estudo das ciências.</a:t>
            </a:r>
            <a:br>
              <a:rPr lang="pt-BR" sz="2800" b="1" i="1" dirty="0"/>
            </a:br>
            <a:r>
              <a:rPr lang="pt-BR" sz="2800" b="1" i="1" dirty="0"/>
              <a:t/>
            </a:r>
            <a:br>
              <a:rPr lang="pt-BR" sz="2800" b="1" i="1" dirty="0"/>
            </a:br>
            <a:r>
              <a:rPr lang="pt-BR" sz="2800" b="1" i="1" dirty="0"/>
              <a:t>* Porque, se sabedoria é de fato um ornamento tão grande para o ser humano, então não entendo por que não se concederia a uma menina esta joia tão preciosa.</a:t>
            </a:r>
            <a:br>
              <a:rPr lang="pt-BR" sz="2800" b="1" i="1" dirty="0"/>
            </a:br>
            <a:endParaRPr lang="pt-BR" sz="2800" b="1" i="1"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17630" y="460952"/>
            <a:ext cx="3026580" cy="5581077"/>
          </a:xfrm>
        </p:spPr>
      </p:pic>
    </p:spTree>
    <p:extLst>
      <p:ext uri="{BB962C8B-B14F-4D97-AF65-F5344CB8AC3E}">
        <p14:creationId xmlns:p14="http://schemas.microsoft.com/office/powerpoint/2010/main" val="106681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1" y="365129"/>
            <a:ext cx="5799268" cy="5487033"/>
          </a:xfrm>
        </p:spPr>
        <p:txBody>
          <a:bodyPr/>
          <a:lstStyle/>
          <a:p>
            <a:r>
              <a:rPr lang="pt-BR" b="1" dirty="0" smtClean="0"/>
              <a:t>Elisabeth </a:t>
            </a:r>
            <a:r>
              <a:rPr lang="pt-BR" b="1" dirty="0" err="1" smtClean="0"/>
              <a:t>Gnauck-Kühne</a:t>
            </a:r>
            <a:r>
              <a:rPr lang="pt-BR" dirty="0" smtClean="0"/>
              <a:t/>
            </a:r>
            <a:br>
              <a:rPr lang="pt-BR" dirty="0" smtClean="0"/>
            </a:br>
            <a:r>
              <a:rPr lang="pt-BR" sz="3200" dirty="0"/>
              <a:t>(1850-1917)</a:t>
            </a:r>
            <a:br>
              <a:rPr lang="pt-BR" sz="3200" dirty="0"/>
            </a:br>
            <a:r>
              <a:rPr lang="pt-BR" sz="3200" dirty="0"/>
              <a:t/>
            </a:r>
            <a:br>
              <a:rPr lang="pt-BR" sz="3200" dirty="0"/>
            </a:br>
            <a:r>
              <a:rPr lang="pt-BR" sz="3200" b="1" dirty="0"/>
              <a:t>A primeira mulher a receber a permissão de estudar ciências sociais, economia política e estatística na Universidade em Berlim, em 1890.</a:t>
            </a:r>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79341" y="1183687"/>
            <a:ext cx="3413760" cy="4267200"/>
          </a:xfrm>
        </p:spPr>
      </p:pic>
    </p:spTree>
    <p:extLst>
      <p:ext uri="{BB962C8B-B14F-4D97-AF65-F5344CB8AC3E}">
        <p14:creationId xmlns:p14="http://schemas.microsoft.com/office/powerpoint/2010/main" val="74679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731520" y="365129"/>
            <a:ext cx="10622280" cy="1325563"/>
          </a:xfrm>
        </p:spPr>
        <p:txBody>
          <a:bodyPr/>
          <a:lstStyle/>
          <a:p>
            <a:r>
              <a:rPr lang="pt-BR" dirty="0" smtClean="0"/>
              <a:t>A 1ª mulher ordenada na Alemanha:</a:t>
            </a:r>
            <a:br>
              <a:rPr lang="pt-BR" dirty="0" smtClean="0"/>
            </a:br>
            <a:r>
              <a:rPr lang="pt-BR" dirty="0" smtClean="0"/>
              <a:t>			</a:t>
            </a:r>
            <a:r>
              <a:rPr lang="pt-BR" dirty="0" err="1" smtClean="0"/>
              <a:t>Ilse</a:t>
            </a:r>
            <a:r>
              <a:rPr lang="pt-BR" dirty="0" smtClean="0"/>
              <a:t> </a:t>
            </a:r>
            <a:r>
              <a:rPr lang="pt-BR" dirty="0" err="1" smtClean="0"/>
              <a:t>Härter</a:t>
            </a:r>
            <a:r>
              <a:rPr lang="pt-BR" dirty="0" smtClean="0"/>
              <a:t> - 1943</a:t>
            </a:r>
            <a:endParaRPr lang="pt-BR" dirty="0"/>
          </a:p>
        </p:txBody>
      </p:sp>
      <p:pic>
        <p:nvPicPr>
          <p:cNvPr id="8" name="Espaço Reservado para Conteúdo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92885" y="1027910"/>
            <a:ext cx="2542302" cy="5269430"/>
          </a:xfrm>
        </p:spPr>
      </p:pic>
      <p:pic>
        <p:nvPicPr>
          <p:cNvPr id="9" name="Espaço Reservado para Conteúdo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916705" y="1697715"/>
            <a:ext cx="5239555" cy="4240505"/>
          </a:xfrm>
        </p:spPr>
      </p:pic>
    </p:spTree>
    <p:extLst>
      <p:ext uri="{BB962C8B-B14F-4D97-AF65-F5344CB8AC3E}">
        <p14:creationId xmlns:p14="http://schemas.microsoft.com/office/powerpoint/2010/main" val="1709374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839789" y="457201"/>
            <a:ext cx="10122255" cy="1127601"/>
          </a:xfrm>
        </p:spPr>
        <p:txBody>
          <a:bodyPr>
            <a:normAutofit/>
          </a:bodyPr>
          <a:lstStyle/>
          <a:p>
            <a:r>
              <a:rPr lang="pt-BR" sz="3600" b="1" dirty="0"/>
              <a:t>Reformadoras no campo diaconal no século XIX: </a:t>
            </a:r>
            <a:br>
              <a:rPr lang="pt-BR" sz="3600" b="1" dirty="0"/>
            </a:br>
            <a:r>
              <a:rPr lang="pt-BR" sz="3600" b="1" dirty="0"/>
              <a:t>as DIACONISAS</a:t>
            </a:r>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52913" y="1329178"/>
            <a:ext cx="6305019" cy="4693676"/>
          </a:xfrm>
        </p:spPr>
      </p:pic>
      <p:sp>
        <p:nvSpPr>
          <p:cNvPr id="7" name="Espaço Reservado para Texto 6"/>
          <p:cNvSpPr>
            <a:spLocks noGrp="1"/>
          </p:cNvSpPr>
          <p:nvPr>
            <p:ph type="body" sz="half" idx="2"/>
          </p:nvPr>
        </p:nvSpPr>
        <p:spPr>
          <a:xfrm>
            <a:off x="947366" y="2079653"/>
            <a:ext cx="3932237" cy="4284187"/>
          </a:xfrm>
        </p:spPr>
        <p:txBody>
          <a:bodyPr>
            <a:normAutofit fontScale="92500" lnSpcReduction="10000"/>
          </a:bodyPr>
          <a:lstStyle/>
          <a:p>
            <a:r>
              <a:rPr lang="pt-BR" sz="3200" dirty="0" smtClean="0"/>
              <a:t>Início em </a:t>
            </a:r>
            <a:r>
              <a:rPr lang="pt-BR" sz="3200" dirty="0" err="1" smtClean="0"/>
              <a:t>Kaiserswerth</a:t>
            </a:r>
            <a:endParaRPr lang="pt-BR" sz="3200" dirty="0" smtClean="0"/>
          </a:p>
          <a:p>
            <a:r>
              <a:rPr lang="pt-BR" sz="3200" dirty="0" smtClean="0"/>
              <a:t>1836</a:t>
            </a:r>
            <a:r>
              <a:rPr lang="pt-BR" sz="3200" dirty="0"/>
              <a:t>: Seminário para Professoras de Escolas de Educação Infantil</a:t>
            </a:r>
          </a:p>
          <a:p>
            <a:r>
              <a:rPr lang="pt-BR" sz="3200" dirty="0" smtClean="0"/>
              <a:t>Após um ano, 10 Escolas haviam sido fundadas na província do Reno, somando 708 crianças, 9 professoras e 1 professor</a:t>
            </a:r>
            <a:endParaRPr lang="pt-BR" sz="3200" dirty="0"/>
          </a:p>
        </p:txBody>
      </p:sp>
    </p:spTree>
    <p:extLst>
      <p:ext uri="{BB962C8B-B14F-4D97-AF65-F5344CB8AC3E}">
        <p14:creationId xmlns:p14="http://schemas.microsoft.com/office/powerpoint/2010/main" val="2047679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9" y="457201"/>
            <a:ext cx="4721916" cy="1102659"/>
          </a:xfrm>
        </p:spPr>
        <p:txBody>
          <a:bodyPr>
            <a:normAutofit/>
          </a:bodyPr>
          <a:lstStyle/>
          <a:p>
            <a:r>
              <a:rPr lang="pt-BR" sz="3600" b="1" dirty="0"/>
              <a:t>Diaconisas cuidando de (crianças) doentes</a:t>
            </a:r>
          </a:p>
        </p:txBody>
      </p:sp>
      <p:sp>
        <p:nvSpPr>
          <p:cNvPr id="4" name="Espaço Reservado para Texto 3"/>
          <p:cNvSpPr>
            <a:spLocks noGrp="1"/>
          </p:cNvSpPr>
          <p:nvPr>
            <p:ph type="body" sz="half" idx="2"/>
          </p:nvPr>
        </p:nvSpPr>
        <p:spPr>
          <a:xfrm>
            <a:off x="990396" y="2119256"/>
            <a:ext cx="4420701" cy="3442448"/>
          </a:xfrm>
        </p:spPr>
        <p:txBody>
          <a:bodyPr>
            <a:normAutofit/>
          </a:bodyPr>
          <a:lstStyle/>
          <a:p>
            <a:r>
              <a:rPr lang="pt-BR" sz="3200" dirty="0"/>
              <a:t>1836 – </a:t>
            </a:r>
            <a:r>
              <a:rPr lang="pt-BR" sz="3200" dirty="0" smtClean="0"/>
              <a:t>início em </a:t>
            </a:r>
            <a:r>
              <a:rPr lang="pt-BR" sz="3200" dirty="0" err="1" smtClean="0"/>
              <a:t>Kaiserswerth</a:t>
            </a:r>
            <a:endParaRPr lang="pt-BR" sz="3200" dirty="0"/>
          </a:p>
          <a:p>
            <a:r>
              <a:rPr lang="pt-BR" sz="3200" dirty="0" smtClean="0"/>
              <a:t>Em 1900 havia </a:t>
            </a:r>
            <a:r>
              <a:rPr lang="pt-BR" sz="3200" dirty="0"/>
              <a:t>1.059 diaconisas</a:t>
            </a:r>
          </a:p>
          <a:p>
            <a:r>
              <a:rPr lang="pt-BR" sz="3200" dirty="0" smtClean="0"/>
              <a:t>Pedidos vinham </a:t>
            </a:r>
            <a:r>
              <a:rPr lang="pt-BR" sz="3200" dirty="0"/>
              <a:t>da Índia, </a:t>
            </a:r>
            <a:r>
              <a:rPr lang="pt-BR" sz="3200" dirty="0" smtClean="0"/>
              <a:t>Atenas, Turquia</a:t>
            </a:r>
            <a:r>
              <a:rPr lang="pt-BR" sz="3200" dirty="0"/>
              <a:t>, Nova York</a:t>
            </a:r>
            <a:r>
              <a:rPr lang="pt-BR" sz="3200" dirty="0" smtClean="0"/>
              <a:t>, Rio de Janeiro, </a:t>
            </a:r>
            <a:r>
              <a:rPr lang="pt-BR" sz="3200" dirty="0"/>
              <a:t>etc.</a:t>
            </a:r>
          </a:p>
        </p:txBody>
      </p:sp>
      <p:pic>
        <p:nvPicPr>
          <p:cNvPr id="5"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51242" y="1559859"/>
            <a:ext cx="5940815" cy="3879871"/>
          </a:xfrm>
          <a:ln w="28575">
            <a:solidFill>
              <a:schemeClr val="tx1"/>
            </a:solidFill>
          </a:ln>
        </p:spPr>
      </p:pic>
    </p:spTree>
    <p:extLst>
      <p:ext uri="{BB962C8B-B14F-4D97-AF65-F5344CB8AC3E}">
        <p14:creationId xmlns:p14="http://schemas.microsoft.com/office/powerpoint/2010/main" val="352226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9" y="457201"/>
            <a:ext cx="9390735" cy="941295"/>
          </a:xfrm>
        </p:spPr>
        <p:txBody>
          <a:bodyPr/>
          <a:lstStyle/>
          <a:p>
            <a:r>
              <a:rPr lang="pt-BR" b="1" dirty="0" smtClean="0"/>
              <a:t>					Diaconisas nas comunidades</a:t>
            </a:r>
            <a:endParaRPr lang="pt-BR" b="1" dirty="0"/>
          </a:p>
        </p:txBody>
      </p:sp>
      <p:sp>
        <p:nvSpPr>
          <p:cNvPr id="4" name="Espaço Reservado para Texto 3"/>
          <p:cNvSpPr>
            <a:spLocks noGrp="1"/>
          </p:cNvSpPr>
          <p:nvPr>
            <p:ph type="body" sz="half" idx="2"/>
          </p:nvPr>
        </p:nvSpPr>
        <p:spPr>
          <a:xfrm>
            <a:off x="839788" y="1796528"/>
            <a:ext cx="3932237" cy="4072461"/>
          </a:xfrm>
        </p:spPr>
        <p:txBody>
          <a:bodyPr>
            <a:normAutofit/>
          </a:bodyPr>
          <a:lstStyle/>
          <a:p>
            <a:r>
              <a:rPr lang="pt-BR" sz="3200" dirty="0"/>
              <a:t>A união das Casas Matrizes:</a:t>
            </a:r>
          </a:p>
          <a:p>
            <a:r>
              <a:rPr lang="pt-BR" sz="3200" dirty="0"/>
              <a:t>Conferência Geral de </a:t>
            </a:r>
            <a:r>
              <a:rPr lang="pt-BR" sz="3200" dirty="0" err="1" smtClean="0"/>
              <a:t>Kaiserswerth</a:t>
            </a:r>
            <a:r>
              <a:rPr lang="pt-BR" sz="3200" dirty="0" smtClean="0"/>
              <a:t>, criada em 1864. </a:t>
            </a:r>
          </a:p>
          <a:p>
            <a:r>
              <a:rPr lang="pt-BR" sz="3200" dirty="0" smtClean="0"/>
              <a:t>Hoje são 93 instituições filiadas</a:t>
            </a:r>
            <a:endParaRPr lang="pt-BR" sz="3200" dirty="0"/>
          </a:p>
        </p:txBody>
      </p:sp>
      <p:pic>
        <p:nvPicPr>
          <p:cNvPr id="5"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83147" y="1691641"/>
            <a:ext cx="5761789" cy="4177348"/>
          </a:xfrm>
        </p:spPr>
      </p:pic>
    </p:spTree>
    <p:extLst>
      <p:ext uri="{BB962C8B-B14F-4D97-AF65-F5344CB8AC3E}">
        <p14:creationId xmlns:p14="http://schemas.microsoft.com/office/powerpoint/2010/main" val="233707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3"/>
            <a:ext cx="10003920" cy="775470"/>
          </a:xfrm>
        </p:spPr>
        <p:txBody>
          <a:bodyPr>
            <a:normAutofit/>
          </a:bodyPr>
          <a:lstStyle/>
          <a:p>
            <a:r>
              <a:rPr lang="pt-BR" sz="3600" b="1" dirty="0" smtClean="0"/>
              <a:t>As Sociedades Femininas Evangélicas  (no Brasil: OASE)</a:t>
            </a:r>
            <a:endParaRPr lang="pt-BR" sz="3600" b="1" dirty="0"/>
          </a:p>
        </p:txBody>
      </p:sp>
      <p:pic>
        <p:nvPicPr>
          <p:cNvPr id="5" name="Espaço Reservado para Conteú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4025" y="1430767"/>
            <a:ext cx="7063291" cy="4240127"/>
          </a:xfrm>
        </p:spPr>
      </p:pic>
      <p:sp>
        <p:nvSpPr>
          <p:cNvPr id="4" name="Espaço Reservado para Texto 3"/>
          <p:cNvSpPr>
            <a:spLocks noGrp="1"/>
          </p:cNvSpPr>
          <p:nvPr>
            <p:ph type="body" sz="half" idx="2"/>
          </p:nvPr>
        </p:nvSpPr>
        <p:spPr>
          <a:xfrm>
            <a:off x="839789" y="2057401"/>
            <a:ext cx="3162057" cy="3811588"/>
          </a:xfrm>
        </p:spPr>
        <p:txBody>
          <a:bodyPr>
            <a:normAutofit/>
          </a:bodyPr>
          <a:lstStyle/>
          <a:p>
            <a:r>
              <a:rPr lang="pt-BR" sz="2800" dirty="0"/>
              <a:t>Início em Berlim, </a:t>
            </a:r>
            <a:r>
              <a:rPr lang="pt-BR" sz="2800" dirty="0" smtClean="0"/>
              <a:t>1899, sob o incentivo da imperatriz Auguste Vitória</a:t>
            </a:r>
            <a:endParaRPr lang="pt-BR" sz="2800" dirty="0"/>
          </a:p>
          <a:p>
            <a:r>
              <a:rPr lang="pt-BR" sz="2800" dirty="0"/>
              <a:t>1900 – 86 senhoras</a:t>
            </a:r>
          </a:p>
          <a:p>
            <a:r>
              <a:rPr lang="pt-BR" sz="2800" dirty="0"/>
              <a:t>1912 – 2.407 sras.</a:t>
            </a:r>
          </a:p>
        </p:txBody>
      </p:sp>
    </p:spTree>
    <p:extLst>
      <p:ext uri="{BB962C8B-B14F-4D97-AF65-F5344CB8AC3E}">
        <p14:creationId xmlns:p14="http://schemas.microsoft.com/office/powerpoint/2010/main" val="119947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365129"/>
            <a:ext cx="10515600" cy="5928097"/>
          </a:xfrm>
          <a:gradFill>
            <a:gsLst>
              <a:gs pos="0">
                <a:schemeClr val="accent6">
                  <a:lumMod val="5000"/>
                  <a:lumOff val="95000"/>
                </a:schemeClr>
              </a:gs>
              <a:gs pos="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p:spPr>
        <p:txBody>
          <a:bodyPr>
            <a:normAutofit/>
          </a:bodyPr>
          <a:lstStyle/>
          <a:p>
            <a:pPr algn="ctr"/>
            <a:r>
              <a:rPr lang="pt-BR" sz="8800" b="1" dirty="0"/>
              <a:t>Mulheres reformadoras </a:t>
            </a:r>
            <a:br>
              <a:rPr lang="pt-BR" sz="8800" b="1" dirty="0"/>
            </a:br>
            <a:r>
              <a:rPr lang="pt-BR" sz="8800" b="1" dirty="0"/>
              <a:t>e sua </a:t>
            </a:r>
            <a:br>
              <a:rPr lang="pt-BR" sz="8800" b="1" dirty="0"/>
            </a:br>
            <a:r>
              <a:rPr lang="pt-BR" sz="8800" b="1" dirty="0"/>
              <a:t>força intelectual</a:t>
            </a:r>
          </a:p>
        </p:txBody>
      </p:sp>
    </p:spTree>
    <p:extLst>
      <p:ext uri="{BB962C8B-B14F-4D97-AF65-F5344CB8AC3E}">
        <p14:creationId xmlns:p14="http://schemas.microsoft.com/office/powerpoint/2010/main" val="4206715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38201" y="365128"/>
            <a:ext cx="6498515" cy="1325563"/>
          </a:xfrm>
        </p:spPr>
        <p:txBody>
          <a:bodyPr/>
          <a:lstStyle/>
          <a:p>
            <a:r>
              <a:rPr lang="pt-BR" b="1" dirty="0" smtClean="0"/>
              <a:t>A Cruz Vermelha </a:t>
            </a:r>
            <a:r>
              <a:rPr lang="pt-BR" sz="3200" dirty="0"/>
              <a:t>(Henry </a:t>
            </a:r>
            <a:r>
              <a:rPr lang="pt-BR" sz="3200" dirty="0" err="1"/>
              <a:t>Dunant</a:t>
            </a:r>
            <a:r>
              <a:rPr lang="pt-BR" sz="3200" dirty="0"/>
              <a:t>)</a:t>
            </a:r>
            <a:br>
              <a:rPr lang="pt-BR" sz="3200" dirty="0"/>
            </a:br>
            <a:r>
              <a:rPr lang="pt-BR" sz="3200" b="1" dirty="0"/>
              <a:t>Em 1900: 5.000 Irmãs</a:t>
            </a:r>
          </a:p>
        </p:txBody>
      </p:sp>
      <p:pic>
        <p:nvPicPr>
          <p:cNvPr id="8" name="Espaço Reservado para Conteúdo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62275" y="2212635"/>
            <a:ext cx="3322320" cy="3322320"/>
          </a:xfrm>
        </p:spPr>
      </p:pic>
      <p:pic>
        <p:nvPicPr>
          <p:cNvPr id="9" name="Espaço Reservado para Conteúdo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08668" y="1574186"/>
            <a:ext cx="5984659" cy="4482716"/>
          </a:xfrm>
        </p:spPr>
      </p:pic>
    </p:spTree>
    <p:extLst>
      <p:ext uri="{BB962C8B-B14F-4D97-AF65-F5344CB8AC3E}">
        <p14:creationId xmlns:p14="http://schemas.microsoft.com/office/powerpoint/2010/main" val="1075090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38200" y="365128"/>
            <a:ext cx="10515600" cy="1087155"/>
          </a:xfrm>
        </p:spPr>
        <p:txBody>
          <a:bodyPr>
            <a:normAutofit/>
          </a:bodyPr>
          <a:lstStyle/>
          <a:p>
            <a:r>
              <a:rPr lang="pt-BR" sz="3600" b="1" dirty="0"/>
              <a:t>Associação Agnes </a:t>
            </a:r>
            <a:r>
              <a:rPr lang="pt-BR" sz="3600" b="1" dirty="0" err="1"/>
              <a:t>Karll</a:t>
            </a:r>
            <a:r>
              <a:rPr lang="pt-BR" sz="3600" b="1" dirty="0"/>
              <a:t> </a:t>
            </a:r>
            <a:r>
              <a:rPr lang="pt-BR" sz="2800" b="1" dirty="0"/>
              <a:t>(1868-1927) – organização profissional das enfermeiras</a:t>
            </a:r>
          </a:p>
        </p:txBody>
      </p:sp>
      <p:pic>
        <p:nvPicPr>
          <p:cNvPr id="8" name="Espaço Reservado para Conteúdo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04104" y="1355463"/>
            <a:ext cx="4819427" cy="4819427"/>
          </a:xfrm>
        </p:spPr>
      </p:pic>
      <p:pic>
        <p:nvPicPr>
          <p:cNvPr id="9" name="Espaço Reservado para Conteúdo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82545" y="2011681"/>
            <a:ext cx="4954895" cy="3711388"/>
          </a:xfrm>
        </p:spPr>
      </p:pic>
    </p:spTree>
    <p:extLst>
      <p:ext uri="{BB962C8B-B14F-4D97-AF65-F5344CB8AC3E}">
        <p14:creationId xmlns:p14="http://schemas.microsoft.com/office/powerpoint/2010/main" val="242824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38200" y="365129"/>
            <a:ext cx="10515600" cy="5605365"/>
          </a:xfrm>
        </p:spPr>
        <p:txBody>
          <a:bodyPr/>
          <a:lstStyle/>
          <a:p>
            <a:r>
              <a:rPr lang="pt-BR" b="1" dirty="0" smtClean="0"/>
              <a:t>Qual foi a motivação das mulheres na época 	da Reforma para estudar? </a:t>
            </a:r>
            <a:br>
              <a:rPr lang="pt-BR" b="1" dirty="0" smtClean="0"/>
            </a:br>
            <a:r>
              <a:rPr lang="pt-BR" b="1" dirty="0" smtClean="0"/>
              <a:t>	para se manifestar?</a:t>
            </a:r>
            <a:br>
              <a:rPr lang="pt-BR" b="1" dirty="0" smtClean="0"/>
            </a:br>
            <a:r>
              <a:rPr lang="pt-BR" b="1" dirty="0" smtClean="0"/>
              <a:t>Por que foi barrada?</a:t>
            </a:r>
            <a:br>
              <a:rPr lang="pt-BR" b="1" dirty="0" smtClean="0"/>
            </a:br>
            <a:r>
              <a:rPr lang="pt-BR" b="1" dirty="0" smtClean="0"/>
              <a:t>Como estão as mulheres hoje na formação?</a:t>
            </a:r>
            <a:br>
              <a:rPr lang="pt-BR" b="1" dirty="0" smtClean="0"/>
            </a:br>
            <a:r>
              <a:rPr lang="pt-BR" b="1" dirty="0" smtClean="0"/>
              <a:t>Quais são suas oportunidades para contribuir?</a:t>
            </a:r>
            <a:br>
              <a:rPr lang="pt-BR" b="1" dirty="0" smtClean="0"/>
            </a:br>
            <a:r>
              <a:rPr lang="pt-BR" b="1" dirty="0" smtClean="0"/>
              <a:t>Em que áreas?</a:t>
            </a:r>
            <a:endParaRPr lang="pt-BR" b="1" dirty="0"/>
          </a:p>
        </p:txBody>
      </p:sp>
    </p:spTree>
    <p:extLst>
      <p:ext uri="{BB962C8B-B14F-4D97-AF65-F5344CB8AC3E}">
        <p14:creationId xmlns:p14="http://schemas.microsoft.com/office/powerpoint/2010/main" val="921829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9"/>
            <a:ext cx="10515600" cy="5659153"/>
          </a:xfrm>
        </p:spPr>
        <p:txBody>
          <a:bodyPr/>
          <a:lstStyle/>
          <a:p>
            <a:r>
              <a:rPr lang="pt-BR" b="1" dirty="0" smtClean="0"/>
              <a:t>“A educação da mulher leva à dissolução da família”.</a:t>
            </a:r>
            <a:br>
              <a:rPr lang="pt-BR" b="1" dirty="0" smtClean="0"/>
            </a:br>
            <a:r>
              <a:rPr lang="pt-BR" dirty="0" smtClean="0"/>
              <a:t/>
            </a:r>
            <a:br>
              <a:rPr lang="pt-BR" dirty="0" smtClean="0"/>
            </a:br>
            <a:r>
              <a:rPr lang="pt-BR" b="1" dirty="0" smtClean="0"/>
              <a:t>“A sociedade não é lugar só do homem,</a:t>
            </a:r>
            <a:br>
              <a:rPr lang="pt-BR" b="1" dirty="0" smtClean="0"/>
            </a:br>
            <a:r>
              <a:rPr lang="pt-BR" b="1" dirty="0" smtClean="0"/>
              <a:t>a família não é lugar só da mulher”.</a:t>
            </a:r>
            <a:endParaRPr lang="pt-BR" b="1" dirty="0"/>
          </a:p>
        </p:txBody>
      </p:sp>
    </p:spTree>
    <p:extLst>
      <p:ext uri="{BB962C8B-B14F-4D97-AF65-F5344CB8AC3E}">
        <p14:creationId xmlns:p14="http://schemas.microsoft.com/office/powerpoint/2010/main" val="177046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9"/>
            <a:ext cx="10515600" cy="5777487"/>
          </a:xfrm>
        </p:spPr>
        <p:txBody>
          <a:bodyPr/>
          <a:lstStyle/>
          <a:p>
            <a:r>
              <a:rPr lang="pt-BR" u="sng" dirty="0" smtClean="0"/>
              <a:t>Estatística brasileira </a:t>
            </a:r>
            <a:r>
              <a:rPr lang="pt-BR" sz="2400" dirty="0" smtClean="0"/>
              <a:t>(da internet – palavra chave ‘Mulheres na educação’):</a:t>
            </a:r>
            <a:r>
              <a:rPr lang="pt-BR" dirty="0" smtClean="0"/>
              <a:t/>
            </a:r>
            <a:br>
              <a:rPr lang="pt-BR" dirty="0" smtClean="0"/>
            </a:br>
            <a:r>
              <a:rPr lang="pt-BR" dirty="0" smtClean="0"/>
              <a:t>Mulheres na Universidade – 60%</a:t>
            </a:r>
            <a:br>
              <a:rPr lang="pt-BR" dirty="0" smtClean="0"/>
            </a:br>
            <a:r>
              <a:rPr lang="pt-BR" dirty="0" smtClean="0"/>
              <a:t>53% no mestrado</a:t>
            </a:r>
            <a:br>
              <a:rPr lang="pt-BR" dirty="0" smtClean="0"/>
            </a:br>
            <a:r>
              <a:rPr lang="pt-BR" dirty="0" smtClean="0"/>
              <a:t>47% no doutorado</a:t>
            </a:r>
            <a:br>
              <a:rPr lang="pt-BR" dirty="0" smtClean="0"/>
            </a:br>
            <a:r>
              <a:rPr lang="pt-BR" dirty="0" smtClean="0"/>
              <a:t>23% na pesquisa</a:t>
            </a:r>
            <a:br>
              <a:rPr lang="pt-BR" dirty="0" smtClean="0"/>
            </a:br>
            <a:r>
              <a:rPr lang="pt-BR" dirty="0"/>
              <a:t/>
            </a:r>
            <a:br>
              <a:rPr lang="pt-BR" dirty="0"/>
            </a:br>
            <a:r>
              <a:rPr lang="pt-BR" dirty="0" smtClean="0"/>
              <a:t>84% </a:t>
            </a:r>
            <a:r>
              <a:rPr lang="pt-BR" smtClean="0"/>
              <a:t>são professoras </a:t>
            </a:r>
            <a:r>
              <a:rPr lang="pt-BR" dirty="0" smtClean="0"/>
              <a:t>na educação básica</a:t>
            </a:r>
            <a:endParaRPr lang="pt-BR" dirty="0"/>
          </a:p>
        </p:txBody>
      </p:sp>
    </p:spTree>
    <p:extLst>
      <p:ext uri="{BB962C8B-B14F-4D97-AF65-F5344CB8AC3E}">
        <p14:creationId xmlns:p14="http://schemas.microsoft.com/office/powerpoint/2010/main" val="2676341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9"/>
            <a:ext cx="10515600" cy="5734457"/>
          </a:xfrm>
        </p:spPr>
        <p:txBody>
          <a:bodyPr>
            <a:normAutofit fontScale="90000"/>
          </a:bodyPr>
          <a:lstStyle/>
          <a:p>
            <a:r>
              <a:rPr lang="pt-BR" dirty="0" err="1" smtClean="0"/>
              <a:t>Philipp</a:t>
            </a:r>
            <a:r>
              <a:rPr lang="pt-BR" dirty="0" smtClean="0"/>
              <a:t> </a:t>
            </a:r>
            <a:r>
              <a:rPr lang="pt-BR" u="sng" dirty="0" err="1" smtClean="0"/>
              <a:t>Melanchton</a:t>
            </a:r>
            <a:r>
              <a:rPr lang="pt-BR" u="sng" dirty="0" smtClean="0"/>
              <a:t> </a:t>
            </a:r>
            <a:r>
              <a:rPr lang="pt-BR" dirty="0" smtClean="0"/>
              <a:t>(companheiro de Lutero) tinha o apelido de “Professor da Alemanha”. Ele defendia a obrigatoriedade da educação para todas as crianças, como sendo a condição para se tornarem um membro útil da sociedade. </a:t>
            </a:r>
            <a:br>
              <a:rPr lang="pt-BR" dirty="0" smtClean="0"/>
            </a:br>
            <a:r>
              <a:rPr lang="pt-BR" dirty="0" smtClean="0"/>
              <a:t>Em 1530 foi fundada uma escola para meninas em </a:t>
            </a:r>
            <a:r>
              <a:rPr lang="pt-BR" dirty="0" err="1" smtClean="0"/>
              <a:t>Wittenbeerg</a:t>
            </a:r>
            <a:r>
              <a:rPr lang="pt-BR" dirty="0" smtClean="0"/>
              <a:t>.</a:t>
            </a:r>
            <a:r>
              <a:rPr lang="pt-BR" dirty="0"/>
              <a:t/>
            </a:r>
            <a:br>
              <a:rPr lang="pt-BR" dirty="0"/>
            </a:br>
            <a:r>
              <a:rPr lang="pt-BR" dirty="0" err="1" smtClean="0"/>
              <a:t>Melanchton</a:t>
            </a:r>
            <a:r>
              <a:rPr lang="pt-BR" dirty="0" smtClean="0"/>
              <a:t> editou vários livros didáticos.</a:t>
            </a:r>
            <a:br>
              <a:rPr lang="pt-BR" dirty="0" smtClean="0"/>
            </a:br>
            <a:r>
              <a:rPr lang="pt-BR" dirty="0" smtClean="0"/>
              <a:t>Criou a Escola Superior.</a:t>
            </a:r>
            <a:endParaRPr lang="pt-BR" dirty="0"/>
          </a:p>
        </p:txBody>
      </p:sp>
    </p:spTree>
    <p:extLst>
      <p:ext uri="{BB962C8B-B14F-4D97-AF65-F5344CB8AC3E}">
        <p14:creationId xmlns:p14="http://schemas.microsoft.com/office/powerpoint/2010/main" val="397787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9"/>
            <a:ext cx="10515600" cy="5954991"/>
          </a:xfrm>
          <a:gradFill>
            <a:gsLst>
              <a:gs pos="0">
                <a:schemeClr val="accent6">
                  <a:lumMod val="5000"/>
                  <a:lumOff val="95000"/>
                </a:schemeClr>
              </a:gs>
              <a:gs pos="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p:spPr>
        <p:txBody>
          <a:bodyPr>
            <a:normAutofit/>
          </a:bodyPr>
          <a:lstStyle/>
          <a:p>
            <a:pPr algn="ctr"/>
            <a:r>
              <a:rPr lang="pt-BR" sz="8800" b="1" dirty="0"/>
              <a:t>Como a mulher era vista na época da Reforma</a:t>
            </a:r>
          </a:p>
        </p:txBody>
      </p:sp>
    </p:spTree>
    <p:extLst>
      <p:ext uri="{BB962C8B-B14F-4D97-AF65-F5344CB8AC3E}">
        <p14:creationId xmlns:p14="http://schemas.microsoft.com/office/powerpoint/2010/main" val="3939217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b="1" dirty="0" smtClean="0"/>
              <a:t>O ideal da mulher: celibatária no convento</a:t>
            </a:r>
            <a:endParaRPr lang="pt-BR" b="1" dirty="0"/>
          </a:p>
        </p:txBody>
      </p:sp>
      <p:pic>
        <p:nvPicPr>
          <p:cNvPr id="6" name="Espaço Reservado para Conteúdo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68189" y="1623681"/>
            <a:ext cx="5045337" cy="4254331"/>
          </a:xfrm>
        </p:spPr>
      </p:pic>
      <p:pic>
        <p:nvPicPr>
          <p:cNvPr id="4" name="Espaço Reservado para Conteúdo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7771" y="1372996"/>
            <a:ext cx="3276768" cy="4924104"/>
          </a:xfrm>
        </p:spPr>
      </p:pic>
    </p:spTree>
    <p:extLst>
      <p:ext uri="{BB962C8B-B14F-4D97-AF65-F5344CB8AC3E}">
        <p14:creationId xmlns:p14="http://schemas.microsoft.com/office/powerpoint/2010/main" val="3555233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9789" y="730944"/>
            <a:ext cx="7551177" cy="1694329"/>
          </a:xfrm>
          <a:solidFill>
            <a:schemeClr val="bg1">
              <a:lumMod val="85000"/>
            </a:schemeClr>
          </a:solidFill>
        </p:spPr>
        <p:txBody>
          <a:bodyPr>
            <a:normAutofit/>
          </a:bodyPr>
          <a:lstStyle/>
          <a:p>
            <a:r>
              <a:rPr lang="pt-BR" sz="3600" b="1" u="sng" dirty="0"/>
              <a:t>Mulheres são</a:t>
            </a:r>
            <a:r>
              <a:rPr lang="pt-BR" sz="3600" b="1" dirty="0"/>
              <a:t> “homenzinhos aleijados“.</a:t>
            </a:r>
            <a:br>
              <a:rPr lang="pt-BR" sz="3600" b="1" dirty="0"/>
            </a:br>
            <a:r>
              <a:rPr lang="pt-BR" sz="3600" b="1" dirty="0"/>
              <a:t>Sua única função é a reprodução.</a:t>
            </a:r>
            <a:br>
              <a:rPr lang="pt-BR" sz="3600" b="1" dirty="0"/>
            </a:br>
            <a:r>
              <a:rPr lang="pt-BR" sz="3600" b="1" dirty="0"/>
              <a:t>Deve ficar em casa.</a:t>
            </a:r>
          </a:p>
        </p:txBody>
      </p:sp>
      <p:pic>
        <p:nvPicPr>
          <p:cNvPr id="7" name="Espaço Reservado para Conteú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54036" y="730942"/>
            <a:ext cx="2447961" cy="5608695"/>
          </a:xfrm>
        </p:spPr>
      </p:pic>
      <p:sp>
        <p:nvSpPr>
          <p:cNvPr id="6" name="Espaço Reservado para Texto 5"/>
          <p:cNvSpPr>
            <a:spLocks noGrp="1"/>
          </p:cNvSpPr>
          <p:nvPr>
            <p:ph type="body" sz="half" idx="2"/>
          </p:nvPr>
        </p:nvSpPr>
        <p:spPr>
          <a:xfrm>
            <a:off x="839788" y="2649071"/>
            <a:ext cx="7188107" cy="3219917"/>
          </a:xfrm>
          <a:solidFill>
            <a:schemeClr val="bg1">
              <a:lumMod val="95000"/>
            </a:schemeClr>
          </a:solidFill>
        </p:spPr>
        <p:txBody>
          <a:bodyPr>
            <a:normAutofit/>
          </a:bodyPr>
          <a:lstStyle/>
          <a:p>
            <a:r>
              <a:rPr lang="pt-BR" sz="3600" b="1" dirty="0"/>
              <a:t>Lutero </a:t>
            </a:r>
            <a:r>
              <a:rPr lang="pt-BR" sz="3600" b="1" u="sng" dirty="0"/>
              <a:t>valorizou</a:t>
            </a:r>
            <a:r>
              <a:rPr lang="pt-BR" sz="3600" b="1" dirty="0"/>
              <a:t> a mulher: </a:t>
            </a:r>
          </a:p>
          <a:p>
            <a:r>
              <a:rPr lang="pt-BR" sz="3200" b="1" dirty="0"/>
              <a:t>Deus criou homem e mulher à sua imagem.</a:t>
            </a:r>
          </a:p>
          <a:p>
            <a:r>
              <a:rPr lang="pt-BR" sz="3200" b="1" u="sng" dirty="0"/>
              <a:t>Mas</a:t>
            </a:r>
            <a:r>
              <a:rPr lang="pt-BR" sz="3200" b="1" dirty="0"/>
              <a:t>: ela é inferior, é lua (ele sol).</a:t>
            </a:r>
          </a:p>
          <a:p>
            <a:r>
              <a:rPr lang="pt-BR" sz="3200" b="1" dirty="0"/>
              <a:t>É menos inteligente, por isso deve ficar em casa.</a:t>
            </a:r>
          </a:p>
        </p:txBody>
      </p:sp>
    </p:spTree>
    <p:extLst>
      <p:ext uri="{BB962C8B-B14F-4D97-AF65-F5344CB8AC3E}">
        <p14:creationId xmlns:p14="http://schemas.microsoft.com/office/powerpoint/2010/main" val="100652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9" y="457200"/>
            <a:ext cx="10806775" cy="985160"/>
          </a:xfrm>
        </p:spPr>
        <p:txBody>
          <a:bodyPr>
            <a:normAutofit/>
          </a:bodyPr>
          <a:lstStyle/>
          <a:p>
            <a:r>
              <a:rPr lang="pt-BR" b="1" dirty="0" smtClean="0"/>
              <a:t>Reconhecimento da capacidade da mulher</a:t>
            </a:r>
            <a:br>
              <a:rPr lang="pt-BR" b="1" dirty="0" smtClean="0"/>
            </a:br>
            <a:r>
              <a:rPr lang="pt-BR" b="1" dirty="0" err="1"/>
              <a:t>Katharina</a:t>
            </a:r>
            <a:r>
              <a:rPr lang="pt-BR" b="1" dirty="0"/>
              <a:t> Luther: “meu querido senhor”, “doutora luterana” ...</a:t>
            </a:r>
          </a:p>
        </p:txBody>
      </p:sp>
      <p:pic>
        <p:nvPicPr>
          <p:cNvPr id="5" name="Espaço Reservado para Conteú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55343" y="1608111"/>
            <a:ext cx="5891220" cy="4359324"/>
          </a:xfrm>
        </p:spPr>
      </p:pic>
      <p:sp>
        <p:nvSpPr>
          <p:cNvPr id="4" name="Espaço Reservado para Texto 3"/>
          <p:cNvSpPr>
            <a:spLocks noGrp="1"/>
          </p:cNvSpPr>
          <p:nvPr>
            <p:ph type="body" sz="half" idx="2"/>
          </p:nvPr>
        </p:nvSpPr>
        <p:spPr>
          <a:xfrm>
            <a:off x="839788" y="1526497"/>
            <a:ext cx="5426541" cy="4342491"/>
          </a:xfrm>
        </p:spPr>
        <p:txBody>
          <a:bodyPr/>
          <a:lstStyle/>
          <a:p>
            <a:r>
              <a:rPr lang="pt-BR" sz="2800" dirty="0" err="1"/>
              <a:t>Argula</a:t>
            </a:r>
            <a:r>
              <a:rPr lang="pt-BR" sz="2800" dirty="0"/>
              <a:t> von </a:t>
            </a:r>
            <a:r>
              <a:rPr lang="pt-BR" sz="2800" dirty="0" err="1"/>
              <a:t>Grumbach</a:t>
            </a:r>
            <a:r>
              <a:rPr lang="pt-BR" sz="2800" dirty="0"/>
              <a:t>: “instrumento especial de Cristo”</a:t>
            </a:r>
          </a:p>
          <a:p>
            <a:endParaRPr lang="pt-BR" dirty="0"/>
          </a:p>
          <a:p>
            <a:endParaRPr lang="pt-BR" dirty="0" smtClean="0"/>
          </a:p>
          <a:p>
            <a:endParaRPr lang="pt-BR" dirty="0"/>
          </a:p>
        </p:txBody>
      </p:sp>
      <p:pic>
        <p:nvPicPr>
          <p:cNvPr id="6" name="Picture 5" descr="imagem 1"/>
          <p:cNvPicPr>
            <a:picLocks noChangeAspect="1" noChangeArrowheads="1"/>
          </p:cNvPicPr>
          <p:nvPr/>
        </p:nvPicPr>
        <p:blipFill>
          <a:blip r:embed="rId3" cstate="print"/>
          <a:srcRect/>
          <a:stretch>
            <a:fillRect/>
          </a:stretch>
        </p:blipFill>
        <p:spPr>
          <a:xfrm>
            <a:off x="1021977" y="2380523"/>
            <a:ext cx="4589783" cy="4100959"/>
          </a:xfrm>
          <a:prstGeom prst="rect">
            <a:avLst/>
          </a:prstGeom>
          <a:noFill/>
        </p:spPr>
      </p:pic>
    </p:spTree>
    <p:extLst>
      <p:ext uri="{BB962C8B-B14F-4D97-AF65-F5344CB8AC3E}">
        <p14:creationId xmlns:p14="http://schemas.microsoft.com/office/powerpoint/2010/main" val="3933652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898264"/>
          </a:xfrm>
        </p:spPr>
        <p:txBody>
          <a:bodyPr>
            <a:normAutofit/>
          </a:bodyPr>
          <a:lstStyle/>
          <a:p>
            <a:r>
              <a:rPr lang="pt-BR" sz="3600" b="1" dirty="0"/>
              <a:t>Mulheres regentes</a:t>
            </a:r>
          </a:p>
        </p:txBody>
      </p:sp>
      <p:pic>
        <p:nvPicPr>
          <p:cNvPr id="5" name="Espaço Reservado para Conteú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206701" y="627702"/>
            <a:ext cx="4971728" cy="5674413"/>
          </a:xfrm>
        </p:spPr>
      </p:pic>
      <p:sp>
        <p:nvSpPr>
          <p:cNvPr id="4" name="Espaço Reservado para Texto 3"/>
          <p:cNvSpPr>
            <a:spLocks noGrp="1"/>
          </p:cNvSpPr>
          <p:nvPr>
            <p:ph type="body" sz="half" idx="2"/>
          </p:nvPr>
        </p:nvSpPr>
        <p:spPr>
          <a:xfrm>
            <a:off x="839789" y="1570617"/>
            <a:ext cx="4248579" cy="4298372"/>
          </a:xfrm>
        </p:spPr>
        <p:txBody>
          <a:bodyPr/>
          <a:lstStyle/>
          <a:p>
            <a:r>
              <a:rPr lang="pt-BR" sz="3200" dirty="0"/>
              <a:t>*Princesa </a:t>
            </a:r>
            <a:r>
              <a:rPr lang="pt-BR" sz="3200" dirty="0" err="1"/>
              <a:t>Amalia</a:t>
            </a:r>
            <a:endParaRPr lang="pt-BR" sz="3200" dirty="0"/>
          </a:p>
          <a:p>
            <a:r>
              <a:rPr lang="pt-BR" sz="3200" dirty="0"/>
              <a:t>*Duquesa Elisabeth von </a:t>
            </a:r>
            <a:r>
              <a:rPr lang="pt-BR" sz="3200" dirty="0" smtClean="0"/>
              <a:t>	</a:t>
            </a:r>
            <a:r>
              <a:rPr lang="pt-BR" sz="3200" dirty="0" err="1" smtClean="0"/>
              <a:t>Calenberg</a:t>
            </a:r>
            <a:r>
              <a:rPr lang="pt-BR" sz="3200" dirty="0" smtClean="0"/>
              <a:t>-	</a:t>
            </a:r>
            <a:r>
              <a:rPr lang="pt-BR" sz="3200" dirty="0" err="1" smtClean="0"/>
              <a:t>Göttingen</a:t>
            </a:r>
            <a:endParaRPr lang="pt-BR" sz="3200" dirty="0"/>
          </a:p>
          <a:p>
            <a:endParaRPr lang="pt-BR" dirty="0"/>
          </a:p>
        </p:txBody>
      </p:sp>
    </p:spTree>
    <p:extLst>
      <p:ext uri="{BB962C8B-B14F-4D97-AF65-F5344CB8AC3E}">
        <p14:creationId xmlns:p14="http://schemas.microsoft.com/office/powerpoint/2010/main" val="3171797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1"/>
            <a:ext cx="4902107" cy="2084295"/>
          </a:xfrm>
        </p:spPr>
        <p:txBody>
          <a:bodyPr>
            <a:normAutofit/>
          </a:bodyPr>
          <a:lstStyle/>
          <a:p>
            <a:r>
              <a:rPr lang="pt-BR" b="1" dirty="0" smtClean="0"/>
              <a:t>‘Aos Conselhos de Todas as Cidades da Alemanha, para que Criem e Mantenham Escolas Cristãs’</a:t>
            </a:r>
            <a:endParaRPr lang="pt-BR" b="1"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09461" y="605119"/>
            <a:ext cx="5522497" cy="5403851"/>
          </a:xfrm>
        </p:spPr>
      </p:pic>
      <p:sp>
        <p:nvSpPr>
          <p:cNvPr id="4" name="Espaço Reservado para Texto 3"/>
          <p:cNvSpPr>
            <a:spLocks noGrp="1"/>
          </p:cNvSpPr>
          <p:nvPr>
            <p:ph type="body" sz="half" idx="2"/>
          </p:nvPr>
        </p:nvSpPr>
        <p:spPr>
          <a:xfrm>
            <a:off x="839788" y="2541494"/>
            <a:ext cx="4902107" cy="3327495"/>
          </a:xfrm>
        </p:spPr>
        <p:txBody>
          <a:bodyPr>
            <a:normAutofit/>
          </a:bodyPr>
          <a:lstStyle/>
          <a:p>
            <a:r>
              <a:rPr lang="pt-BR" sz="3200" b="1" dirty="0"/>
              <a:t>“Que sejam instituídas as melhores escolas para meninos e meninas em toda a parte”</a:t>
            </a:r>
          </a:p>
          <a:p>
            <a:r>
              <a:rPr lang="pt-BR" sz="3200" b="1" dirty="0"/>
              <a:t>* 2-3 horas para meninos</a:t>
            </a:r>
          </a:p>
          <a:p>
            <a:r>
              <a:rPr lang="pt-BR" sz="3200" b="1" dirty="0" smtClean="0"/>
              <a:t>* 1 </a:t>
            </a:r>
            <a:r>
              <a:rPr lang="pt-BR" sz="3200" b="1" dirty="0"/>
              <a:t>hora para meninas</a:t>
            </a:r>
          </a:p>
        </p:txBody>
      </p:sp>
    </p:spTree>
    <p:extLst>
      <p:ext uri="{BB962C8B-B14F-4D97-AF65-F5344CB8AC3E}">
        <p14:creationId xmlns:p14="http://schemas.microsoft.com/office/powerpoint/2010/main" val="1955276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734097"/>
            <a:ext cx="10515600" cy="5734457"/>
          </a:xfrm>
        </p:spPr>
        <p:txBody>
          <a:bodyPr>
            <a:normAutofit fontScale="90000"/>
          </a:bodyPr>
          <a:lstStyle/>
          <a:p>
            <a:r>
              <a:rPr lang="pt-BR" b="1" dirty="0" err="1" smtClean="0"/>
              <a:t>Philipp</a:t>
            </a:r>
            <a:r>
              <a:rPr lang="pt-BR" b="1" dirty="0" smtClean="0"/>
              <a:t> </a:t>
            </a:r>
            <a:r>
              <a:rPr lang="pt-BR" b="1" u="sng" dirty="0" err="1" smtClean="0"/>
              <a:t>Melanchton</a:t>
            </a:r>
            <a:r>
              <a:rPr lang="pt-BR" b="1" u="sng" dirty="0" smtClean="0"/>
              <a:t> </a:t>
            </a:r>
            <a:r>
              <a:rPr lang="pt-BR" b="1" dirty="0" smtClean="0"/>
              <a:t>(companheiro de Lutero) tinha o apelido de “Professor da Alemanha”. Ele defendia a obrigatoriedade da educação para todas as crianças, como sendo a condição para se </a:t>
            </a:r>
            <a:r>
              <a:rPr lang="pt-BR" b="1" dirty="0" smtClean="0"/>
              <a:t>tornarem membros úteis </a:t>
            </a:r>
            <a:r>
              <a:rPr lang="pt-BR" b="1" dirty="0" smtClean="0"/>
              <a:t>da sociedade. </a:t>
            </a:r>
            <a:br>
              <a:rPr lang="pt-BR" b="1" dirty="0" smtClean="0"/>
            </a:br>
            <a:r>
              <a:rPr lang="pt-BR" b="1" dirty="0" smtClean="0"/>
              <a:t>Em 1530 foi fundada uma escola para meninas em </a:t>
            </a:r>
            <a:r>
              <a:rPr lang="pt-BR" b="1" smtClean="0"/>
              <a:t>Wittenberg</a:t>
            </a:r>
            <a:r>
              <a:rPr lang="pt-BR" b="1" dirty="0" smtClean="0"/>
              <a:t>.</a:t>
            </a:r>
            <a:r>
              <a:rPr lang="pt-BR" b="1" dirty="0"/>
              <a:t/>
            </a:r>
            <a:br>
              <a:rPr lang="pt-BR" b="1" dirty="0"/>
            </a:br>
            <a:r>
              <a:rPr lang="pt-BR" b="1" dirty="0" err="1" smtClean="0"/>
              <a:t>Melanchton</a:t>
            </a:r>
            <a:r>
              <a:rPr lang="pt-BR" b="1" dirty="0" smtClean="0"/>
              <a:t> editou vários livros didáticos.</a:t>
            </a:r>
            <a:br>
              <a:rPr lang="pt-BR" b="1" dirty="0" smtClean="0"/>
            </a:br>
            <a:r>
              <a:rPr lang="pt-BR" b="1" dirty="0" smtClean="0"/>
              <a:t>Criou a Escola Superior.</a:t>
            </a:r>
            <a:endParaRPr lang="pt-BR" b="1" dirty="0"/>
          </a:p>
        </p:txBody>
      </p:sp>
    </p:spTree>
    <p:extLst>
      <p:ext uri="{BB962C8B-B14F-4D97-AF65-F5344CB8AC3E}">
        <p14:creationId xmlns:p14="http://schemas.microsoft.com/office/powerpoint/2010/main" val="1594784323"/>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369</TotalTime>
  <Words>477</Words>
  <Application>Microsoft Office PowerPoint</Application>
  <PresentationFormat>Widescreen</PresentationFormat>
  <Paragraphs>48</Paragraphs>
  <Slides>25</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25</vt:i4>
      </vt:variant>
    </vt:vector>
  </HeadingPairs>
  <TitlesOfParts>
    <vt:vector size="29" baseType="lpstr">
      <vt:lpstr>Arial</vt:lpstr>
      <vt:lpstr>Calibri</vt:lpstr>
      <vt:lpstr>Calibri Light</vt:lpstr>
      <vt:lpstr>Tema do Office</vt:lpstr>
      <vt:lpstr>Nísia Floresta (1989) ‘envolveu-se para remover os obstáculos que retardavam os progressos da educação das mulheres no Brasil. Em meados do século XIX, o estudo regular do ensino secundário ainda era vedado às meninas em estabelecimento público, porque se considerava a instrução intelectual inútil, quando não prejudicial às meninas (internet).</vt:lpstr>
      <vt:lpstr>Mulheres reformadoras  e sua  força intelectual</vt:lpstr>
      <vt:lpstr>Como a mulher era vista na época da Reforma</vt:lpstr>
      <vt:lpstr>O ideal da mulher: celibatária no convento</vt:lpstr>
      <vt:lpstr>Mulheres são “homenzinhos aleijados“. Sua única função é a reprodução. Deve ficar em casa.</vt:lpstr>
      <vt:lpstr>Reconhecimento da capacidade da mulher Katharina Luther: “meu querido senhor”, “doutora luterana” ...</vt:lpstr>
      <vt:lpstr>Mulheres regentes</vt:lpstr>
      <vt:lpstr>‘Aos Conselhos de Todas as Cidades da Alemanha, para que Criem e Mantenham Escolas Cristãs’</vt:lpstr>
      <vt:lpstr>Philipp Melanchton (companheiro de Lutero) tinha o apelido de “Professor da Alemanha”. Ele defendia a obrigatoriedade da educação para todas as crianças, como sendo a condição para se tornarem membros úteis da sociedade.  Em 1530 foi fundada uma escola para meninas em Wittenberg. Melanchton editou vários livros didáticos. Criou a Escola Superior.</vt:lpstr>
      <vt:lpstr>Estatística entre 1816 a 1871 na Alemanha Quanto maior o número de protestantes que viviam numa certa região, maior também o número de meninas que frequentavam o grau fundamental. Em 1871: mulheres protestantes sabiam ler e escrever melhor do que homens católicos. 1908: o número de estudantes femininas protestantes era 8 vezes maior que o número de estudantes masculinos católicos.</vt:lpstr>
      <vt:lpstr>Marie Dentière (1490/5 – 1561) no Muro Internacional da Reforma em Genebra, Suíça</vt:lpstr>
      <vt:lpstr>Magdalena Heymair  (entre 1535 a 1586) A primeira mulher, cujos escritos  pedagógicos foram publicados  antes do século XVII. Professora, criou seu próprio  material didático = textos para cantar.</vt:lpstr>
      <vt:lpstr>Ana Maria Schürmann (1607-1678) Apelidos: “Estrela de Utrecht”, “Alfa das Mulheres”, “Tocha da Sabedoria”  * Minha tese é que uma mulher cristã deve ter acesso a um estudo das ciências.  * Porque, se sabedoria é de fato um ornamento tão grande para o ser humano, então não entendo por que não se concederia a uma menina esta joia tão preciosa. </vt:lpstr>
      <vt:lpstr>Elisabeth Gnauck-Kühne (1850-1917)  A primeira mulher a receber a permissão de estudar ciências sociais, economia política e estatística na Universidade em Berlim, em 1890.</vt:lpstr>
      <vt:lpstr>A 1ª mulher ordenada na Alemanha:    Ilse Härter - 1943</vt:lpstr>
      <vt:lpstr>Reformadoras no campo diaconal no século XIX:  as DIACONISAS</vt:lpstr>
      <vt:lpstr>Diaconisas cuidando de (crianças) doentes</vt:lpstr>
      <vt:lpstr>     Diaconisas nas comunidades</vt:lpstr>
      <vt:lpstr>As Sociedades Femininas Evangélicas  (no Brasil: OASE)</vt:lpstr>
      <vt:lpstr>A Cruz Vermelha (Henry Dunant) Em 1900: 5.000 Irmãs</vt:lpstr>
      <vt:lpstr>Associação Agnes Karll (1868-1927) – organização profissional das enfermeiras</vt:lpstr>
      <vt:lpstr>Qual foi a motivação das mulheres na época  da Reforma para estudar?   para se manifestar? Por que foi barrada? Como estão as mulheres hoje na formação? Quais são suas oportunidades para contribuir? Em que áreas?</vt:lpstr>
      <vt:lpstr>“A educação da mulher leva à dissolução da família”.  “A sociedade não é lugar só do homem, a família não é lugar só da mulher”.</vt:lpstr>
      <vt:lpstr>Estatística brasileira (da internet – palavra chave ‘Mulheres na educação’): Mulheres na Universidade – 60% 53% no mestrado 47% no doutorado 23% na pesquisa  84% são professoras na educação básica</vt:lpstr>
      <vt:lpstr>Philipp Melanchton (companheiro de Lutero) tinha o apelido de “Professor da Alemanha”. Ele defendia a obrigatoriedade da educação para todas as crianças, como sendo a condição para se tornarem um membro útil da sociedade.  Em 1530 foi fundada uma escola para meninas em Wittenbeerg. Melanchton editou vários livros didáticos. Criou a Escola Superior.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ruthild</dc:creator>
  <cp:lastModifiedBy>ruthild</cp:lastModifiedBy>
  <cp:revision>44</cp:revision>
  <cp:lastPrinted>2017-09-15T18:12:21Z</cp:lastPrinted>
  <dcterms:created xsi:type="dcterms:W3CDTF">2017-09-12T19:46:11Z</dcterms:created>
  <dcterms:modified xsi:type="dcterms:W3CDTF">2017-09-25T14:55:07Z</dcterms:modified>
</cp:coreProperties>
</file>