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77" r:id="rId3"/>
    <p:sldId id="264" r:id="rId4"/>
    <p:sldId id="263" r:id="rId5"/>
    <p:sldId id="298" r:id="rId6"/>
    <p:sldId id="265" r:id="rId7"/>
    <p:sldId id="313" r:id="rId8"/>
    <p:sldId id="257" r:id="rId9"/>
    <p:sldId id="267" r:id="rId10"/>
    <p:sldId id="258" r:id="rId11"/>
    <p:sldId id="287" r:id="rId12"/>
    <p:sldId id="259" r:id="rId13"/>
    <p:sldId id="279" r:id="rId14"/>
    <p:sldId id="288" r:id="rId15"/>
    <p:sldId id="289" r:id="rId16"/>
    <p:sldId id="268" r:id="rId17"/>
    <p:sldId id="292" r:id="rId18"/>
    <p:sldId id="290" r:id="rId19"/>
    <p:sldId id="291" r:id="rId20"/>
    <p:sldId id="293" r:id="rId21"/>
    <p:sldId id="295" r:id="rId22"/>
    <p:sldId id="294" r:id="rId23"/>
    <p:sldId id="297" r:id="rId24"/>
    <p:sldId id="269" r:id="rId25"/>
    <p:sldId id="299" r:id="rId26"/>
    <p:sldId id="280" r:id="rId27"/>
    <p:sldId id="300" r:id="rId28"/>
    <p:sldId id="276" r:id="rId29"/>
    <p:sldId id="261" r:id="rId30"/>
    <p:sldId id="272" r:id="rId31"/>
    <p:sldId id="273" r:id="rId32"/>
    <p:sldId id="274" r:id="rId33"/>
    <p:sldId id="275" r:id="rId34"/>
    <p:sldId id="301" r:id="rId35"/>
    <p:sldId id="304" r:id="rId36"/>
    <p:sldId id="305" r:id="rId37"/>
    <p:sldId id="281" r:id="rId38"/>
    <p:sldId id="312" r:id="rId39"/>
    <p:sldId id="302" r:id="rId40"/>
    <p:sldId id="283" r:id="rId41"/>
    <p:sldId id="282" r:id="rId42"/>
    <p:sldId id="284" r:id="rId43"/>
    <p:sldId id="285" r:id="rId44"/>
    <p:sldId id="286" r:id="rId45"/>
    <p:sldId id="306" r:id="rId46"/>
    <p:sldId id="307" r:id="rId47"/>
    <p:sldId id="308" r:id="rId48"/>
    <p:sldId id="309" r:id="rId49"/>
    <p:sldId id="315" r:id="rId50"/>
    <p:sldId id="314" r:id="rId51"/>
    <p:sldId id="278" r:id="rId52"/>
    <p:sldId id="310" r:id="rId53"/>
    <p:sldId id="316" r:id="rId54"/>
    <p:sldId id="317" r:id="rId55"/>
    <p:sldId id="262" r:id="rId56"/>
  </p:sldIdLst>
  <p:sldSz cx="9144000" cy="5143500" type="screen16x9"/>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2349" autoAdjust="0"/>
  </p:normalViewPr>
  <p:slideViewPr>
    <p:cSldViewPr>
      <p:cViewPr varScale="1">
        <p:scale>
          <a:sx n="70" d="100"/>
          <a:sy n="70" d="100"/>
        </p:scale>
        <p:origin x="-114" y="-4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75FFA933-D9DF-4049-AC40-C780A9E3C0B4}" type="datetimeFigureOut">
              <a:rPr lang="pt-BR" smtClean="0"/>
              <a:t>04/03/2017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2199535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75FFA933-D9DF-4049-AC40-C780A9E3C0B4}" type="datetimeFigureOut">
              <a:rPr lang="pt-BR" smtClean="0"/>
              <a:t>04/03/2017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1486663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75FFA933-D9DF-4049-AC40-C780A9E3C0B4}" type="datetimeFigureOut">
              <a:rPr lang="pt-BR" smtClean="0"/>
              <a:t>04/03/2017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869570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75FFA933-D9DF-4049-AC40-C780A9E3C0B4}" type="datetimeFigureOut">
              <a:rPr lang="pt-BR" smtClean="0"/>
              <a:t>04/03/2017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3492063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75FFA933-D9DF-4049-AC40-C780A9E3C0B4}" type="datetimeFigureOut">
              <a:rPr lang="pt-BR" smtClean="0"/>
              <a:t>04/03/2017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4093299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75FFA933-D9DF-4049-AC40-C780A9E3C0B4}" type="datetimeFigureOut">
              <a:rPr lang="pt-BR" smtClean="0"/>
              <a:t>04/03/2017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4025755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75FFA933-D9DF-4049-AC40-C780A9E3C0B4}" type="datetimeFigureOut">
              <a:rPr lang="pt-BR" smtClean="0"/>
              <a:t>04/03/2017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156527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75FFA933-D9DF-4049-AC40-C780A9E3C0B4}" type="datetimeFigureOut">
              <a:rPr lang="pt-BR" smtClean="0"/>
              <a:t>04/03/2017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4111627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75FFA933-D9DF-4049-AC40-C780A9E3C0B4}" type="datetimeFigureOut">
              <a:rPr lang="pt-BR" smtClean="0"/>
              <a:t>04/03/2017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1186273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75FFA933-D9DF-4049-AC40-C780A9E3C0B4}" type="datetimeFigureOut">
              <a:rPr lang="pt-BR" smtClean="0"/>
              <a:t>04/03/2017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575664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154781"/>
            <a:ext cx="6019800" cy="329088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75FFA933-D9DF-4049-AC40-C780A9E3C0B4}" type="datetimeFigureOut">
              <a:rPr lang="pt-BR" smtClean="0"/>
              <a:t>04/03/2017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BDCD299-E028-4C24-94BE-AC3ADABAF790}" type="slidenum">
              <a:rPr lang="pt-BR" smtClean="0"/>
              <a:t>‹nº›</a:t>
            </a:fld>
            <a:endParaRPr lang="pt-BR"/>
          </a:p>
        </p:txBody>
      </p:sp>
    </p:spTree>
    <p:extLst>
      <p:ext uri="{BB962C8B-B14F-4D97-AF65-F5344CB8AC3E}">
        <p14:creationId xmlns:p14="http://schemas.microsoft.com/office/powerpoint/2010/main" val="80616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FFA933-D9DF-4049-AC40-C780A9E3C0B4}" type="datetimeFigureOut">
              <a:rPr lang="pt-BR" smtClean="0"/>
              <a:t>04/03/2017</a:t>
            </a:fld>
            <a:endParaRPr lang="pt-BR"/>
          </a:p>
        </p:txBody>
      </p:sp>
      <p:sp>
        <p:nvSpPr>
          <p:cNvPr id="5" name="Espaço Reservado para Rodapé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BDCD299-E028-4C24-94BE-AC3ADABAF790}" type="slidenum">
              <a:rPr lang="pt-BR" smtClean="0"/>
              <a:t>‹nº›</a:t>
            </a:fld>
            <a:endParaRPr lang="pt-BR"/>
          </a:p>
        </p:txBody>
      </p:sp>
    </p:spTree>
    <p:extLst>
      <p:ext uri="{BB962C8B-B14F-4D97-AF65-F5344CB8AC3E}">
        <p14:creationId xmlns:p14="http://schemas.microsoft.com/office/powerpoint/2010/main" val="1649282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Euclécio\Downloads\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64572"/>
            <a:ext cx="8712968" cy="457892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19239" y="0"/>
            <a:ext cx="9144000" cy="1446550"/>
          </a:xfrm>
          <a:prstGeom prst="rect">
            <a:avLst/>
          </a:prstGeom>
          <a:noFill/>
        </p:spPr>
        <p:txBody>
          <a:bodyPr wrap="square" rtlCol="0">
            <a:spAutoFit/>
          </a:bodyPr>
          <a:lstStyle/>
          <a:p>
            <a:pPr algn="ctr"/>
            <a:r>
              <a:rPr lang="pt-BR" sz="8800" dirty="0" smtClean="0">
                <a:solidFill>
                  <a:schemeClr val="accent2">
                    <a:lumMod val="50000"/>
                  </a:schemeClr>
                </a:solidFill>
                <a:effectLst>
                  <a:outerShdw blurRad="38100" dist="38100" dir="2700000" algn="tl">
                    <a:srgbClr val="000000">
                      <a:alpha val="43137"/>
                    </a:srgbClr>
                  </a:outerShdw>
                </a:effectLst>
                <a:latin typeface="Impact" panose="020B0806030902050204" pitchFamily="34" charset="0"/>
              </a:rPr>
              <a:t>PRELÚDIO</a:t>
            </a:r>
            <a:endParaRPr lang="pt-BR" sz="8800" dirty="0">
              <a:solidFill>
                <a:schemeClr val="accent2">
                  <a:lumMod val="50000"/>
                </a:schemeClr>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012952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tângulo 1"/>
          <p:cNvSpPr/>
          <p:nvPr/>
        </p:nvSpPr>
        <p:spPr>
          <a:xfrm>
            <a:off x="-35870" y="195486"/>
            <a:ext cx="9179870" cy="4616648"/>
          </a:xfrm>
          <a:prstGeom prst="rect">
            <a:avLst/>
          </a:prstGeom>
        </p:spPr>
        <p:txBody>
          <a:bodyPr wrap="square">
            <a:spAutoFit/>
          </a:bodyPr>
          <a:lstStyle/>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DEUS ESTÁ </a:t>
            </a:r>
            <a:r>
              <a:rPr lang="pt-BR" sz="4000" u="sng" dirty="0" smtClean="0">
                <a:solidFill>
                  <a:srgbClr val="FFFF00"/>
                </a:solidFill>
                <a:effectLst>
                  <a:outerShdw blurRad="38100" dist="38100" dir="2700000" algn="tl">
                    <a:srgbClr val="000000">
                      <a:alpha val="43137"/>
                    </a:srgbClr>
                  </a:outerShdw>
                </a:effectLst>
                <a:latin typeface="Impact"/>
                <a:ea typeface="Calibri"/>
                <a:cs typeface="Times New Roman"/>
              </a:rPr>
              <a:t>AQUI</a:t>
            </a: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 ALELUIA!</a:t>
            </a:r>
            <a:b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TÃO CERTO COMO O AR QUE EU RESPIRO.</a:t>
            </a:r>
            <a:b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TÃO CERTO COMO O AMANHÃ</a:t>
            </a:r>
            <a:b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QUE SE LEVANTA.</a:t>
            </a:r>
            <a:b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TÃO CERTO COMO EU TE FALO</a:t>
            </a:r>
            <a:b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b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E PODES ME OUVIR.</a:t>
            </a:r>
          </a:p>
          <a:p>
            <a:pPr algn="ctr">
              <a:spcAft>
                <a:spcPts val="0"/>
              </a:spcAft>
            </a:pPr>
            <a:endParaRPr lang="pt-BR" sz="1400" dirty="0" smtClean="0">
              <a:solidFill>
                <a:srgbClr val="FFFF00"/>
              </a:solidFill>
              <a:effectLst>
                <a:outerShdw blurRad="38100" dist="38100" dir="2700000" algn="tl">
                  <a:srgbClr val="000000">
                    <a:alpha val="43137"/>
                  </a:srgbClr>
                </a:outerShdw>
              </a:effectLst>
              <a:latin typeface="Impact"/>
              <a:ea typeface="Calibri"/>
              <a:cs typeface="Times New Roman"/>
            </a:endParaRPr>
          </a:p>
          <a:p>
            <a:pPr algn="ctr">
              <a:spcAft>
                <a:spcPts val="0"/>
              </a:spcAft>
            </a:pPr>
            <a:r>
              <a:rPr lang="pt-BR" sz="4000" dirty="0" smtClean="0">
                <a:solidFill>
                  <a:srgbClr val="FFFF00"/>
                </a:solidFill>
                <a:effectLst>
                  <a:outerShdw blurRad="38100" dist="38100" dir="2700000" algn="tl">
                    <a:srgbClr val="000000">
                      <a:alpha val="43137"/>
                    </a:srgbClr>
                  </a:outerShdw>
                </a:effectLst>
                <a:latin typeface="Impact"/>
                <a:ea typeface="Calibri"/>
                <a:cs typeface="Times New Roman"/>
              </a:rPr>
              <a:t>EM MIM   /   EM TI   /   EM NÓS...</a:t>
            </a:r>
            <a:endParaRPr lang="pt-BR" sz="4000" dirty="0">
              <a:solidFill>
                <a:srgbClr val="FFFF00"/>
              </a:solidFill>
              <a:effectLst>
                <a:outerShdw blurRad="38100" dist="38100" dir="2700000" algn="tl">
                  <a:srgbClr val="000000">
                    <a:alpha val="43137"/>
                  </a:srgbClr>
                </a:outerShdw>
              </a:effectLst>
              <a:ea typeface="Calibri"/>
              <a:cs typeface="Times New Roman"/>
            </a:endParaRPr>
          </a:p>
        </p:txBody>
      </p:sp>
    </p:spTree>
    <p:extLst>
      <p:ext uri="{BB962C8B-B14F-4D97-AF65-F5344CB8AC3E}">
        <p14:creationId xmlns:p14="http://schemas.microsoft.com/office/powerpoint/2010/main" val="1916883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uclecio\Desktop\DMO2016\Símbolo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7" y="267494"/>
            <a:ext cx="5040560" cy="3240360"/>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0" y="3939902"/>
            <a:ext cx="9144000" cy="1015663"/>
          </a:xfrm>
          <a:prstGeom prst="rect">
            <a:avLst/>
          </a:prstGeom>
          <a:solidFill>
            <a:schemeClr val="accent3">
              <a:lumMod val="75000"/>
            </a:schemeClr>
          </a:solidFill>
        </p:spPr>
        <p:txBody>
          <a:bodyPr wrap="square" rtlCol="0">
            <a:spAutoFit/>
          </a:bodyPr>
          <a:lstStyle/>
          <a:p>
            <a:pPr algn="ctr"/>
            <a:r>
              <a:rPr lang="pt-BR" sz="6000" dirty="0" smtClean="0">
                <a:solidFill>
                  <a:schemeClr val="bg1"/>
                </a:solidFill>
                <a:effectLst>
                  <a:outerShdw blurRad="38100" dist="38100" dir="2700000" algn="tl">
                    <a:srgbClr val="000000">
                      <a:alpha val="43137"/>
                    </a:srgbClr>
                  </a:outerShdw>
                </a:effectLst>
                <a:latin typeface="Gill Sans MT Ext Condensed Bold" panose="020B0902020104020203" pitchFamily="34" charset="0"/>
              </a:rPr>
              <a:t>Comunidade de Guaratuba acolhe o DMO/2017</a:t>
            </a:r>
            <a:endParaRPr lang="pt-BR" sz="6000" dirty="0">
              <a:solidFill>
                <a:schemeClr val="bg1"/>
              </a:solidFill>
              <a:effectLst>
                <a:outerShdw blurRad="38100" dist="38100" dir="2700000" algn="tl">
                  <a:srgbClr val="000000">
                    <a:alpha val="43137"/>
                  </a:srgbClr>
                </a:outerShdw>
              </a:effectLst>
              <a:latin typeface="Gill Sans MT Ext Condensed Bold" panose="020B0902020104020203" pitchFamily="34" charset="0"/>
            </a:endParaRPr>
          </a:p>
        </p:txBody>
      </p:sp>
    </p:spTree>
    <p:extLst>
      <p:ext uri="{BB962C8B-B14F-4D97-AF65-F5344CB8AC3E}">
        <p14:creationId xmlns:p14="http://schemas.microsoft.com/office/powerpoint/2010/main" val="16850618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1026" name="Picture 2" descr="C:\Users\Euclécio\Desktop\DMO2017\IMAGEM_DMO201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232475" cy="5143500"/>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p:cNvSpPr txBox="1"/>
          <p:nvPr/>
        </p:nvSpPr>
        <p:spPr>
          <a:xfrm>
            <a:off x="0" y="3912394"/>
            <a:ext cx="9144000" cy="1231106"/>
          </a:xfrm>
          <a:prstGeom prst="rect">
            <a:avLst/>
          </a:prstGeom>
          <a:solidFill>
            <a:schemeClr val="tx1"/>
          </a:solidFill>
        </p:spPr>
        <p:txBody>
          <a:bodyPr wrap="square" rtlCol="0">
            <a:spAutoFit/>
          </a:bodyPr>
          <a:lstStyle/>
          <a:p>
            <a:pPr algn="ctr"/>
            <a:r>
              <a:rPr lang="pt-BR" sz="4600" u="sng" dirty="0" smtClean="0">
                <a:ln>
                  <a:solidFill>
                    <a:schemeClr val="tx1"/>
                  </a:solidFill>
                </a:ln>
                <a:solidFill>
                  <a:srgbClr val="FFFF00"/>
                </a:solidFill>
                <a:latin typeface="Impact" panose="020B0806030902050204" pitchFamily="34" charset="0"/>
              </a:rPr>
              <a:t>DIA MUNDIAL DE ORAÇÃO/2017</a:t>
            </a:r>
          </a:p>
          <a:p>
            <a:pPr algn="ctr"/>
            <a:r>
              <a:rPr lang="pt-BR" sz="2800" dirty="0" smtClean="0">
                <a:ln>
                  <a:solidFill>
                    <a:schemeClr val="tx1"/>
                  </a:solidFill>
                </a:ln>
                <a:solidFill>
                  <a:srgbClr val="FFFF00"/>
                </a:solidFill>
                <a:latin typeface="Impact" panose="020B0806030902050204" pitchFamily="34" charset="0"/>
              </a:rPr>
              <a:t>ESTOU EU SENDO INJUSTO COM VOCÊ? (Mt 20.1-16)</a:t>
            </a:r>
            <a:endParaRPr lang="pt-BR" sz="2800" dirty="0">
              <a:ln>
                <a:solidFill>
                  <a:schemeClr val="tx1"/>
                </a:solidFill>
              </a:ln>
              <a:solidFill>
                <a:srgbClr val="FFFF00"/>
              </a:solidFill>
              <a:latin typeface="Impact" panose="020B0806030902050204" pitchFamily="34" charset="0"/>
            </a:endParaRPr>
          </a:p>
        </p:txBody>
      </p:sp>
      <p:sp>
        <p:nvSpPr>
          <p:cNvPr id="2" name="CaixaDeTexto 1"/>
          <p:cNvSpPr txBox="1"/>
          <p:nvPr/>
        </p:nvSpPr>
        <p:spPr>
          <a:xfrm>
            <a:off x="3127284" y="627534"/>
            <a:ext cx="5832648" cy="2554545"/>
          </a:xfrm>
          <a:prstGeom prst="rect">
            <a:avLst/>
          </a:prstGeom>
          <a:noFill/>
        </p:spPr>
        <p:txBody>
          <a:bodyPr wrap="square" rtlCol="0">
            <a:spAutoFit/>
          </a:bodyPr>
          <a:lstStyle/>
          <a:p>
            <a:pPr algn="ctr"/>
            <a:r>
              <a:rPr lang="pt-BR" sz="8000" dirty="0" smtClean="0">
                <a:ln>
                  <a:solidFill>
                    <a:srgbClr val="FFFF00"/>
                  </a:solidFill>
                </a:ln>
                <a:latin typeface="Impact" panose="020B0806030902050204" pitchFamily="34" charset="0"/>
              </a:rPr>
              <a:t>SEJAM TOD@S</a:t>
            </a:r>
          </a:p>
          <a:p>
            <a:pPr algn="ctr"/>
            <a:r>
              <a:rPr lang="pt-BR" sz="8000" dirty="0" smtClean="0">
                <a:ln>
                  <a:solidFill>
                    <a:srgbClr val="FFFF00"/>
                  </a:solidFill>
                </a:ln>
                <a:latin typeface="Impact" panose="020B0806030902050204" pitchFamily="34" charset="0"/>
              </a:rPr>
              <a:t>BEM-VIND@S!</a:t>
            </a:r>
            <a:endParaRPr lang="pt-BR" sz="8000" dirty="0">
              <a:ln>
                <a:solidFill>
                  <a:srgbClr val="FFFF00"/>
                </a:solidFill>
              </a:ln>
              <a:latin typeface="Impact" panose="020B0806030902050204" pitchFamily="34" charset="0"/>
            </a:endParaRPr>
          </a:p>
        </p:txBody>
      </p:sp>
    </p:spTree>
    <p:extLst>
      <p:ext uri="{BB962C8B-B14F-4D97-AF65-F5344CB8AC3E}">
        <p14:creationId xmlns:p14="http://schemas.microsoft.com/office/powerpoint/2010/main" val="421927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K:\Gifs\Música\Instrumento\M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7234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4672340" y="843558"/>
            <a:ext cx="4471660" cy="3416320"/>
          </a:xfrm>
          <a:prstGeom prst="rect">
            <a:avLst/>
          </a:prstGeom>
          <a:noFill/>
        </p:spPr>
        <p:txBody>
          <a:bodyPr wrap="square" rtlCol="0">
            <a:spAutoFit/>
          </a:bodyPr>
          <a:lstStyle/>
          <a:p>
            <a:pPr algn="ctr"/>
            <a:r>
              <a:rPr lang="pt-BR" sz="5400" dirty="0" smtClean="0">
                <a:solidFill>
                  <a:srgbClr val="FFC000"/>
                </a:solidFill>
                <a:effectLst>
                  <a:outerShdw blurRad="38100" dist="38100" dir="2700000" algn="tl">
                    <a:srgbClr val="000000">
                      <a:alpha val="43137"/>
                    </a:srgbClr>
                  </a:outerShdw>
                </a:effectLst>
                <a:latin typeface="Impact" panose="020B0806030902050204" pitchFamily="34" charset="0"/>
              </a:rPr>
              <a:t>EQUIPE</a:t>
            </a:r>
          </a:p>
          <a:p>
            <a:pPr algn="ctr"/>
            <a:r>
              <a:rPr lang="pt-BR" sz="5400" u="sng" dirty="0" smtClean="0">
                <a:solidFill>
                  <a:srgbClr val="FFC000"/>
                </a:solidFill>
                <a:effectLst>
                  <a:outerShdw blurRad="38100" dist="38100" dir="2700000" algn="tl">
                    <a:srgbClr val="000000">
                      <a:alpha val="43137"/>
                    </a:srgbClr>
                  </a:outerShdw>
                </a:effectLst>
                <a:latin typeface="Impact" panose="020B0806030902050204" pitchFamily="34" charset="0"/>
              </a:rPr>
              <a:t>DE LOUVOR</a:t>
            </a:r>
          </a:p>
          <a:p>
            <a:pPr algn="ctr"/>
            <a:r>
              <a:rPr lang="pt-BR" sz="5400" dirty="0" smtClean="0">
                <a:solidFill>
                  <a:srgbClr val="FFC000"/>
                </a:solidFill>
                <a:effectLst>
                  <a:outerShdw blurRad="38100" dist="38100" dir="2700000" algn="tl">
                    <a:srgbClr val="000000">
                      <a:alpha val="43137"/>
                    </a:srgbClr>
                  </a:outerShdw>
                </a:effectLst>
                <a:latin typeface="Gill Sans MT Ext Condensed Bold" panose="020B0902020104020203" pitchFamily="34" charset="0"/>
              </a:rPr>
              <a:t>Edelson &amp; Sander</a:t>
            </a:r>
          </a:p>
          <a:p>
            <a:pPr algn="ctr"/>
            <a:r>
              <a:rPr lang="pt-BR" sz="5400" dirty="0" smtClean="0">
                <a:solidFill>
                  <a:srgbClr val="FFC000"/>
                </a:solidFill>
                <a:effectLst>
                  <a:outerShdw blurRad="38100" dist="38100" dir="2700000" algn="tl">
                    <a:srgbClr val="000000">
                      <a:alpha val="43137"/>
                    </a:srgbClr>
                  </a:outerShdw>
                </a:effectLst>
                <a:latin typeface="Gill Sans MT Ext Condensed Bold" panose="020B0902020104020203" pitchFamily="34" charset="0"/>
              </a:rPr>
              <a:t>(Itapoá)</a:t>
            </a:r>
            <a:endParaRPr lang="pt-BR" sz="5400" dirty="0">
              <a:solidFill>
                <a:srgbClr val="FFC000"/>
              </a:solidFill>
              <a:effectLst>
                <a:outerShdw blurRad="38100" dist="38100" dir="2700000" algn="tl">
                  <a:srgbClr val="000000">
                    <a:alpha val="43137"/>
                  </a:srgbClr>
                </a:outerShdw>
              </a:effectLst>
              <a:latin typeface="Gill Sans MT Ext Condensed Bold" panose="020B0902020104020203" pitchFamily="34" charset="0"/>
            </a:endParaRPr>
          </a:p>
        </p:txBody>
      </p:sp>
    </p:spTree>
    <p:extLst>
      <p:ext uri="{BB962C8B-B14F-4D97-AF65-F5344CB8AC3E}">
        <p14:creationId xmlns:p14="http://schemas.microsoft.com/office/powerpoint/2010/main" val="814798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2663"/>
            <a:ext cx="9144000" cy="1077218"/>
          </a:xfrm>
          <a:prstGeom prst="rect">
            <a:avLst/>
          </a:prstGeom>
          <a:solidFill>
            <a:schemeClr val="accent3">
              <a:lumMod val="50000"/>
            </a:schemeClr>
          </a:solidFill>
        </p:spPr>
        <p:txBody>
          <a:bodyPr wrap="square">
            <a:spAutoFit/>
          </a:bodyPr>
          <a:lstStyle/>
          <a:p>
            <a:pPr algn="ct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O </a:t>
            </a:r>
            <a:r>
              <a:rPr lang="pt-BR" sz="3200" dirty="0">
                <a:solidFill>
                  <a:schemeClr val="bg1"/>
                </a:solidFill>
                <a:effectLst>
                  <a:outerShdw blurRad="38100" dist="38100" dir="2700000" algn="tl">
                    <a:srgbClr val="000000">
                      <a:alpha val="43137"/>
                    </a:srgbClr>
                  </a:outerShdw>
                </a:effectLst>
                <a:latin typeface="Impact" panose="020B0806030902050204" pitchFamily="34" charset="0"/>
              </a:rPr>
              <a:t>símbolo do </a:t>
            </a:r>
            <a:r>
              <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rPr>
              <a:t>Dia Mundial de Oração </a:t>
            </a:r>
            <a:r>
              <a:rPr lang="pt-BR" sz="3200" dirty="0">
                <a:solidFill>
                  <a:schemeClr val="bg1"/>
                </a:solidFill>
                <a:effectLst>
                  <a:outerShdw blurRad="38100" dist="38100" dir="2700000" algn="tl">
                    <a:srgbClr val="000000">
                      <a:alpha val="43137"/>
                    </a:srgbClr>
                  </a:outerShdw>
                </a:effectLst>
                <a:latin typeface="Impact" panose="020B0806030902050204" pitchFamily="34" charset="0"/>
              </a:rPr>
              <a:t>foi criado em </a:t>
            </a: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1982. Ele </a:t>
            </a:r>
            <a:r>
              <a:rPr lang="pt-BR" sz="3200" dirty="0">
                <a:solidFill>
                  <a:schemeClr val="bg1"/>
                </a:solidFill>
                <a:effectLst>
                  <a:outerShdw blurRad="38100" dist="38100" dir="2700000" algn="tl">
                    <a:srgbClr val="000000">
                      <a:alpha val="43137"/>
                    </a:srgbClr>
                  </a:outerShdw>
                </a:effectLst>
                <a:latin typeface="Impact" panose="020B0806030902050204" pitchFamily="34" charset="0"/>
              </a:rPr>
              <a:t>é composto das seguintes imagens.</a:t>
            </a:r>
          </a:p>
        </p:txBody>
      </p:sp>
      <p:pic>
        <p:nvPicPr>
          <p:cNvPr id="2051" name="Picture 3" descr="C:\Users\Euclecio\Desktop\DMO2016\Símbol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56249"/>
            <a:ext cx="9144000" cy="1829521"/>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31190" y="2836467"/>
            <a:ext cx="3163030" cy="2308324"/>
          </a:xfrm>
          <a:prstGeom prst="rect">
            <a:avLst/>
          </a:prstGeom>
          <a:solidFill>
            <a:schemeClr val="accent3">
              <a:lumMod val="50000"/>
            </a:schemeClr>
          </a:solidFill>
        </p:spPr>
        <p:txBody>
          <a:bodyPr wrap="square" rtlCol="0">
            <a:spAutoFit/>
          </a:bodyPr>
          <a:lstStyle/>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AS VÁRIAS SETAS</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QUE CHEGAM DE TODAS</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AS DIREÇÕES</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SÃO AS PESSOAS QUE </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SE ACHEGAM PARA JUNTAS CELEBRAR.</a:t>
            </a:r>
            <a:endParaRPr lang="pt-BR" sz="24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4" name="CaixaDeTexto 3"/>
          <p:cNvSpPr txBox="1"/>
          <p:nvPr/>
        </p:nvSpPr>
        <p:spPr>
          <a:xfrm>
            <a:off x="3131840" y="2837758"/>
            <a:ext cx="2952328" cy="2308324"/>
          </a:xfrm>
          <a:prstGeom prst="rect">
            <a:avLst/>
          </a:prstGeom>
          <a:solidFill>
            <a:schemeClr val="accent3">
              <a:lumMod val="50000"/>
            </a:schemeClr>
          </a:solidFill>
        </p:spPr>
        <p:txBody>
          <a:bodyPr wrap="square" rtlCol="0">
            <a:spAutoFit/>
          </a:bodyPr>
          <a:lstStyle/>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PESSOAS EM ATITUDE </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DE ORAÇÃO REVELAM</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A NECESSIDADE</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DA UNIÃO </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TAMBÉM</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NA ORAÇÃO.</a:t>
            </a:r>
            <a:endParaRPr lang="pt-BR" sz="24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5" name="CaixaDeTexto 4"/>
          <p:cNvSpPr txBox="1"/>
          <p:nvPr/>
        </p:nvSpPr>
        <p:spPr>
          <a:xfrm>
            <a:off x="6084168" y="2843850"/>
            <a:ext cx="3054365" cy="2308324"/>
          </a:xfrm>
          <a:prstGeom prst="rect">
            <a:avLst/>
          </a:prstGeom>
          <a:solidFill>
            <a:schemeClr val="accent3">
              <a:lumMod val="50000"/>
            </a:schemeClr>
          </a:solidFill>
        </p:spPr>
        <p:txBody>
          <a:bodyPr wrap="square" rtlCol="0">
            <a:spAutoFit/>
          </a:bodyPr>
          <a:lstStyle/>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A CRUZ CÉLTICA E  O CÍRCULO REPRESENTAM</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JESUS, CENTRO DA FÉ  </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E O MUNDO,</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ALVO DE SUA</a:t>
            </a:r>
          </a:p>
          <a:p>
            <a:pPr algn="ctr"/>
            <a:r>
              <a:rPr lang="pt-BR" sz="2400" dirty="0" smtClean="0">
                <a:solidFill>
                  <a:schemeClr val="bg1"/>
                </a:solidFill>
                <a:effectLst>
                  <a:outerShdw blurRad="38100" dist="38100" dir="2700000" algn="tl">
                    <a:srgbClr val="000000">
                      <a:alpha val="43137"/>
                    </a:srgbClr>
                  </a:outerShdw>
                </a:effectLst>
                <a:latin typeface="Impact" panose="020B0806030902050204" pitchFamily="34" charset="0"/>
              </a:rPr>
              <a:t>MISSÃO.</a:t>
            </a:r>
            <a:endParaRPr lang="pt-BR" sz="24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489750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Users\Euclecio\Desktop\DMO2016\Símbolo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39502"/>
            <a:ext cx="6048672"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697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C:\Users\Euclécio\Downloads\Gente\Gebet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31590"/>
            <a:ext cx="6062359" cy="4011910"/>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13772" y="4267"/>
            <a:ext cx="9143998" cy="646331"/>
          </a:xfrm>
          <a:prstGeom prst="rect">
            <a:avLst/>
          </a:prstGeom>
          <a:noFill/>
        </p:spPr>
        <p:txBody>
          <a:bodyPr wrap="square">
            <a:spAutoFit/>
          </a:bodyPr>
          <a:lstStyle/>
          <a:p>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O </a:t>
            </a:r>
            <a:r>
              <a:rPr lang="pt-BR" sz="3600" dirty="0" smtClean="0">
                <a:solidFill>
                  <a:srgbClr val="FFFF00"/>
                </a:solidFill>
                <a:effectLst>
                  <a:outerShdw blurRad="38100" dist="38100" dir="2700000" algn="tl">
                    <a:srgbClr val="000000">
                      <a:alpha val="43137"/>
                    </a:srgbClr>
                  </a:outerShdw>
                </a:effectLst>
                <a:latin typeface="Impact" panose="020B0806030902050204" pitchFamily="34" charset="0"/>
              </a:rPr>
              <a:t>Dia Mundial de Oração</a:t>
            </a: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 reflete</a:t>
            </a:r>
            <a:r>
              <a:rPr lang="pt-BR" sz="3600" dirty="0">
                <a:solidFill>
                  <a:schemeClr val="bg1"/>
                </a:solidFill>
                <a:effectLst>
                  <a:outerShdw blurRad="38100" dist="38100" dir="2700000" algn="tl">
                    <a:srgbClr val="000000">
                      <a:alpha val="43137"/>
                    </a:srgbClr>
                  </a:outerShdw>
                </a:effectLst>
                <a:latin typeface="Impact" panose="020B0806030902050204" pitchFamily="34" charset="0"/>
              </a:rPr>
              <a:t>...</a:t>
            </a:r>
          </a:p>
        </p:txBody>
      </p:sp>
      <p:sp>
        <p:nvSpPr>
          <p:cNvPr id="4" name="Retângulo 3"/>
          <p:cNvSpPr/>
          <p:nvPr/>
        </p:nvSpPr>
        <p:spPr>
          <a:xfrm>
            <a:off x="-13772" y="880139"/>
            <a:ext cx="8784976" cy="2677656"/>
          </a:xfrm>
          <a:prstGeom prst="rect">
            <a:avLst/>
          </a:prstGeom>
        </p:spPr>
        <p:txBody>
          <a:bodyPr wrap="square">
            <a:spAutoFit/>
          </a:bodyPr>
          <a:lstStyle/>
          <a:p>
            <a:pPr marL="457200" indent="-457200" algn="r">
              <a:buFont typeface="Wingdings" panose="05000000000000000000" pitchFamily="2" charset="2"/>
              <a:buChar char="Ø"/>
            </a:pPr>
            <a:r>
              <a:rPr lang="pt-BR" sz="2800" dirty="0" smtClean="0">
                <a:solidFill>
                  <a:schemeClr val="bg1"/>
                </a:solidFill>
                <a:effectLst>
                  <a:outerShdw blurRad="38100" dist="38100" dir="2700000" algn="tl">
                    <a:srgbClr val="000000">
                      <a:alpha val="43137"/>
                    </a:srgbClr>
                  </a:outerShdw>
                </a:effectLst>
                <a:latin typeface="Impact" panose="020B0806030902050204" pitchFamily="34" charset="0"/>
              </a:rPr>
              <a:t>A IMPORTÂNCIA DA ORAÇÃO</a:t>
            </a:r>
          </a:p>
          <a:p>
            <a:pPr algn="r"/>
            <a:r>
              <a:rPr lang="pt-BR" sz="2800" dirty="0" smtClean="0">
                <a:solidFill>
                  <a:schemeClr val="bg1"/>
                </a:solidFill>
                <a:effectLst>
                  <a:outerShdw blurRad="38100" dist="38100" dir="2700000" algn="tl">
                    <a:srgbClr val="000000">
                      <a:alpha val="43137"/>
                    </a:srgbClr>
                  </a:outerShdw>
                </a:effectLst>
                <a:latin typeface="Impact" panose="020B0806030902050204" pitchFamily="34" charset="0"/>
              </a:rPr>
              <a:t>NA VIDA DIÁRIA DO CRISTÃO.</a:t>
            </a:r>
          </a:p>
          <a:p>
            <a:pPr marL="457200" indent="-457200" algn="r">
              <a:buFont typeface="Wingdings" panose="05000000000000000000" pitchFamily="2" charset="2"/>
              <a:buChar char="Ø"/>
            </a:pPr>
            <a:r>
              <a:rPr lang="pt-BR" sz="2800" dirty="0" smtClean="0">
                <a:solidFill>
                  <a:schemeClr val="bg1"/>
                </a:solidFill>
                <a:effectLst>
                  <a:outerShdw blurRad="38100" dist="38100" dir="2700000" algn="tl">
                    <a:srgbClr val="000000">
                      <a:alpha val="43137"/>
                    </a:srgbClr>
                  </a:outerShdw>
                </a:effectLst>
                <a:latin typeface="Impact" panose="020B0806030902050204" pitchFamily="34" charset="0"/>
              </a:rPr>
              <a:t>A NECESSIDADE</a:t>
            </a:r>
          </a:p>
          <a:p>
            <a:pPr algn="r"/>
            <a:r>
              <a:rPr lang="pt-BR" sz="2800" dirty="0" smtClean="0">
                <a:solidFill>
                  <a:schemeClr val="bg1"/>
                </a:solidFill>
                <a:effectLst>
                  <a:outerShdw blurRad="38100" dist="38100" dir="2700000" algn="tl">
                    <a:srgbClr val="000000">
                      <a:alpha val="43137"/>
                    </a:srgbClr>
                  </a:outerShdw>
                </a:effectLst>
                <a:latin typeface="Impact" panose="020B0806030902050204" pitchFamily="34" charset="0"/>
              </a:rPr>
              <a:t>DA (CON)VIVÊNCIA ECUMÊNICA.</a:t>
            </a:r>
          </a:p>
          <a:p>
            <a:pPr marL="457200" indent="-457200" algn="r">
              <a:buFont typeface="Wingdings" panose="05000000000000000000" pitchFamily="2" charset="2"/>
              <a:buChar char="Ø"/>
            </a:pPr>
            <a:r>
              <a:rPr lang="pt-BR" sz="2800" dirty="0">
                <a:solidFill>
                  <a:schemeClr val="bg1"/>
                </a:solidFill>
                <a:effectLst>
                  <a:outerShdw blurRad="38100" dist="38100" dir="2700000" algn="tl">
                    <a:srgbClr val="000000">
                      <a:alpha val="43137"/>
                    </a:srgbClr>
                  </a:outerShdw>
                </a:effectLst>
                <a:latin typeface="Impact" panose="020B0806030902050204" pitchFamily="34" charset="0"/>
              </a:rPr>
              <a:t>A</a:t>
            </a:r>
            <a:r>
              <a:rPr lang="pt-BR" sz="2800" dirty="0" smtClean="0">
                <a:solidFill>
                  <a:schemeClr val="bg1"/>
                </a:solidFill>
                <a:effectLst>
                  <a:outerShdw blurRad="38100" dist="38100" dir="2700000" algn="tl">
                    <a:srgbClr val="000000">
                      <a:alpha val="43137"/>
                    </a:srgbClr>
                  </a:outerShdw>
                </a:effectLst>
                <a:latin typeface="Impact" panose="020B0806030902050204" pitchFamily="34" charset="0"/>
              </a:rPr>
              <a:t> REALIDADE DO PAÍS QUE</a:t>
            </a:r>
          </a:p>
          <a:p>
            <a:pPr algn="r"/>
            <a:r>
              <a:rPr lang="pt-BR" sz="2800" dirty="0" smtClean="0">
                <a:solidFill>
                  <a:schemeClr val="bg1"/>
                </a:solidFill>
                <a:effectLst>
                  <a:outerShdw blurRad="38100" dist="38100" dir="2700000" algn="tl">
                    <a:srgbClr val="000000">
                      <a:alpha val="43137"/>
                    </a:srgbClr>
                  </a:outerShdw>
                </a:effectLst>
                <a:latin typeface="Impact" panose="020B0806030902050204" pitchFamily="34" charset="0"/>
              </a:rPr>
              <a:t>ORGANIZA A CELEBRAÇÃO.</a:t>
            </a:r>
          </a:p>
        </p:txBody>
      </p:sp>
    </p:spTree>
    <p:extLst>
      <p:ext uri="{BB962C8B-B14F-4D97-AF65-F5344CB8AC3E}">
        <p14:creationId xmlns:p14="http://schemas.microsoft.com/office/powerpoint/2010/main" val="722538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tângulo 1"/>
          <p:cNvSpPr/>
          <p:nvPr/>
        </p:nvSpPr>
        <p:spPr>
          <a:xfrm>
            <a:off x="0" y="483518"/>
            <a:ext cx="9144000" cy="4278094"/>
          </a:xfrm>
          <a:prstGeom prst="rect">
            <a:avLst/>
          </a:prstGeom>
        </p:spPr>
        <p:txBody>
          <a:bodyPr wrap="square">
            <a:spAutoFit/>
          </a:bodyPr>
          <a:lstStyle/>
          <a:p>
            <a:pPr algn="ct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O </a:t>
            </a:r>
            <a:r>
              <a:rPr lang="pt-BR" sz="3400" dirty="0" smtClean="0">
                <a:solidFill>
                  <a:srgbClr val="FFFF00"/>
                </a:solidFill>
                <a:effectLst>
                  <a:outerShdw blurRad="38100" dist="38100" dir="2700000" algn="tl">
                    <a:srgbClr val="000000">
                      <a:alpha val="43137"/>
                    </a:srgbClr>
                  </a:outerShdw>
                </a:effectLst>
                <a:latin typeface="Impact" panose="020B0806030902050204" pitchFamily="34" charset="0"/>
              </a:rPr>
              <a:t>Dia Mundial de Oração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É UM MOVIMENTO QUE REÚNE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CRISTÃOS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DE TODO O MUNDO,  DE VÁRIAS TRADIÇÕES RELIGIOSAS, PARA OBSERVAR UM DIA COMUM À ORAÇÃO,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QUE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É A PRIMEIRA SEXTA-FEIRA DE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MARÇO. O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MOVIMENTO INICIOU-SE EM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1887 E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É REALIZADO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EM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170 PAÍSES. CADA ANO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UMA NAÇÃO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DIFERENTE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PREPARA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A LITURGIA. EM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2017,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A TAREFA COUBE  </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ÀS </a:t>
            </a:r>
            <a:r>
              <a:rPr lang="pt-BR" sz="3400" dirty="0">
                <a:solidFill>
                  <a:schemeClr val="bg1"/>
                </a:solidFill>
                <a:effectLst>
                  <a:outerShdw blurRad="38100" dist="38100" dir="2700000" algn="tl">
                    <a:srgbClr val="000000">
                      <a:alpha val="43137"/>
                    </a:srgbClr>
                  </a:outerShdw>
                </a:effectLst>
                <a:latin typeface="Impact" panose="020B0806030902050204" pitchFamily="34" charset="0"/>
              </a:rPr>
              <a:t>MULHERES DAS FILIPINAS</a:t>
            </a:r>
            <a:r>
              <a:rPr lang="pt-BR" sz="3400" dirty="0" smtClean="0">
                <a:solidFill>
                  <a:schemeClr val="bg1"/>
                </a:solidFill>
                <a:effectLst>
                  <a:outerShdw blurRad="38100" dist="38100" dir="2700000" algn="tl">
                    <a:srgbClr val="000000">
                      <a:alpha val="43137"/>
                    </a:srgbClr>
                  </a:outerShdw>
                </a:effectLst>
                <a:latin typeface="Impact" panose="020B0806030902050204" pitchFamily="34" charset="0"/>
              </a:rPr>
              <a:t>.</a:t>
            </a:r>
            <a:endParaRPr lang="pt-BR" sz="34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63155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C:\Users\Euclécio\Desktop\DMO2017\Map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95486"/>
            <a:ext cx="8712968"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810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0" y="195486"/>
            <a:ext cx="9144000" cy="4832092"/>
          </a:xfrm>
          <a:prstGeom prst="rect">
            <a:avLst/>
          </a:prstGeom>
          <a:noFill/>
        </p:spPr>
        <p:txBody>
          <a:bodyPr wrap="square" rtlCol="0">
            <a:spAutoFit/>
          </a:bodyPr>
          <a:lstStyle/>
          <a:p>
            <a:pPr algn="ctr"/>
            <a:r>
              <a:rPr lang="pt-BR" sz="28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rPr>
              <a:t>A REPÚBLICA DAS FILIPINAS FICA NO OCEANO PACÍFICO. É  UMA NAÇÃO COMPOSTA POR 7.107 ILHAS, QUE JUNTAS TÊM O TAMANHO DO PR &amp; SC, COM 100 MILHÕES DE HABITANTES (METADE DO BRASIL). SUA CAPITAL É MANILA. O IDIOMA NATIVO É O FILIPINO, COM INÚMEROS DIALETOS. TODAVIA, AS ESCOLAS E MEIOS DE COMUNICAÇÃO USAM O INGLÊS. O TURISMO É UMA GRANDE FONTE DE RENDA. A AGRICULTURA PRODUZ ARROZ e FRUTAS. A INDÚSTRIA APRESENTA PRODUTOS ALIMENTÍCIOS &amp; ELETRÔNICOS. A RELIGIÃO PREDOMINANTE É A CATÓLICA ROMANA COM 80% DA POPULAÇÃO. HÁ UM NÚMERO EXPRESSIVO DE MUÇULMANOS. SEU FUSO HORÁRIO ADIANTA 8 HORAS EM RELAÇÃO AO BRASIL.</a:t>
            </a:r>
          </a:p>
        </p:txBody>
      </p:sp>
    </p:spTree>
    <p:extLst>
      <p:ext uri="{BB962C8B-B14F-4D97-AF65-F5344CB8AC3E}">
        <p14:creationId xmlns:p14="http://schemas.microsoft.com/office/powerpoint/2010/main" val="13392159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uclécio\Desktop\DMO2017\Mapa0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57" y="14903"/>
            <a:ext cx="3688147" cy="5128597"/>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Euclécio\Desktop\DMO2017\Bandei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9566"/>
            <a:ext cx="5436096" cy="5133934"/>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3707904" y="1286539"/>
            <a:ext cx="5436096" cy="2585323"/>
          </a:xfrm>
          <a:prstGeom prst="rect">
            <a:avLst/>
          </a:prstGeom>
          <a:noFill/>
        </p:spPr>
        <p:txBody>
          <a:bodyPr wrap="square" rtlCol="0">
            <a:spAutoFit/>
          </a:bodyPr>
          <a:lstStyle/>
          <a:p>
            <a:pPr algn="ctr"/>
            <a:r>
              <a:rPr lang="pt-BR" sz="5400" dirty="0" smtClean="0">
                <a:ln>
                  <a:solidFill>
                    <a:schemeClr val="bg1"/>
                  </a:solidFill>
                </a:ln>
                <a:latin typeface="Impact" panose="020B0806030902050204" pitchFamily="34" charset="0"/>
              </a:rPr>
              <a:t>CONVITE À</a:t>
            </a:r>
          </a:p>
          <a:p>
            <a:pPr algn="ctr"/>
            <a:r>
              <a:rPr lang="pt-BR" sz="5400" dirty="0" smtClean="0">
                <a:ln>
                  <a:solidFill>
                    <a:schemeClr val="bg1"/>
                  </a:solidFill>
                </a:ln>
                <a:latin typeface="Impact" panose="020B0806030902050204" pitchFamily="34" charset="0"/>
              </a:rPr>
              <a:t>EQUIPE</a:t>
            </a:r>
          </a:p>
          <a:p>
            <a:pPr algn="ctr"/>
            <a:r>
              <a:rPr lang="pt-BR" sz="5400" dirty="0" smtClean="0">
                <a:ln>
                  <a:solidFill>
                    <a:schemeClr val="bg1"/>
                  </a:solidFill>
                </a:ln>
                <a:latin typeface="Impact" panose="020B0806030902050204" pitchFamily="34" charset="0"/>
              </a:rPr>
              <a:t>DE LITURGIA</a:t>
            </a:r>
            <a:endParaRPr lang="pt-BR" sz="5400" dirty="0">
              <a:ln>
                <a:solidFill>
                  <a:schemeClr val="bg1"/>
                </a:solidFill>
              </a:ln>
              <a:latin typeface="Impact" panose="020B0806030902050204" pitchFamily="34" charset="0"/>
            </a:endParaRPr>
          </a:p>
        </p:txBody>
      </p:sp>
    </p:spTree>
    <p:extLst>
      <p:ext uri="{BB962C8B-B14F-4D97-AF65-F5344CB8AC3E}">
        <p14:creationId xmlns:p14="http://schemas.microsoft.com/office/powerpoint/2010/main" val="28028014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Euclécio\Downloads\Abstrato\Flor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64" y="2536"/>
            <a:ext cx="9144001" cy="5154612"/>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2843808" y="558639"/>
            <a:ext cx="5925573" cy="3785652"/>
          </a:xfrm>
          <a:prstGeom prst="rect">
            <a:avLst/>
          </a:prstGeom>
          <a:noFill/>
        </p:spPr>
        <p:txBody>
          <a:bodyPr wrap="square" rtlCol="0">
            <a:spAutoFit/>
          </a:bodyPr>
          <a:lstStyle/>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LITURGIA</a:t>
            </a:r>
          </a:p>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DE</a:t>
            </a:r>
          </a:p>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ENTRADA</a:t>
            </a:r>
            <a:endParaRPr lang="pt-BR" sz="8000" dirty="0">
              <a:ln>
                <a:solidFill>
                  <a:schemeClr val="bg1"/>
                </a:solidFill>
              </a:ln>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523432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0914" y="339502"/>
            <a:ext cx="9144000" cy="4524315"/>
          </a:xfrm>
          <a:prstGeom prst="rect">
            <a:avLst/>
          </a:prstGeom>
        </p:spPr>
        <p:txBody>
          <a:bodyPr wrap="square">
            <a:spAutoFit/>
          </a:bodyPr>
          <a:lstStyle/>
          <a:p>
            <a:pPr algn="ctr">
              <a:spcAft>
                <a:spcPts val="0"/>
              </a:spcAft>
            </a:pPr>
            <a:r>
              <a:rPr lang="pt-BR" sz="3200" dirty="0" smtClean="0">
                <a:solidFill>
                  <a:srgbClr val="002060"/>
                </a:solidFill>
                <a:effectLst/>
                <a:latin typeface="Impact"/>
                <a:ea typeface="Times New Roman"/>
              </a:rPr>
              <a:t>AZUL – Boa noite! </a:t>
            </a:r>
            <a:r>
              <a:rPr lang="pt-BR" sz="3200" dirty="0" smtClean="0">
                <a:solidFill>
                  <a:srgbClr val="002060"/>
                </a:solidFill>
                <a:latin typeface="Impact"/>
                <a:ea typeface="Times New Roman"/>
              </a:rPr>
              <a:t>Quando pessoas se encontram nas FILIPINAS</a:t>
            </a:r>
            <a:r>
              <a:rPr lang="pt-BR" sz="3200" dirty="0" smtClean="0">
                <a:solidFill>
                  <a:srgbClr val="002060"/>
                </a:solidFill>
                <a:effectLst/>
                <a:latin typeface="Impact"/>
                <a:ea typeface="Times New Roman"/>
              </a:rPr>
              <a:t> </a:t>
            </a:r>
            <a:r>
              <a:rPr lang="pt-BR" sz="3200" dirty="0" smtClean="0">
                <a:solidFill>
                  <a:srgbClr val="002060"/>
                </a:solidFill>
                <a:latin typeface="Impact"/>
                <a:ea typeface="Times New Roman"/>
              </a:rPr>
              <a:t>para celebrar, desejam</a:t>
            </a:r>
            <a:r>
              <a:rPr lang="pt-BR" sz="3200" dirty="0" smtClean="0">
                <a:solidFill>
                  <a:srgbClr val="002060"/>
                </a:solidFill>
                <a:effectLst/>
                <a:latin typeface="Impact"/>
                <a:ea typeface="Times New Roman"/>
              </a:rPr>
              <a:t>... </a:t>
            </a:r>
            <a:r>
              <a:rPr lang="pt-BR" sz="3200" dirty="0" err="1" smtClean="0">
                <a:solidFill>
                  <a:srgbClr val="002060"/>
                </a:solidFill>
                <a:effectLst/>
                <a:latin typeface="Impact"/>
                <a:ea typeface="Times New Roman"/>
              </a:rPr>
              <a:t>Mabua</a:t>
            </a:r>
            <a:r>
              <a:rPr lang="pt-BR" sz="3200" dirty="0" err="1" smtClean="0">
                <a:solidFill>
                  <a:srgbClr val="002060"/>
                </a:solidFill>
                <a:latin typeface="Impact"/>
                <a:ea typeface="Times New Roman"/>
              </a:rPr>
              <a:t>i</a:t>
            </a:r>
            <a:r>
              <a:rPr lang="pt-BR" sz="3200" dirty="0" smtClean="0">
                <a:solidFill>
                  <a:srgbClr val="002060"/>
                </a:solidFill>
                <a:latin typeface="Impact"/>
                <a:ea typeface="Times New Roman"/>
              </a:rPr>
              <a:t>!</a:t>
            </a:r>
          </a:p>
          <a:p>
            <a:pPr algn="ctr">
              <a:spcAft>
                <a:spcPts val="0"/>
              </a:spcAft>
            </a:pPr>
            <a:r>
              <a:rPr lang="pt-BR" sz="3200" dirty="0" smtClean="0">
                <a:solidFill>
                  <a:srgbClr val="002060"/>
                </a:solidFill>
                <a:effectLst/>
                <a:latin typeface="Impact"/>
                <a:ea typeface="Times New Roman"/>
              </a:rPr>
              <a:t>Traduzindo... Sejam bem vindos!</a:t>
            </a:r>
            <a:endParaRPr lang="pt-BR" sz="3200" dirty="0" smtClean="0">
              <a:solidFill>
                <a:srgbClr val="002060"/>
              </a:solidFill>
              <a:effectLst/>
              <a:latin typeface="Times New Roman"/>
              <a:ea typeface="Times New Roman"/>
            </a:endParaRPr>
          </a:p>
          <a:p>
            <a:pPr algn="ctr">
              <a:spcAft>
                <a:spcPts val="0"/>
              </a:spcAft>
            </a:pPr>
            <a:r>
              <a:rPr lang="pt-BR" sz="3200" dirty="0" smtClean="0">
                <a:solidFill>
                  <a:srgbClr val="C00000"/>
                </a:solidFill>
                <a:effectLst/>
                <a:latin typeface="Impact"/>
                <a:ea typeface="Times New Roman"/>
              </a:rPr>
              <a:t>VERMELHO - Celebramos o Dia Mundial de Oração, preparado pelas mulheres </a:t>
            </a:r>
            <a:r>
              <a:rPr lang="pt-BR" sz="3200" dirty="0" err="1" smtClean="0">
                <a:solidFill>
                  <a:srgbClr val="C00000"/>
                </a:solidFill>
                <a:latin typeface="Impact"/>
                <a:ea typeface="Times New Roman"/>
              </a:rPr>
              <a:t>f</a:t>
            </a:r>
            <a:r>
              <a:rPr lang="pt-BR" sz="3200" dirty="0" err="1" smtClean="0">
                <a:solidFill>
                  <a:srgbClr val="C00000"/>
                </a:solidFill>
                <a:effectLst/>
                <a:latin typeface="Impact"/>
                <a:ea typeface="Times New Roman"/>
              </a:rPr>
              <a:t>ilipinas</a:t>
            </a:r>
            <a:r>
              <a:rPr lang="pt-BR" sz="3200" dirty="0" smtClean="0">
                <a:solidFill>
                  <a:srgbClr val="C00000"/>
                </a:solidFill>
                <a:effectLst/>
                <a:latin typeface="Impact"/>
                <a:ea typeface="Times New Roman"/>
              </a:rPr>
              <a:t>, conhecendo assim um pouco da sua história e seus desafios. </a:t>
            </a:r>
            <a:endParaRPr lang="pt-BR" sz="3200" dirty="0" smtClean="0">
              <a:solidFill>
                <a:srgbClr val="C00000"/>
              </a:solidFill>
              <a:effectLst/>
              <a:latin typeface="Times New Roman"/>
              <a:ea typeface="Times New Roman"/>
            </a:endParaRPr>
          </a:p>
          <a:p>
            <a:pPr algn="ctr">
              <a:spcAft>
                <a:spcPts val="0"/>
              </a:spcAft>
            </a:pPr>
            <a:r>
              <a:rPr lang="pt-BR" sz="3200" dirty="0" smtClean="0">
                <a:ln>
                  <a:solidFill>
                    <a:schemeClr val="tx1"/>
                  </a:solidFill>
                </a:ln>
                <a:solidFill>
                  <a:schemeClr val="bg1"/>
                </a:solidFill>
                <a:effectLst/>
                <a:latin typeface="Impact"/>
                <a:ea typeface="Times New Roman"/>
              </a:rPr>
              <a:t>BRANCO - O tema da celebração é</a:t>
            </a:r>
            <a:r>
              <a:rPr lang="pt-BR" sz="3200" dirty="0" smtClean="0">
                <a:ln>
                  <a:solidFill>
                    <a:schemeClr val="tx1"/>
                  </a:solidFill>
                </a:ln>
                <a:solidFill>
                  <a:schemeClr val="bg1"/>
                </a:solidFill>
                <a:latin typeface="Impact"/>
                <a:ea typeface="Times New Roman"/>
              </a:rPr>
              <a:t>...</a:t>
            </a:r>
            <a:endParaRPr lang="pt-BR" sz="3200" dirty="0" smtClean="0">
              <a:ln>
                <a:solidFill>
                  <a:schemeClr val="tx1"/>
                </a:solidFill>
              </a:ln>
              <a:solidFill>
                <a:schemeClr val="bg1"/>
              </a:solidFill>
              <a:effectLst/>
              <a:latin typeface="Impact"/>
              <a:ea typeface="Times New Roman"/>
            </a:endParaRPr>
          </a:p>
          <a:p>
            <a:pPr algn="ctr">
              <a:spcAft>
                <a:spcPts val="0"/>
              </a:spcAft>
            </a:pPr>
            <a:r>
              <a:rPr lang="pt-BR" sz="3200" dirty="0" smtClean="0">
                <a:ln>
                  <a:solidFill>
                    <a:schemeClr val="tx1"/>
                  </a:solidFill>
                </a:ln>
                <a:solidFill>
                  <a:schemeClr val="bg1"/>
                </a:solidFill>
                <a:effectLst/>
                <a:latin typeface="Impact"/>
                <a:ea typeface="Times New Roman"/>
              </a:rPr>
              <a:t>“Estou eu sendo injusto com você?” Então, </a:t>
            </a:r>
          </a:p>
          <a:p>
            <a:pPr algn="ctr">
              <a:spcAft>
                <a:spcPts val="0"/>
              </a:spcAft>
            </a:pPr>
            <a:r>
              <a:rPr lang="pt-BR" sz="3200" dirty="0">
                <a:ln>
                  <a:solidFill>
                    <a:schemeClr val="tx1"/>
                  </a:solidFill>
                </a:ln>
                <a:solidFill>
                  <a:schemeClr val="bg1"/>
                </a:solidFill>
                <a:latin typeface="Impact"/>
                <a:ea typeface="Times New Roman"/>
              </a:rPr>
              <a:t>o</a:t>
            </a:r>
            <a:r>
              <a:rPr lang="pt-BR" sz="3200" dirty="0" smtClean="0">
                <a:ln>
                  <a:solidFill>
                    <a:schemeClr val="tx1"/>
                  </a:solidFill>
                </a:ln>
                <a:solidFill>
                  <a:schemeClr val="bg1"/>
                </a:solidFill>
                <a:effectLst/>
                <a:latin typeface="Impact"/>
                <a:ea typeface="Times New Roman"/>
              </a:rPr>
              <a:t> que você acha?  Você sofre alguma injustiça?</a:t>
            </a:r>
            <a:endParaRPr lang="pt-BR" sz="3200" dirty="0" smtClean="0">
              <a:ln>
                <a:solidFill>
                  <a:schemeClr val="tx1"/>
                </a:solidFill>
              </a:ln>
              <a:solidFill>
                <a:schemeClr val="bg1"/>
              </a:solidFill>
              <a:effectLst/>
              <a:latin typeface="Times New Roman"/>
              <a:ea typeface="Times New Roman"/>
            </a:endParaRPr>
          </a:p>
        </p:txBody>
      </p:sp>
    </p:spTree>
    <p:extLst>
      <p:ext uri="{BB962C8B-B14F-4D97-AF65-F5344CB8AC3E}">
        <p14:creationId xmlns:p14="http://schemas.microsoft.com/office/powerpoint/2010/main" val="5614737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4831" y="195486"/>
            <a:ext cx="9144000" cy="4524315"/>
          </a:xfrm>
          <a:prstGeom prst="rect">
            <a:avLst/>
          </a:prstGeom>
        </p:spPr>
        <p:txBody>
          <a:bodyPr wrap="square">
            <a:spAutoFit/>
          </a:bodyPr>
          <a:lstStyle/>
          <a:p>
            <a:pPr lvl="0" algn="ctr"/>
            <a:r>
              <a:rPr lang="pt-BR" sz="3200" dirty="0">
                <a:solidFill>
                  <a:srgbClr val="002060"/>
                </a:solidFill>
                <a:latin typeface="Impact"/>
                <a:ea typeface="Times New Roman"/>
              </a:rPr>
              <a:t>AZUL </a:t>
            </a:r>
            <a:r>
              <a:rPr lang="pt-BR" sz="3200" dirty="0" smtClean="0">
                <a:solidFill>
                  <a:srgbClr val="002060"/>
                </a:solidFill>
                <a:latin typeface="Impact"/>
                <a:ea typeface="Times New Roman"/>
              </a:rPr>
              <a:t>– Então, neste </a:t>
            </a:r>
            <a:r>
              <a:rPr lang="pt-BR" sz="3200" dirty="0">
                <a:solidFill>
                  <a:srgbClr val="002060"/>
                </a:solidFill>
                <a:latin typeface="Impact"/>
                <a:ea typeface="Times New Roman"/>
              </a:rPr>
              <a:t>belo dia que estamos reunidos n</a:t>
            </a:r>
            <a:r>
              <a:rPr lang="pt-BR" sz="3200" dirty="0" smtClean="0">
                <a:solidFill>
                  <a:srgbClr val="002060"/>
                </a:solidFill>
                <a:latin typeface="Impact"/>
                <a:ea typeface="Times New Roman"/>
              </a:rPr>
              <a:t>a casa </a:t>
            </a:r>
            <a:r>
              <a:rPr lang="pt-BR" sz="3200" dirty="0">
                <a:solidFill>
                  <a:srgbClr val="002060"/>
                </a:solidFill>
                <a:latin typeface="Impact"/>
                <a:ea typeface="Times New Roman"/>
              </a:rPr>
              <a:t>de Deus, convidamos a todos </a:t>
            </a:r>
            <a:r>
              <a:rPr lang="pt-BR" sz="3200" dirty="0" smtClean="0">
                <a:solidFill>
                  <a:srgbClr val="002060"/>
                </a:solidFill>
                <a:latin typeface="Impact"/>
                <a:ea typeface="Times New Roman"/>
              </a:rPr>
              <a:t>para refletir, agradecer e louvar.</a:t>
            </a:r>
            <a:endParaRPr lang="pt-BR" sz="3200" dirty="0">
              <a:solidFill>
                <a:srgbClr val="002060"/>
              </a:solidFill>
              <a:latin typeface="Times New Roman"/>
              <a:ea typeface="Times New Roman"/>
            </a:endParaRPr>
          </a:p>
          <a:p>
            <a:pPr lvl="0" algn="ctr"/>
            <a:r>
              <a:rPr lang="pt-BR" sz="3200" dirty="0">
                <a:solidFill>
                  <a:srgbClr val="C00000"/>
                </a:solidFill>
                <a:latin typeface="Impact"/>
                <a:ea typeface="Times New Roman"/>
              </a:rPr>
              <a:t>VERMELHO - Invocamos a presença de Deus Pai, Filho e Espírito Santo. Igualmente agradecemos por Ele ser o nosso </a:t>
            </a:r>
            <a:r>
              <a:rPr lang="pt-BR" sz="3200" dirty="0" smtClean="0">
                <a:solidFill>
                  <a:srgbClr val="C00000"/>
                </a:solidFill>
                <a:latin typeface="Impact"/>
                <a:ea typeface="Times New Roman"/>
              </a:rPr>
              <a:t>refúgio, consolo e direção.</a:t>
            </a:r>
            <a:endParaRPr lang="pt-BR" sz="3200" dirty="0">
              <a:solidFill>
                <a:srgbClr val="C00000"/>
              </a:solidFill>
              <a:latin typeface="Times New Roman"/>
              <a:ea typeface="Times New Roman"/>
            </a:endParaRPr>
          </a:p>
          <a:p>
            <a:pPr lvl="0" algn="ctr"/>
            <a:r>
              <a:rPr lang="pt-BR" sz="3200" dirty="0">
                <a:ln>
                  <a:solidFill>
                    <a:schemeClr val="tx1"/>
                  </a:solidFill>
                </a:ln>
                <a:solidFill>
                  <a:schemeClr val="bg1"/>
                </a:solidFill>
                <a:latin typeface="Impact"/>
                <a:ea typeface="Times New Roman"/>
              </a:rPr>
              <a:t>BRANCO – </a:t>
            </a:r>
            <a:r>
              <a:rPr lang="pt-BR" sz="3200" dirty="0" smtClean="0">
                <a:ln>
                  <a:solidFill>
                    <a:schemeClr val="tx1"/>
                  </a:solidFill>
                </a:ln>
                <a:solidFill>
                  <a:schemeClr val="bg1"/>
                </a:solidFill>
                <a:latin typeface="Impact"/>
                <a:ea typeface="Times New Roman"/>
              </a:rPr>
              <a:t>Diante  disso</a:t>
            </a:r>
            <a:r>
              <a:rPr lang="pt-BR" sz="3200" dirty="0">
                <a:ln>
                  <a:solidFill>
                    <a:schemeClr val="tx1"/>
                  </a:solidFill>
                </a:ln>
                <a:solidFill>
                  <a:schemeClr val="bg1"/>
                </a:solidFill>
                <a:latin typeface="Impact"/>
                <a:ea typeface="Times New Roman"/>
              </a:rPr>
              <a:t>, nesse momento, ouviremos alguns </a:t>
            </a:r>
            <a:r>
              <a:rPr lang="pt-BR" sz="3200" dirty="0" smtClean="0">
                <a:ln>
                  <a:solidFill>
                    <a:schemeClr val="tx1"/>
                  </a:solidFill>
                </a:ln>
                <a:solidFill>
                  <a:schemeClr val="bg1"/>
                </a:solidFill>
                <a:latin typeface="Impact"/>
                <a:ea typeface="Times New Roman"/>
              </a:rPr>
              <a:t>testemunhos </a:t>
            </a:r>
            <a:r>
              <a:rPr lang="pt-BR" sz="3200" dirty="0">
                <a:ln>
                  <a:solidFill>
                    <a:schemeClr val="tx1"/>
                  </a:solidFill>
                </a:ln>
                <a:solidFill>
                  <a:schemeClr val="bg1"/>
                </a:solidFill>
                <a:latin typeface="Impact"/>
                <a:ea typeface="Times New Roman"/>
              </a:rPr>
              <a:t>e, em seguida, confessaremos nossa culpa, pedindo perdão.</a:t>
            </a:r>
            <a:endParaRPr lang="pt-BR" sz="3200" dirty="0">
              <a:ln>
                <a:solidFill>
                  <a:schemeClr val="tx1"/>
                </a:solidFill>
              </a:ln>
              <a:solidFill>
                <a:schemeClr val="bg1"/>
              </a:solidFill>
              <a:latin typeface="Times New Roman"/>
              <a:ea typeface="Times New Roman"/>
            </a:endParaRPr>
          </a:p>
        </p:txBody>
      </p:sp>
    </p:spTree>
    <p:extLst>
      <p:ext uri="{BB962C8B-B14F-4D97-AF65-F5344CB8AC3E}">
        <p14:creationId xmlns:p14="http://schemas.microsoft.com/office/powerpoint/2010/main" val="41100567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pic>
        <p:nvPicPr>
          <p:cNvPr id="4098" name="Picture 2" descr="C:\Users\Euclecio\Desktop\DMO2016\Arriba.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357504"/>
            <a:ext cx="4362450" cy="4362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6700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123478"/>
            <a:ext cx="9144000" cy="4832092"/>
          </a:xfrm>
          <a:prstGeom prst="rect">
            <a:avLst/>
          </a:prstGeom>
        </p:spPr>
        <p:txBody>
          <a:bodyPr wrap="square">
            <a:spAutoFit/>
          </a:bodyPr>
          <a:lstStyle/>
          <a:p>
            <a:pPr algn="ctr">
              <a:spcAft>
                <a:spcPts val="0"/>
              </a:spcAft>
            </a:pPr>
            <a:r>
              <a:rPr lang="pt-BR" sz="2800" dirty="0" smtClean="0">
                <a:solidFill>
                  <a:srgbClr val="002060"/>
                </a:solidFill>
                <a:effectLst/>
                <a:latin typeface="Impact" panose="020B0806030902050204" pitchFamily="34" charset="0"/>
                <a:ea typeface="Times New Roman"/>
              </a:rPr>
              <a:t>AZUL - Eu sou Merlin, de Mindanao, uma ilha no sul das Filipinas. Quando eu tinha 7 anos, minha mãe, morreu de câncer. Um mês depois, eu testemunhei meu pai ser morto a tiros </a:t>
            </a:r>
            <a:r>
              <a:rPr lang="pt-BR" sz="2800" dirty="0">
                <a:solidFill>
                  <a:srgbClr val="002060"/>
                </a:solidFill>
                <a:latin typeface="Impact" panose="020B0806030902050204" pitchFamily="34" charset="0"/>
                <a:ea typeface="Times New Roman"/>
              </a:rPr>
              <a:t>n</a:t>
            </a:r>
            <a:r>
              <a:rPr lang="pt-BR" sz="2800" dirty="0" smtClean="0">
                <a:solidFill>
                  <a:srgbClr val="002060"/>
                </a:solidFill>
                <a:effectLst/>
                <a:latin typeface="Impact" panose="020B0806030902050204" pitchFamily="34" charset="0"/>
                <a:ea typeface="Times New Roman"/>
              </a:rPr>
              <a:t>uma disputa de terras. Aos 15 anos embarquei para a capital, Manila. Fui trabalhar numa família 7 dias por semana, sem folga. Não recebia salário. Pedi </a:t>
            </a:r>
            <a:r>
              <a:rPr lang="pt-BR" sz="2800" dirty="0" smtClean="0">
                <a:solidFill>
                  <a:srgbClr val="002060"/>
                </a:solidFill>
                <a:latin typeface="Impact" panose="020B0806030902050204" pitchFamily="34" charset="0"/>
                <a:ea typeface="Times New Roman"/>
              </a:rPr>
              <a:t>para sair</a:t>
            </a:r>
            <a:r>
              <a:rPr lang="pt-BR" sz="2800" dirty="0" smtClean="0">
                <a:solidFill>
                  <a:srgbClr val="002060"/>
                </a:solidFill>
                <a:effectLst/>
                <a:latin typeface="Impact" panose="020B0806030902050204" pitchFamily="34" charset="0"/>
                <a:ea typeface="Times New Roman"/>
              </a:rPr>
              <a:t>. Fui parar na cadeia, acusada de roubo. Um advogado cristão me ajudou. Venci a causa e fui solta. Minha história é a história de muitas jovens que vêm do interior. </a:t>
            </a:r>
          </a:p>
          <a:p>
            <a:pPr algn="ctr">
              <a:spcAft>
                <a:spcPts val="0"/>
              </a:spcAft>
            </a:pPr>
            <a:r>
              <a:rPr lang="pt-BR" sz="2800" dirty="0" smtClean="0">
                <a:solidFill>
                  <a:srgbClr val="002060"/>
                </a:solidFill>
                <a:effectLst/>
                <a:latin typeface="Impact" panose="020B0806030902050204" pitchFamily="34" charset="0"/>
                <a:ea typeface="Times New Roman"/>
              </a:rPr>
              <a:t>Somente em 2012 foi aprovada uma lei que </a:t>
            </a:r>
          </a:p>
          <a:p>
            <a:pPr algn="ctr">
              <a:spcAft>
                <a:spcPts val="0"/>
              </a:spcAft>
            </a:pPr>
            <a:r>
              <a:rPr lang="pt-BR" sz="2800" dirty="0" smtClean="0">
                <a:solidFill>
                  <a:srgbClr val="002060"/>
                </a:solidFill>
                <a:effectLst/>
                <a:latin typeface="Impact" panose="020B0806030902050204" pitchFamily="34" charset="0"/>
                <a:ea typeface="Times New Roman"/>
              </a:rPr>
              <a:t>protege os trabalhadores domésticos nas Filipinas.</a:t>
            </a:r>
          </a:p>
        </p:txBody>
      </p:sp>
    </p:spTree>
    <p:extLst>
      <p:ext uri="{BB962C8B-B14F-4D97-AF65-F5344CB8AC3E}">
        <p14:creationId xmlns:p14="http://schemas.microsoft.com/office/powerpoint/2010/main" val="31928733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2737" y="339502"/>
            <a:ext cx="9144000" cy="3231654"/>
          </a:xfrm>
          <a:prstGeom prst="rect">
            <a:avLst/>
          </a:prstGeom>
        </p:spPr>
        <p:txBody>
          <a:bodyPr wrap="square">
            <a:spAutoFit/>
          </a:bodyPr>
          <a:lstStyle/>
          <a:p>
            <a:pPr lvl="0" algn="ctr"/>
            <a:r>
              <a:rPr lang="pt-BR" sz="3400" dirty="0">
                <a:effectLst>
                  <a:outerShdw blurRad="38100" dist="38100" dir="2700000" algn="tl">
                    <a:srgbClr val="000000">
                      <a:alpha val="43137"/>
                    </a:srgbClr>
                  </a:outerShdw>
                </a:effectLst>
                <a:latin typeface="Impact" panose="020B0806030902050204" pitchFamily="34" charset="0"/>
                <a:ea typeface="Times New Roman"/>
              </a:rPr>
              <a:t>Comunidade – Pedimos perdão, Senhor, </a:t>
            </a:r>
            <a:r>
              <a:rPr lang="pt-BR" sz="3400" dirty="0" smtClean="0">
                <a:effectLst>
                  <a:outerShdw blurRad="38100" dist="38100" dir="2700000" algn="tl">
                    <a:srgbClr val="000000">
                      <a:alpha val="43137"/>
                    </a:srgbClr>
                  </a:outerShdw>
                </a:effectLst>
                <a:latin typeface="Impact" panose="020B0806030902050204" pitchFamily="34" charset="0"/>
                <a:ea typeface="Times New Roman"/>
              </a:rPr>
              <a:t>pelas </a:t>
            </a:r>
            <a:r>
              <a:rPr lang="pt-BR" sz="3400" dirty="0">
                <a:effectLst>
                  <a:outerShdw blurRad="38100" dist="38100" dir="2700000" algn="tl">
                    <a:srgbClr val="000000">
                      <a:alpha val="43137"/>
                    </a:srgbClr>
                  </a:outerShdw>
                </a:effectLst>
                <a:latin typeface="Impact" panose="020B0806030902050204" pitchFamily="34" charset="0"/>
                <a:ea typeface="Times New Roman"/>
              </a:rPr>
              <a:t>injustiças que cometemos com nossos semelhantes. </a:t>
            </a:r>
            <a:r>
              <a:rPr lang="pt-BR" sz="3400" dirty="0" smtClean="0">
                <a:effectLst>
                  <a:outerShdw blurRad="38100" dist="38100" dir="2700000" algn="tl">
                    <a:srgbClr val="000000">
                      <a:alpha val="43137"/>
                    </a:srgbClr>
                  </a:outerShdw>
                </a:effectLst>
                <a:latin typeface="Impact" panose="020B0806030902050204" pitchFamily="34" charset="0"/>
                <a:ea typeface="Times New Roman"/>
              </a:rPr>
              <a:t>Também, </a:t>
            </a:r>
            <a:r>
              <a:rPr lang="pt-BR" sz="3400" dirty="0">
                <a:effectLst>
                  <a:outerShdw blurRad="38100" dist="38100" dir="2700000" algn="tl">
                    <a:srgbClr val="000000">
                      <a:alpha val="43137"/>
                    </a:srgbClr>
                  </a:outerShdw>
                </a:effectLst>
                <a:latin typeface="Impact" panose="020B0806030902050204" pitchFamily="34" charset="0"/>
                <a:ea typeface="Times New Roman"/>
              </a:rPr>
              <a:t>pedimos perdão quando notamos </a:t>
            </a:r>
            <a:r>
              <a:rPr lang="pt-BR" sz="3400" dirty="0" smtClean="0">
                <a:effectLst>
                  <a:outerShdw blurRad="38100" dist="38100" dir="2700000" algn="tl">
                    <a:srgbClr val="000000">
                      <a:alpha val="43137"/>
                    </a:srgbClr>
                  </a:outerShdw>
                </a:effectLst>
                <a:latin typeface="Impact" panose="020B0806030902050204" pitchFamily="34" charset="0"/>
                <a:ea typeface="Times New Roman"/>
              </a:rPr>
              <a:t>que algo está errado e, mesmo assim, </a:t>
            </a:r>
            <a:r>
              <a:rPr lang="pt-BR" sz="3400" dirty="0">
                <a:effectLst>
                  <a:outerShdw blurRad="38100" dist="38100" dir="2700000" algn="tl">
                    <a:srgbClr val="000000">
                      <a:alpha val="43137"/>
                    </a:srgbClr>
                  </a:outerShdw>
                </a:effectLst>
                <a:latin typeface="Impact" panose="020B0806030902050204" pitchFamily="34" charset="0"/>
                <a:ea typeface="Times New Roman"/>
              </a:rPr>
              <a:t>ficamos parados e calados, </a:t>
            </a:r>
            <a:endParaRPr lang="pt-BR" sz="3400" dirty="0" smtClean="0">
              <a:effectLst>
                <a:outerShdw blurRad="38100" dist="38100" dir="2700000" algn="tl">
                  <a:srgbClr val="000000">
                    <a:alpha val="43137"/>
                  </a:srgbClr>
                </a:outerShdw>
              </a:effectLst>
              <a:latin typeface="Impact" panose="020B0806030902050204" pitchFamily="34" charset="0"/>
              <a:ea typeface="Times New Roman"/>
            </a:endParaRPr>
          </a:p>
          <a:p>
            <a:pPr lvl="0" algn="ctr"/>
            <a:r>
              <a:rPr lang="pt-BR" sz="3400" dirty="0" smtClean="0">
                <a:effectLst>
                  <a:outerShdw blurRad="38100" dist="38100" dir="2700000" algn="tl">
                    <a:srgbClr val="000000">
                      <a:alpha val="43137"/>
                    </a:srgbClr>
                  </a:outerShdw>
                </a:effectLst>
                <a:latin typeface="Impact" panose="020B0806030902050204" pitchFamily="34" charset="0"/>
                <a:ea typeface="Times New Roman"/>
              </a:rPr>
              <a:t>enquanto </a:t>
            </a:r>
            <a:r>
              <a:rPr lang="pt-BR" sz="3400" dirty="0">
                <a:effectLst>
                  <a:outerShdw blurRad="38100" dist="38100" dir="2700000" algn="tl">
                    <a:srgbClr val="000000">
                      <a:alpha val="43137"/>
                    </a:srgbClr>
                  </a:outerShdw>
                </a:effectLst>
                <a:latin typeface="Impact" panose="020B0806030902050204" pitchFamily="34" charset="0"/>
                <a:ea typeface="Times New Roman"/>
              </a:rPr>
              <a:t>o outro sofre</a:t>
            </a:r>
            <a:r>
              <a:rPr lang="pt-BR" sz="3400" dirty="0" smtClean="0">
                <a:effectLst>
                  <a:outerShdw blurRad="38100" dist="38100" dir="2700000" algn="tl">
                    <a:srgbClr val="000000">
                      <a:alpha val="43137"/>
                    </a:srgbClr>
                  </a:outerShdw>
                </a:effectLst>
                <a:latin typeface="Impact" panose="020B0806030902050204" pitchFamily="34" charset="0"/>
                <a:ea typeface="Times New Roman"/>
              </a:rPr>
              <a:t>.</a:t>
            </a:r>
          </a:p>
        </p:txBody>
      </p:sp>
      <p:sp>
        <p:nvSpPr>
          <p:cNvPr id="3" name="Retângulo 2"/>
          <p:cNvSpPr/>
          <p:nvPr/>
        </p:nvSpPr>
        <p:spPr>
          <a:xfrm>
            <a:off x="-12737" y="3825503"/>
            <a:ext cx="9144000" cy="923330"/>
          </a:xfrm>
          <a:prstGeom prst="rect">
            <a:avLst/>
          </a:prstGeom>
          <a:solidFill>
            <a:schemeClr val="tx1"/>
          </a:solidFill>
        </p:spPr>
        <p:txBody>
          <a:bodyPr wrap="square">
            <a:spAutoFit/>
          </a:bodyPr>
          <a:lstStyle/>
          <a:p>
            <a:pPr lvl="0" algn="ctr"/>
            <a:r>
              <a:rPr lang="pt-BR" sz="54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PERDÃO, SENHOR, PERDÃO!</a:t>
            </a:r>
          </a:p>
        </p:txBody>
      </p:sp>
    </p:spTree>
    <p:extLst>
      <p:ext uri="{BB962C8B-B14F-4D97-AF65-F5344CB8AC3E}">
        <p14:creationId xmlns:p14="http://schemas.microsoft.com/office/powerpoint/2010/main" val="40855733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716" y="585162"/>
            <a:ext cx="9144000" cy="3539430"/>
          </a:xfrm>
          <a:prstGeom prst="rect">
            <a:avLst/>
          </a:prstGeom>
        </p:spPr>
        <p:txBody>
          <a:bodyPr wrap="square">
            <a:spAutoFit/>
          </a:bodyPr>
          <a:lstStyle/>
          <a:p>
            <a:pPr algn="ctr">
              <a:spcAft>
                <a:spcPts val="0"/>
              </a:spcAft>
            </a:pPr>
            <a:r>
              <a:rPr lang="pt-BR" sz="2800" dirty="0" smtClean="0">
                <a:solidFill>
                  <a:srgbClr val="C00000"/>
                </a:solidFill>
                <a:effectLst>
                  <a:outerShdw blurRad="38100" dist="38100" dir="2700000" algn="tl">
                    <a:srgbClr val="000000">
                      <a:alpha val="43137"/>
                    </a:srgbClr>
                  </a:outerShdw>
                </a:effectLst>
                <a:latin typeface="Impact"/>
                <a:ea typeface="Times New Roman"/>
              </a:rPr>
              <a:t>VERMELHO - Eu sou Célia, trabalhadora agrícola e mãe de um filho. Eu sou diarista </a:t>
            </a:r>
            <a:r>
              <a:rPr lang="pt-BR" sz="2800" dirty="0">
                <a:solidFill>
                  <a:srgbClr val="C00000"/>
                </a:solidFill>
                <a:effectLst>
                  <a:outerShdw blurRad="38100" dist="38100" dir="2700000" algn="tl">
                    <a:srgbClr val="000000">
                      <a:alpha val="43137"/>
                    </a:srgbClr>
                  </a:outerShdw>
                </a:effectLst>
                <a:latin typeface="Impact"/>
                <a:ea typeface="Times New Roman"/>
              </a:rPr>
              <a:t>n</a:t>
            </a:r>
            <a:r>
              <a:rPr lang="pt-BR" sz="2800" dirty="0" smtClean="0">
                <a:solidFill>
                  <a:srgbClr val="C00000"/>
                </a:solidFill>
                <a:effectLst>
                  <a:outerShdw blurRad="38100" dist="38100" dir="2700000" algn="tl">
                    <a:srgbClr val="000000">
                      <a:alpha val="43137"/>
                    </a:srgbClr>
                  </a:outerShdw>
                </a:effectLst>
                <a:latin typeface="Impact"/>
                <a:ea typeface="Times New Roman"/>
              </a:rPr>
              <a:t>uma plantação de açúcar em Luzon Central, uma grande ilha ao norte das Filipinas. Meu salário não é o suficiente para alimentar a família. Por isso, lavo roupas para fora</a:t>
            </a:r>
            <a:r>
              <a:rPr lang="pt-BR" sz="2800" dirty="0">
                <a:solidFill>
                  <a:srgbClr val="C00000"/>
                </a:solidFill>
                <a:effectLst>
                  <a:outerShdw blurRad="38100" dist="38100" dir="2700000" algn="tl">
                    <a:srgbClr val="000000">
                      <a:alpha val="43137"/>
                    </a:srgbClr>
                  </a:outerShdw>
                </a:effectLst>
                <a:latin typeface="Impact"/>
                <a:ea typeface="Times New Roman"/>
              </a:rPr>
              <a:t> </a:t>
            </a:r>
            <a:r>
              <a:rPr lang="pt-BR" sz="2800" dirty="0" smtClean="0">
                <a:solidFill>
                  <a:srgbClr val="C00000"/>
                </a:solidFill>
                <a:effectLst>
                  <a:outerShdw blurRad="38100" dist="38100" dir="2700000" algn="tl">
                    <a:srgbClr val="000000">
                      <a:alpha val="43137"/>
                    </a:srgbClr>
                  </a:outerShdw>
                </a:effectLst>
                <a:latin typeface="Impact"/>
                <a:ea typeface="Times New Roman"/>
              </a:rPr>
              <a:t>e sou vendedora ambulante nos fins de semana. Ainda assim, fica difícil </a:t>
            </a:r>
            <a:r>
              <a:rPr lang="pt-BR" sz="2800" dirty="0">
                <a:solidFill>
                  <a:srgbClr val="C00000"/>
                </a:solidFill>
                <a:effectLst>
                  <a:outerShdw blurRad="38100" dist="38100" dir="2700000" algn="tl">
                    <a:srgbClr val="000000">
                      <a:alpha val="43137"/>
                    </a:srgbClr>
                  </a:outerShdw>
                </a:effectLst>
                <a:latin typeface="Impact"/>
                <a:ea typeface="Times New Roman"/>
              </a:rPr>
              <a:t>o</a:t>
            </a:r>
            <a:r>
              <a:rPr lang="pt-BR" sz="2800" dirty="0" smtClean="0">
                <a:solidFill>
                  <a:srgbClr val="C00000"/>
                </a:solidFill>
                <a:effectLst>
                  <a:outerShdw blurRad="38100" dist="38100" dir="2700000" algn="tl">
                    <a:srgbClr val="000000">
                      <a:alpha val="43137"/>
                    </a:srgbClr>
                  </a:outerShdw>
                </a:effectLst>
                <a:latin typeface="Impact"/>
                <a:ea typeface="Times New Roman"/>
              </a:rPr>
              <a:t> sustento. Espero ansiosa um dia ter meu próprio pedaço de terra, prometido pelo governo, para ser dona de minha produção.</a:t>
            </a:r>
            <a:endParaRPr lang="pt-BR" sz="2800" dirty="0">
              <a:solidFill>
                <a:srgbClr val="C00000"/>
              </a:solidFill>
              <a:effectLst>
                <a:outerShdw blurRad="38100" dist="38100" dir="2700000" algn="tl">
                  <a:srgbClr val="000000">
                    <a:alpha val="43137"/>
                  </a:srgbClr>
                </a:outerShdw>
              </a:effectLst>
              <a:latin typeface="Times New Roman"/>
              <a:ea typeface="Times New Roman"/>
            </a:endParaRPr>
          </a:p>
        </p:txBody>
      </p:sp>
    </p:spTree>
    <p:extLst>
      <p:ext uri="{BB962C8B-B14F-4D97-AF65-F5344CB8AC3E}">
        <p14:creationId xmlns:p14="http://schemas.microsoft.com/office/powerpoint/2010/main" val="8060348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627534"/>
            <a:ext cx="9144000" cy="2862322"/>
          </a:xfrm>
          <a:prstGeom prst="rect">
            <a:avLst/>
          </a:prstGeom>
          <a:noFill/>
        </p:spPr>
        <p:txBody>
          <a:bodyPr wrap="square">
            <a:spAutoFit/>
          </a:bodyPr>
          <a:lstStyle/>
          <a:p>
            <a:pPr lvl="0" algn="ctr"/>
            <a:r>
              <a:rPr lang="pt-BR" sz="3600" dirty="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Comunidade – Pedimos perdão, Senhor, </a:t>
            </a:r>
            <a:r>
              <a:rPr lang="pt-BR" sz="3600" dirty="0" smtClean="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quando não sabemos agradecer pelo que temos. E, ao mesmo tempo, deixamos de estender nossas mãos àqueles que sofrem ao nosso redor, repartindo aquilo que recebemos de Ti.</a:t>
            </a:r>
          </a:p>
        </p:txBody>
      </p:sp>
      <p:sp>
        <p:nvSpPr>
          <p:cNvPr id="3" name="Retângulo 2"/>
          <p:cNvSpPr/>
          <p:nvPr/>
        </p:nvSpPr>
        <p:spPr>
          <a:xfrm>
            <a:off x="-12737" y="3825503"/>
            <a:ext cx="9144000" cy="923330"/>
          </a:xfrm>
          <a:prstGeom prst="rect">
            <a:avLst/>
          </a:prstGeom>
          <a:solidFill>
            <a:schemeClr val="tx1"/>
          </a:solidFill>
        </p:spPr>
        <p:txBody>
          <a:bodyPr wrap="square">
            <a:spAutoFit/>
          </a:bodyPr>
          <a:lstStyle/>
          <a:p>
            <a:pPr lvl="0" algn="ctr"/>
            <a:r>
              <a:rPr lang="pt-BR" sz="54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PERDÃO, SENHOR, PERDÃO!</a:t>
            </a:r>
          </a:p>
        </p:txBody>
      </p:sp>
    </p:spTree>
    <p:extLst>
      <p:ext uri="{BB962C8B-B14F-4D97-AF65-F5344CB8AC3E}">
        <p14:creationId xmlns:p14="http://schemas.microsoft.com/office/powerpoint/2010/main" val="23544305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483518"/>
            <a:ext cx="9144000" cy="4401205"/>
          </a:xfrm>
          <a:prstGeom prst="rect">
            <a:avLst/>
          </a:prstGeom>
        </p:spPr>
        <p:txBody>
          <a:bodyPr wrap="square">
            <a:spAutoFit/>
          </a:bodyPr>
          <a:lstStyle/>
          <a:p>
            <a:pPr algn="ctr">
              <a:spcAft>
                <a:spcPts val="0"/>
              </a:spcAft>
            </a:pPr>
            <a:r>
              <a:rPr lang="pt-BR" sz="2800" dirty="0" smtClean="0">
                <a:ln>
                  <a:solidFill>
                    <a:schemeClr val="tx1"/>
                  </a:solidFill>
                </a:ln>
                <a:solidFill>
                  <a:schemeClr val="bg1"/>
                </a:solidFill>
                <a:effectLst/>
                <a:latin typeface="Impact" panose="020B0806030902050204" pitchFamily="34" charset="0"/>
                <a:ea typeface="Times New Roman"/>
              </a:rPr>
              <a:t>BRANCO - Eu sou Edite. Tenho 69 anos. Sou viúva. </a:t>
            </a:r>
            <a:r>
              <a:rPr lang="pt-BR" sz="2800" dirty="0" smtClean="0">
                <a:ln>
                  <a:solidFill>
                    <a:schemeClr val="tx1"/>
                  </a:solidFill>
                </a:ln>
                <a:solidFill>
                  <a:schemeClr val="bg1"/>
                </a:solidFill>
                <a:latin typeface="Impact" panose="020B0806030902050204" pitchFamily="34" charset="0"/>
                <a:ea typeface="Times New Roman"/>
              </a:rPr>
              <a:t>Mor</a:t>
            </a:r>
            <a:r>
              <a:rPr lang="pt-BR" sz="2800" dirty="0" smtClean="0">
                <a:ln>
                  <a:solidFill>
                    <a:schemeClr val="tx1"/>
                  </a:solidFill>
                </a:ln>
                <a:solidFill>
                  <a:schemeClr val="bg1"/>
                </a:solidFill>
                <a:effectLst/>
                <a:latin typeface="Impact" panose="020B0806030902050204" pitchFamily="34" charset="0"/>
                <a:ea typeface="Times New Roman"/>
              </a:rPr>
              <a:t>o na cidade de Ormoque na região central das Filipinas. Fomos castigados pelo tufão Iolanda em novembro de 2013. Perdi minha loja e minha casa. Mas, escapei com segurança. Vivo em uma cabana improvisada com minha vizinha. </a:t>
            </a:r>
            <a:r>
              <a:rPr lang="pt-BR" sz="2800" dirty="0" smtClean="0">
                <a:ln>
                  <a:solidFill>
                    <a:schemeClr val="tx1"/>
                  </a:solidFill>
                </a:ln>
                <a:solidFill>
                  <a:schemeClr val="bg1"/>
                </a:solidFill>
                <a:latin typeface="Impact" panose="020B0806030902050204" pitchFamily="34" charset="0"/>
                <a:ea typeface="Times New Roman"/>
              </a:rPr>
              <a:t>C</a:t>
            </a:r>
            <a:r>
              <a:rPr lang="pt-BR" sz="2800" dirty="0" smtClean="0">
                <a:ln>
                  <a:solidFill>
                    <a:schemeClr val="tx1"/>
                  </a:solidFill>
                </a:ln>
                <a:solidFill>
                  <a:schemeClr val="bg1"/>
                </a:solidFill>
                <a:effectLst/>
                <a:latin typeface="Impact" panose="020B0806030902050204" pitchFamily="34" charset="0"/>
                <a:ea typeface="Times New Roman"/>
              </a:rPr>
              <a:t>ompartilhamos nossas despesas. Não recebemos qualquer ajuda do governo para reconstruir nossas casas, mas somos gratos por algumas organizações humanitárias que tem ajudado. Até hoje estou procurando emprego e uma casa nova. </a:t>
            </a:r>
            <a:endParaRPr lang="pt-BR" sz="2800" dirty="0">
              <a:ln>
                <a:solidFill>
                  <a:schemeClr val="tx1"/>
                </a:solidFill>
              </a:ln>
              <a:solidFill>
                <a:schemeClr val="bg1"/>
              </a:solidFill>
              <a:effectLst/>
              <a:latin typeface="Impact" panose="020B0806030902050204" pitchFamily="34" charset="0"/>
              <a:ea typeface="Times New Roman"/>
            </a:endParaRPr>
          </a:p>
        </p:txBody>
      </p:sp>
    </p:spTree>
    <p:extLst>
      <p:ext uri="{BB962C8B-B14F-4D97-AF65-F5344CB8AC3E}">
        <p14:creationId xmlns:p14="http://schemas.microsoft.com/office/powerpoint/2010/main" val="10855293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18" y="378105"/>
            <a:ext cx="9144000" cy="3231654"/>
          </a:xfrm>
          <a:prstGeom prst="rect">
            <a:avLst/>
          </a:prstGeom>
        </p:spPr>
        <p:txBody>
          <a:bodyPr wrap="square">
            <a:spAutoFit/>
          </a:bodyPr>
          <a:lstStyle/>
          <a:p>
            <a:pPr lvl="0" algn="ctr"/>
            <a:r>
              <a:rPr lang="pt-BR" sz="3400" dirty="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Comunidade – </a:t>
            </a:r>
            <a:r>
              <a:rPr lang="pt-BR" sz="3400" dirty="0" smtClean="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Senhor! Lembramos aqueles que sofrem, aqueles que perdem pessoas e bens. </a:t>
            </a:r>
            <a:r>
              <a:rPr lang="pt-BR" sz="3400" dirty="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P</a:t>
            </a:r>
            <a:r>
              <a:rPr lang="pt-BR" sz="3400" dirty="0" smtClean="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edimos </a:t>
            </a:r>
            <a:r>
              <a:rPr lang="pt-BR" sz="3400" dirty="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perdão </a:t>
            </a:r>
            <a:r>
              <a:rPr lang="pt-BR" sz="3400" dirty="0" smtClean="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por não nos empenhamos pelos que passam necessidades, não importando se perto ou  longe da gente. Sabemos que sempre </a:t>
            </a:r>
          </a:p>
          <a:p>
            <a:pPr lvl="0" algn="ctr"/>
            <a:r>
              <a:rPr lang="pt-BR" sz="3400" dirty="0" smtClean="0">
                <a:solidFill>
                  <a:sysClr val="windowText" lastClr="000000"/>
                </a:solidFill>
                <a:effectLst>
                  <a:outerShdw blurRad="38100" dist="38100" dir="2700000" algn="tl">
                    <a:srgbClr val="000000">
                      <a:alpha val="43137"/>
                    </a:srgbClr>
                  </a:outerShdw>
                </a:effectLst>
                <a:latin typeface="Impact" panose="020B0806030902050204" pitchFamily="34" charset="0"/>
                <a:ea typeface="Times New Roman"/>
              </a:rPr>
              <a:t>é possível orar e ajudar.</a:t>
            </a:r>
          </a:p>
        </p:txBody>
      </p:sp>
      <p:sp>
        <p:nvSpPr>
          <p:cNvPr id="3" name="Retângulo 2"/>
          <p:cNvSpPr/>
          <p:nvPr/>
        </p:nvSpPr>
        <p:spPr>
          <a:xfrm>
            <a:off x="-12737" y="3825503"/>
            <a:ext cx="9144000" cy="923330"/>
          </a:xfrm>
          <a:prstGeom prst="rect">
            <a:avLst/>
          </a:prstGeom>
          <a:solidFill>
            <a:schemeClr val="tx1"/>
          </a:solidFill>
        </p:spPr>
        <p:txBody>
          <a:bodyPr wrap="square">
            <a:spAutoFit/>
          </a:bodyPr>
          <a:lstStyle/>
          <a:p>
            <a:pPr lvl="0" algn="ctr"/>
            <a:r>
              <a:rPr lang="pt-BR" sz="5400" dirty="0">
                <a:solidFill>
                  <a:schemeClr val="bg1"/>
                </a:solidFill>
                <a:effectLst>
                  <a:outerShdw blurRad="38100" dist="38100" dir="2700000" algn="tl">
                    <a:srgbClr val="000000">
                      <a:alpha val="43137"/>
                    </a:srgbClr>
                  </a:outerShdw>
                </a:effectLst>
                <a:latin typeface="Impact" panose="020B0806030902050204" pitchFamily="34" charset="0"/>
                <a:ea typeface="Times New Roman"/>
              </a:rPr>
              <a:t>PERDÃO, SENHOR, PERDÃO!</a:t>
            </a:r>
          </a:p>
        </p:txBody>
      </p:sp>
    </p:spTree>
    <p:extLst>
      <p:ext uri="{BB962C8B-B14F-4D97-AF65-F5344CB8AC3E}">
        <p14:creationId xmlns:p14="http://schemas.microsoft.com/office/powerpoint/2010/main" val="23544305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123478"/>
            <a:ext cx="9144000" cy="4708981"/>
          </a:xfrm>
          <a:prstGeom prst="rect">
            <a:avLst/>
          </a:prstGeom>
        </p:spPr>
        <p:txBody>
          <a:bodyPr wrap="square">
            <a:spAutoFit/>
          </a:bodyPr>
          <a:lstStyle/>
          <a:p>
            <a:pPr algn="ct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PASTOR – Assim diz o Senhor: Vocês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que clamam por libertação,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escutem-me!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V</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ocês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que se voltam para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Deus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serão conduzidos em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paz. As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montanhas e os morros cantarão de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alegria. Todas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as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árvores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baterão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palmas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Isaías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51.1, 55.12). Jesus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também disse</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Eu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vim para que tenham vida e a tenham em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abundância</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(João 10.10). </a:t>
            </a:r>
            <a:r>
              <a:rPr lang="pt-BR" sz="3200" dirty="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Deus perdoa e nos liberta para </a:t>
            </a:r>
            <a:r>
              <a:rPr lang="pt-BR" sz="3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rPr>
              <a:t>retomar nossa caminhada, ajudando ao nosso semelhante.</a:t>
            </a:r>
          </a:p>
          <a:p>
            <a:pPr algn="ctr"/>
            <a:endParaRPr lang="pt-BR" sz="1200" dirty="0" smtClean="0">
              <a:solidFill>
                <a:schemeClr val="accent3">
                  <a:lumMod val="50000"/>
                </a:schemeClr>
              </a:solidFill>
              <a:effectLst>
                <a:outerShdw blurRad="38100" dist="38100" dir="2700000" algn="tl">
                  <a:srgbClr val="000000">
                    <a:alpha val="43137"/>
                  </a:srgbClr>
                </a:outerShdw>
              </a:effectLst>
              <a:latin typeface="Impact" panose="020B0806030902050204" pitchFamily="34" charset="0"/>
              <a:ea typeface="Calibri"/>
              <a:cs typeface="Times New Roman"/>
            </a:endParaRPr>
          </a:p>
          <a:p>
            <a:pPr algn="ctr"/>
            <a:r>
              <a:rPr lang="pt-BR" sz="3200" dirty="0" smtClean="0">
                <a:effectLst>
                  <a:outerShdw blurRad="38100" dist="38100" dir="2700000" algn="tl">
                    <a:srgbClr val="000000">
                      <a:alpha val="43137"/>
                    </a:srgbClr>
                  </a:outerShdw>
                </a:effectLst>
                <a:latin typeface="Impact" panose="020B0806030902050204" pitchFamily="34" charset="0"/>
                <a:cs typeface="Times New Roman"/>
              </a:rPr>
              <a:t>COMUNIDADE – Amém!</a:t>
            </a:r>
            <a:endParaRPr lang="pt-BR" sz="3200" dirty="0">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619834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pic>
        <p:nvPicPr>
          <p:cNvPr id="3074" name="Picture 2" descr="C:\Users\Euclecio\Desktop\DMO2016\Assentar-se.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357504"/>
            <a:ext cx="4608512" cy="4041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1114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tângulo 2"/>
          <p:cNvSpPr/>
          <p:nvPr/>
        </p:nvSpPr>
        <p:spPr>
          <a:xfrm>
            <a:off x="0" y="195486"/>
            <a:ext cx="9144000" cy="4832092"/>
          </a:xfrm>
          <a:prstGeom prst="rect">
            <a:avLst/>
          </a:prstGeom>
        </p:spPr>
        <p:txBody>
          <a:bodyPr wrap="square">
            <a:spAutoFit/>
          </a:bodyPr>
          <a:lstStyle/>
          <a:p>
            <a:pPr algn="ctr">
              <a:spcAft>
                <a:spcPts val="0"/>
              </a:spcAft>
            </a:pPr>
            <a:r>
              <a:rPr lang="pt-BR" sz="2800" dirty="0">
                <a:solidFill>
                  <a:srgbClr val="FFFF00"/>
                </a:solidFill>
                <a:latin typeface="Impact"/>
                <a:ea typeface="Calibri"/>
                <a:cs typeface="Times New Roman"/>
              </a:rPr>
              <a:t>DEUS É MEU AMPARO, MINHA FORTALEZA,</a:t>
            </a:r>
            <a:br>
              <a:rPr lang="pt-BR" sz="2800" dirty="0">
                <a:solidFill>
                  <a:srgbClr val="FFFF00"/>
                </a:solidFill>
                <a:latin typeface="Impact"/>
                <a:ea typeface="Calibri"/>
                <a:cs typeface="Times New Roman"/>
              </a:rPr>
            </a:br>
            <a:r>
              <a:rPr lang="pt-BR" sz="2800" dirty="0">
                <a:solidFill>
                  <a:srgbClr val="FFFF00"/>
                </a:solidFill>
                <a:latin typeface="Impact"/>
                <a:ea typeface="Calibri"/>
                <a:cs typeface="Times New Roman"/>
              </a:rPr>
              <a:t>MEU CONSOLO FORTE NA TRIBULAÇÃO.</a:t>
            </a:r>
            <a:br>
              <a:rPr lang="pt-BR" sz="2800" dirty="0">
                <a:solidFill>
                  <a:srgbClr val="FFFF00"/>
                </a:solidFill>
                <a:latin typeface="Impact"/>
                <a:ea typeface="Calibri"/>
                <a:cs typeface="Times New Roman"/>
              </a:rPr>
            </a:br>
            <a:r>
              <a:rPr lang="pt-BR" sz="2800" dirty="0">
                <a:solidFill>
                  <a:srgbClr val="FFFF00"/>
                </a:solidFill>
                <a:latin typeface="Impact"/>
                <a:ea typeface="Calibri"/>
                <a:cs typeface="Times New Roman"/>
              </a:rPr>
              <a:t>DEUS É MEU AMPARO, MINHA FORTALEZA,</a:t>
            </a:r>
            <a:br>
              <a:rPr lang="pt-BR" sz="2800" dirty="0">
                <a:solidFill>
                  <a:srgbClr val="FFFF00"/>
                </a:solidFill>
                <a:latin typeface="Impact"/>
                <a:ea typeface="Calibri"/>
                <a:cs typeface="Times New Roman"/>
              </a:rPr>
            </a:br>
            <a:r>
              <a:rPr lang="pt-BR" sz="2800" dirty="0">
                <a:solidFill>
                  <a:srgbClr val="FFFF00"/>
                </a:solidFill>
                <a:latin typeface="Impact"/>
                <a:ea typeface="Calibri"/>
                <a:cs typeface="Times New Roman"/>
              </a:rPr>
              <a:t>MEU CONSOLO FORTE NA TRIBULAÇÃO.</a:t>
            </a:r>
            <a:br>
              <a:rPr lang="pt-BR" sz="2800" dirty="0">
                <a:solidFill>
                  <a:srgbClr val="FFFF00"/>
                </a:solidFill>
                <a:latin typeface="Impact"/>
                <a:ea typeface="Calibri"/>
                <a:cs typeface="Times New Roman"/>
              </a:rPr>
            </a:br>
            <a:r>
              <a:rPr lang="pt-BR" sz="2800" dirty="0">
                <a:solidFill>
                  <a:srgbClr val="FFFF00"/>
                </a:solidFill>
                <a:latin typeface="Impact"/>
                <a:ea typeface="Calibri"/>
                <a:cs typeface="Times New Roman"/>
              </a:rPr>
              <a:t>AINDA QUE SE MUDEM OS MONTES PARA O MAR,</a:t>
            </a:r>
            <a:br>
              <a:rPr lang="pt-BR" sz="2800" dirty="0">
                <a:solidFill>
                  <a:srgbClr val="FFFF00"/>
                </a:solidFill>
                <a:latin typeface="Impact"/>
                <a:ea typeface="Calibri"/>
                <a:cs typeface="Times New Roman"/>
              </a:rPr>
            </a:br>
            <a:r>
              <a:rPr lang="pt-BR" sz="2800" dirty="0">
                <a:solidFill>
                  <a:srgbClr val="FFFF00"/>
                </a:solidFill>
                <a:latin typeface="Impact"/>
                <a:ea typeface="Calibri"/>
                <a:cs typeface="Times New Roman"/>
              </a:rPr>
              <a:t>AINDA QUE A TERRA TREMA, NÓS PODEMOS CONFIAR.</a:t>
            </a:r>
            <a:br>
              <a:rPr lang="pt-BR" sz="2800" dirty="0">
                <a:solidFill>
                  <a:srgbClr val="FFFF00"/>
                </a:solidFill>
                <a:latin typeface="Impact"/>
                <a:ea typeface="Calibri"/>
                <a:cs typeface="Times New Roman"/>
              </a:rPr>
            </a:br>
            <a:r>
              <a:rPr lang="pt-BR" sz="2800" dirty="0">
                <a:solidFill>
                  <a:srgbClr val="FFFF00"/>
                </a:solidFill>
                <a:latin typeface="Impact"/>
                <a:ea typeface="Calibri"/>
                <a:cs typeface="Times New Roman"/>
              </a:rPr>
              <a:t>CÉUS E TERRA PODERÃO PASSAR, </a:t>
            </a:r>
            <a:endParaRPr lang="pt-BR" sz="2800" dirty="0" smtClean="0">
              <a:solidFill>
                <a:srgbClr val="FFFF00"/>
              </a:solidFill>
              <a:latin typeface="Impact"/>
              <a:ea typeface="Calibri"/>
              <a:cs typeface="Times New Roman"/>
            </a:endParaRPr>
          </a:p>
          <a:p>
            <a:pPr algn="ctr">
              <a:spcAft>
                <a:spcPts val="0"/>
              </a:spcAft>
            </a:pPr>
            <a:r>
              <a:rPr lang="pt-BR" sz="2800" dirty="0" smtClean="0">
                <a:solidFill>
                  <a:srgbClr val="FFFF00"/>
                </a:solidFill>
                <a:latin typeface="Impact"/>
                <a:ea typeface="Calibri"/>
                <a:cs typeface="Times New Roman"/>
              </a:rPr>
              <a:t>MAS </a:t>
            </a:r>
            <a:r>
              <a:rPr lang="pt-BR" sz="2800" dirty="0">
                <a:solidFill>
                  <a:srgbClr val="FFFF00"/>
                </a:solidFill>
                <a:latin typeface="Impact"/>
                <a:ea typeface="Calibri"/>
                <a:cs typeface="Times New Roman"/>
              </a:rPr>
              <a:t>SUA PALAVRA NÃO PASSARÁ.</a:t>
            </a:r>
            <a:br>
              <a:rPr lang="pt-BR" sz="2800" dirty="0">
                <a:solidFill>
                  <a:srgbClr val="FFFF00"/>
                </a:solidFill>
                <a:latin typeface="Impact"/>
                <a:ea typeface="Calibri"/>
                <a:cs typeface="Times New Roman"/>
              </a:rPr>
            </a:br>
            <a:r>
              <a:rPr lang="pt-BR" sz="2800" dirty="0">
                <a:solidFill>
                  <a:srgbClr val="FFFF00"/>
                </a:solidFill>
                <a:latin typeface="Impact"/>
                <a:ea typeface="Calibri"/>
                <a:cs typeface="Times New Roman"/>
              </a:rPr>
              <a:t>CÉUS E TERRA PODERÃO PASSAR, </a:t>
            </a:r>
            <a:endParaRPr lang="pt-BR" sz="2800" dirty="0" smtClean="0">
              <a:solidFill>
                <a:srgbClr val="FFFF00"/>
              </a:solidFill>
              <a:latin typeface="Impact"/>
              <a:ea typeface="Calibri"/>
              <a:cs typeface="Times New Roman"/>
            </a:endParaRPr>
          </a:p>
          <a:p>
            <a:pPr algn="ctr">
              <a:spcAft>
                <a:spcPts val="0"/>
              </a:spcAft>
            </a:pPr>
            <a:r>
              <a:rPr lang="pt-BR" sz="2800" dirty="0" smtClean="0">
                <a:solidFill>
                  <a:srgbClr val="FFFF00"/>
                </a:solidFill>
                <a:latin typeface="Impact"/>
                <a:ea typeface="Calibri"/>
                <a:cs typeface="Times New Roman"/>
              </a:rPr>
              <a:t>MAS </a:t>
            </a:r>
            <a:r>
              <a:rPr lang="pt-BR" sz="2800" dirty="0">
                <a:solidFill>
                  <a:srgbClr val="FFFF00"/>
                </a:solidFill>
                <a:latin typeface="Impact"/>
                <a:ea typeface="Calibri"/>
                <a:cs typeface="Times New Roman"/>
              </a:rPr>
              <a:t>SUA PALAVRA NÃO PASSARÁ.</a:t>
            </a:r>
            <a:br>
              <a:rPr lang="pt-BR" sz="2800" dirty="0">
                <a:solidFill>
                  <a:srgbClr val="FFFF00"/>
                </a:solidFill>
                <a:latin typeface="Impact"/>
                <a:ea typeface="Calibri"/>
                <a:cs typeface="Times New Roman"/>
              </a:rPr>
            </a:br>
            <a:r>
              <a:rPr lang="pt-BR" sz="2800" dirty="0">
                <a:solidFill>
                  <a:srgbClr val="FFFF00"/>
                </a:solidFill>
                <a:latin typeface="Impact"/>
                <a:ea typeface="Calibri"/>
                <a:cs typeface="Times New Roman"/>
              </a:rPr>
              <a:t>NÃO, NÃO, NÃO PASSARÁ. NÃO, NÃO, NÃO PASSARÁ.</a:t>
            </a:r>
            <a:endParaRPr lang="pt-BR" sz="2800" dirty="0">
              <a:solidFill>
                <a:srgbClr val="FFFF00"/>
              </a:solidFill>
              <a:ea typeface="Calibri"/>
              <a:cs typeface="Times New Roman"/>
            </a:endParaRPr>
          </a:p>
        </p:txBody>
      </p:sp>
    </p:spTree>
    <p:extLst>
      <p:ext uri="{BB962C8B-B14F-4D97-AF65-F5344CB8AC3E}">
        <p14:creationId xmlns:p14="http://schemas.microsoft.com/office/powerpoint/2010/main" val="5502189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Euclécio\Downloads\Abstrato\Flor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64" y="2536"/>
            <a:ext cx="9144001" cy="5154612"/>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2843808" y="558639"/>
            <a:ext cx="5925573" cy="3785652"/>
          </a:xfrm>
          <a:prstGeom prst="rect">
            <a:avLst/>
          </a:prstGeom>
          <a:noFill/>
        </p:spPr>
        <p:txBody>
          <a:bodyPr wrap="square" rtlCol="0">
            <a:spAutoFit/>
          </a:bodyPr>
          <a:lstStyle/>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LITURGIA</a:t>
            </a:r>
          </a:p>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DA</a:t>
            </a:r>
          </a:p>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PALAVRA</a:t>
            </a:r>
            <a:endParaRPr lang="pt-BR" sz="8000" dirty="0">
              <a:ln>
                <a:solidFill>
                  <a:schemeClr val="bg1"/>
                </a:solidFill>
              </a:ln>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0442687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Gifs\Bíblico\NT\JC&amp;Crianças\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555526"/>
            <a:ext cx="8451887" cy="4464496"/>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251520" y="411510"/>
            <a:ext cx="6192688" cy="2308324"/>
          </a:xfrm>
          <a:prstGeom prst="rect">
            <a:avLst/>
          </a:prstGeom>
          <a:noFill/>
        </p:spPr>
        <p:txBody>
          <a:bodyPr wrap="square" rtlCol="0">
            <a:spAutoFit/>
          </a:bodyPr>
          <a:lstStyle/>
          <a:p>
            <a:pPr algn="ctr"/>
            <a:r>
              <a:rPr lang="pt-BR" sz="4800" dirty="0" smtClean="0">
                <a:solidFill>
                  <a:srgbClr val="C00000"/>
                </a:solidFill>
                <a:effectLst>
                  <a:outerShdw blurRad="38100" dist="38100" dir="2700000" algn="tl">
                    <a:srgbClr val="000000">
                      <a:alpha val="43137"/>
                    </a:srgbClr>
                  </a:outerShdw>
                </a:effectLst>
                <a:latin typeface="Impact" panose="020B0806030902050204" pitchFamily="34" charset="0"/>
              </a:rPr>
              <a:t>JESUS CONVERSA COM</a:t>
            </a:r>
          </a:p>
          <a:p>
            <a:pPr algn="ctr"/>
            <a:r>
              <a:rPr lang="pt-BR" sz="4800" dirty="0" smtClean="0">
                <a:solidFill>
                  <a:srgbClr val="C00000"/>
                </a:solidFill>
                <a:effectLst>
                  <a:outerShdw blurRad="38100" dist="38100" dir="2700000" algn="tl">
                    <a:srgbClr val="000000">
                      <a:alpha val="43137"/>
                    </a:srgbClr>
                  </a:outerShdw>
                </a:effectLst>
                <a:latin typeface="Impact" panose="020B0806030902050204" pitchFamily="34" charset="0"/>
              </a:rPr>
              <a:t>OS PEQUENOS...</a:t>
            </a:r>
          </a:p>
          <a:p>
            <a:pPr algn="ctr"/>
            <a:r>
              <a:rPr lang="pt-BR" sz="4800" dirty="0" smtClean="0">
                <a:solidFill>
                  <a:schemeClr val="tx2"/>
                </a:solidFill>
                <a:effectLst>
                  <a:outerShdw blurRad="38100" dist="38100" dir="2700000" algn="tl">
                    <a:srgbClr val="000000">
                      <a:alpha val="43137"/>
                    </a:srgbClr>
                  </a:outerShdw>
                </a:effectLst>
                <a:latin typeface="Impact" panose="020B0806030902050204" pitchFamily="34" charset="0"/>
              </a:rPr>
              <a:t>- vídeo -</a:t>
            </a:r>
            <a:endParaRPr lang="pt-BR" sz="4800" dirty="0">
              <a:solidFill>
                <a:schemeClr val="tx2"/>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8175341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K:\Imagem\Balaio\Bíblia\Palav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3649"/>
            <a:ext cx="6096000" cy="5129852"/>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238316" y="195486"/>
            <a:ext cx="5039597" cy="1754326"/>
          </a:xfrm>
          <a:prstGeom prst="rect">
            <a:avLst/>
          </a:prstGeom>
        </p:spPr>
        <p:txBody>
          <a:bodyPr wrap="square">
            <a:spAutoFit/>
          </a:bodyPr>
          <a:lstStyle/>
          <a:p>
            <a:pPr algn="ctr">
              <a:spcAft>
                <a:spcPts val="0"/>
              </a:spcAft>
            </a:pPr>
            <a:r>
              <a:rPr lang="pt-BR" sz="5400" dirty="0" smtClean="0">
                <a:solidFill>
                  <a:schemeClr val="bg1"/>
                </a:solidFill>
                <a:effectLst>
                  <a:outerShdw blurRad="38100" dist="38100" dir="2700000" algn="tl">
                    <a:srgbClr val="000000">
                      <a:alpha val="43137"/>
                    </a:srgbClr>
                  </a:outerShdw>
                </a:effectLst>
                <a:latin typeface="Impact"/>
                <a:ea typeface="Calibri"/>
                <a:cs typeface="Times New Roman"/>
              </a:rPr>
              <a:t>LEITURA BÍBLICA:</a:t>
            </a:r>
          </a:p>
          <a:p>
            <a:pPr algn="ctr">
              <a:spcAft>
                <a:spcPts val="0"/>
              </a:spcAft>
            </a:pPr>
            <a:r>
              <a:rPr lang="pt-BR" sz="5400" dirty="0" smtClean="0">
                <a:solidFill>
                  <a:schemeClr val="bg1"/>
                </a:solidFill>
                <a:effectLst>
                  <a:outerShdw blurRad="38100" dist="38100" dir="2700000" algn="tl">
                    <a:srgbClr val="000000">
                      <a:alpha val="43137"/>
                    </a:srgbClr>
                  </a:outerShdw>
                </a:effectLst>
                <a:latin typeface="Impact"/>
                <a:ea typeface="Calibri"/>
                <a:cs typeface="Times New Roman"/>
              </a:rPr>
              <a:t>MATEUS 20.1-16</a:t>
            </a:r>
          </a:p>
        </p:txBody>
      </p:sp>
      <p:sp>
        <p:nvSpPr>
          <p:cNvPr id="5" name="Retângulo 4"/>
          <p:cNvSpPr/>
          <p:nvPr/>
        </p:nvSpPr>
        <p:spPr>
          <a:xfrm>
            <a:off x="238316" y="1951620"/>
            <a:ext cx="5039597" cy="1077218"/>
          </a:xfrm>
          <a:prstGeom prst="rect">
            <a:avLst/>
          </a:prstGeom>
          <a:solidFill>
            <a:schemeClr val="bg1"/>
          </a:solidFill>
        </p:spPr>
        <p:txBody>
          <a:bodyPr wrap="square">
            <a:spAutoFit/>
          </a:bodyPr>
          <a:lstStyle/>
          <a:p>
            <a:pPr algn="ctr">
              <a:spcAft>
                <a:spcPts val="0"/>
              </a:spcAft>
            </a:pPr>
            <a:r>
              <a:rPr lang="pt-BR" sz="3200" dirty="0" smtClean="0">
                <a:solidFill>
                  <a:sysClr val="windowText" lastClr="000000"/>
                </a:solidFill>
                <a:effectLst>
                  <a:outerShdw blurRad="38100" dist="38100" dir="2700000" algn="tl">
                    <a:srgbClr val="000000">
                      <a:alpha val="43137"/>
                    </a:srgbClr>
                  </a:outerShdw>
                </a:effectLst>
                <a:latin typeface="Impact"/>
                <a:ea typeface="Calibri"/>
                <a:cs typeface="Times New Roman"/>
              </a:rPr>
              <a:t>A COMUNIDADE</a:t>
            </a:r>
          </a:p>
          <a:p>
            <a:pPr algn="ctr">
              <a:spcAft>
                <a:spcPts val="0"/>
              </a:spcAft>
            </a:pPr>
            <a:r>
              <a:rPr lang="pt-BR" sz="3200" dirty="0" smtClean="0">
                <a:solidFill>
                  <a:sysClr val="windowText" lastClr="000000"/>
                </a:solidFill>
                <a:effectLst>
                  <a:outerShdw blurRad="38100" dist="38100" dir="2700000" algn="tl">
                    <a:srgbClr val="000000">
                      <a:alpha val="43137"/>
                    </a:srgbClr>
                  </a:outerShdw>
                </a:effectLst>
                <a:latin typeface="Impact"/>
                <a:ea typeface="Calibri"/>
                <a:cs typeface="Times New Roman"/>
              </a:rPr>
              <a:t>FAZ A LEITURA!</a:t>
            </a:r>
          </a:p>
        </p:txBody>
      </p:sp>
      <p:pic>
        <p:nvPicPr>
          <p:cNvPr id="6" name="Picture 2" descr="C:\Users\Euclecio\Desktop\DMO2016\Arriba.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195486"/>
            <a:ext cx="2894377" cy="2894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7056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K:\Imagem\Balaio\Bíblia\Palav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3649"/>
            <a:ext cx="6096000" cy="5129852"/>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0" y="162529"/>
            <a:ext cx="6096000" cy="4832092"/>
          </a:xfrm>
          <a:prstGeom prst="rect">
            <a:avLst/>
          </a:prstGeom>
        </p:spPr>
        <p:txBody>
          <a:bodyPr wrap="square">
            <a:spAutoFit/>
          </a:bodyPr>
          <a:lstStyle/>
          <a:p>
            <a:pPr algn="ctr"/>
            <a:r>
              <a:rPr lang="pt-BR" sz="2800" dirty="0" smtClean="0">
                <a:solidFill>
                  <a:schemeClr val="bg1"/>
                </a:solidFill>
                <a:latin typeface="Impact"/>
                <a:ea typeface="Calibri"/>
                <a:cs typeface="Times New Roman"/>
              </a:rPr>
              <a:t>O REINO DOS CÉUS É COMO UM PROPRIETÁRIO QUE SAIU DE MANHÃ CEDO PARA CONTRATAR TRABALHADORES PARA A SUA VINHA. ELE COMBINOU PAGAR-LHES UM DENÁRIO PELO DIA E MANDOU-OS PARA A SUA VINHA. POR VOLTA DAS NOVE HORAS DA MANHÃ, ELE SAIU E VIU OUTROS QUE ESTAVAM DESOCUPADOS NA PRAÇA, E LHES DISSE: VÃO TAMBÉM TRABALHAR NA VINHA, E EU LHES PAGAREI O QUE FOR JUSTO. </a:t>
            </a:r>
          </a:p>
          <a:p>
            <a:pPr algn="ctr"/>
            <a:r>
              <a:rPr lang="pt-BR" sz="2800" dirty="0" smtClean="0">
                <a:solidFill>
                  <a:schemeClr val="bg1"/>
                </a:solidFill>
                <a:latin typeface="Impact"/>
                <a:ea typeface="Calibri"/>
                <a:cs typeface="Times New Roman"/>
              </a:rPr>
              <a:t>E ELES FORAM. </a:t>
            </a:r>
            <a:endParaRPr lang="pt-BR" sz="2800" dirty="0">
              <a:solidFill>
                <a:schemeClr val="bg1"/>
              </a:solidFill>
            </a:endParaRPr>
          </a:p>
        </p:txBody>
      </p:sp>
    </p:spTree>
    <p:extLst>
      <p:ext uri="{BB962C8B-B14F-4D97-AF65-F5344CB8AC3E}">
        <p14:creationId xmlns:p14="http://schemas.microsoft.com/office/powerpoint/2010/main" val="29725854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K:\Imagem\Balaio\Bíblia\Palav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3649"/>
            <a:ext cx="6096000" cy="5129852"/>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1822" y="377972"/>
            <a:ext cx="6228184" cy="4401205"/>
          </a:xfrm>
          <a:prstGeom prst="rect">
            <a:avLst/>
          </a:prstGeom>
        </p:spPr>
        <p:txBody>
          <a:bodyPr wrap="square">
            <a:spAutoFit/>
          </a:bodyPr>
          <a:lstStyle/>
          <a:p>
            <a:pPr algn="ctr"/>
            <a:r>
              <a:rPr lang="pt-BR" sz="2800" dirty="0" smtClean="0">
                <a:solidFill>
                  <a:schemeClr val="bg1"/>
                </a:solidFill>
                <a:effectLst>
                  <a:outerShdw blurRad="38100" dist="38100" dir="2700000" algn="tl">
                    <a:srgbClr val="000000">
                      <a:alpha val="43137"/>
                    </a:srgbClr>
                  </a:outerShdw>
                </a:effectLst>
                <a:latin typeface="Impact"/>
                <a:ea typeface="Calibri"/>
                <a:cs typeface="Times New Roman"/>
              </a:rPr>
              <a:t>SAINDO OUTRA VEZ, POR VOLTA DO MEIO DIA E DAS TRÊS HORAS DA TARDE, FEZ A MESMA COISA. SAINDO POR VOLTA DA CINCO HORAS DA TARDE, ENCONTROU AINDA OUTROS QUE ESTAVAM DESOCUPADOS E LHES PERGUNTOU: POR QUE VOCÊS ESTIVERAM AQUI DESOCUPADOS O DIA TODO? PORQUE NINGUÉM NOS CONTRATOU</a:t>
            </a:r>
            <a:r>
              <a:rPr lang="pt-BR" sz="2800" dirty="0">
                <a:solidFill>
                  <a:schemeClr val="bg1"/>
                </a:solidFill>
                <a:effectLst>
                  <a:outerShdw blurRad="38100" dist="38100" dir="2700000" algn="tl">
                    <a:srgbClr val="000000">
                      <a:alpha val="43137"/>
                    </a:srgbClr>
                  </a:outerShdw>
                </a:effectLst>
                <a:latin typeface="Impact"/>
                <a:ea typeface="Calibri"/>
                <a:cs typeface="Times New Roman"/>
              </a:rPr>
              <a:t>!</a:t>
            </a:r>
            <a:r>
              <a:rPr lang="pt-BR" sz="2800" dirty="0" smtClean="0">
                <a:solidFill>
                  <a:schemeClr val="bg1"/>
                </a:solidFill>
                <a:effectLst>
                  <a:outerShdw blurRad="38100" dist="38100" dir="2700000" algn="tl">
                    <a:srgbClr val="000000">
                      <a:alpha val="43137"/>
                    </a:srgbClr>
                  </a:outerShdw>
                </a:effectLst>
                <a:latin typeface="Impact"/>
                <a:ea typeface="Calibri"/>
                <a:cs typeface="Times New Roman"/>
              </a:rPr>
              <a:t> RESPONDERAM ELES. ELE LHES DISSE: VÃO VOCÊS TAMBÉM TRABALHAR NA VINHA. </a:t>
            </a:r>
            <a:endParaRPr lang="pt-BR" sz="2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17056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K:\Imagem\Balaio\Bíblia\Palav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3649"/>
            <a:ext cx="6096000" cy="5129852"/>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0" y="331806"/>
            <a:ext cx="6228184" cy="4493538"/>
          </a:xfrm>
          <a:prstGeom prst="rect">
            <a:avLst/>
          </a:prstGeom>
        </p:spPr>
        <p:txBody>
          <a:bodyPr wrap="square">
            <a:spAutoFit/>
          </a:bodyPr>
          <a:lstStyle/>
          <a:p>
            <a:pPr algn="ctr"/>
            <a:r>
              <a:rPr lang="pt-BR" sz="2600" dirty="0" smtClean="0">
                <a:solidFill>
                  <a:schemeClr val="bg1"/>
                </a:solidFill>
                <a:effectLst/>
                <a:latin typeface="Impact"/>
                <a:ea typeface="Calibri"/>
                <a:cs typeface="Times New Roman"/>
              </a:rPr>
              <a:t>AO CAIR DA TARDE, O DONO DA VINHA DISSE </a:t>
            </a:r>
          </a:p>
          <a:p>
            <a:pPr algn="ctr"/>
            <a:r>
              <a:rPr lang="pt-BR" sz="2600" dirty="0" smtClean="0">
                <a:solidFill>
                  <a:schemeClr val="bg1"/>
                </a:solidFill>
                <a:effectLst/>
                <a:latin typeface="Impact"/>
                <a:ea typeface="Calibri"/>
                <a:cs typeface="Times New Roman"/>
              </a:rPr>
              <a:t>AO SEU ADMINISTRADOR: CHAME OS TRABALHADORES E PAGUE-LHES O SALÁRIO, COMEÇANDO COM OS ÚLTIMOS CONTRATADOS E TERMINANDO NOS PRIMEIROS. VIERAM OS TRABALHADORES CONTRATADOS POR VOLTA DAS CINCO HORAS DA TARDE, CADA UM RECEBEU UM DENÁRIO. QUANDO VIERAM OS QUE TINHAM SIDO CONTRATADOS PRIMEIRO, ESPERAVAM RECEBER MAIS. MAS CADA UM DELES TAMBÉM RECEBEU UM DENÁRIO.</a:t>
            </a:r>
            <a:endParaRPr lang="pt-BR" sz="2600" dirty="0">
              <a:solidFill>
                <a:schemeClr val="bg1"/>
              </a:solidFill>
            </a:endParaRPr>
          </a:p>
        </p:txBody>
      </p:sp>
    </p:spTree>
    <p:extLst>
      <p:ext uri="{BB962C8B-B14F-4D97-AF65-F5344CB8AC3E}">
        <p14:creationId xmlns:p14="http://schemas.microsoft.com/office/powerpoint/2010/main" val="34917056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K:\Imagem\Balaio\Bíblia\Palav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3649"/>
            <a:ext cx="6096000" cy="5129852"/>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7414" y="377972"/>
            <a:ext cx="6300192" cy="4401205"/>
          </a:xfrm>
          <a:prstGeom prst="rect">
            <a:avLst/>
          </a:prstGeom>
        </p:spPr>
        <p:txBody>
          <a:bodyPr wrap="square">
            <a:spAutoFit/>
          </a:bodyPr>
          <a:lstStyle/>
          <a:p>
            <a:pPr algn="ctr"/>
            <a:r>
              <a:rPr lang="pt-BR" sz="2800" dirty="0" smtClean="0">
                <a:solidFill>
                  <a:schemeClr val="bg1"/>
                </a:solidFill>
                <a:effectLst/>
                <a:latin typeface="Impact"/>
                <a:ea typeface="Calibri"/>
                <a:cs typeface="Times New Roman"/>
              </a:rPr>
              <a:t>QUANDO RECEBERAM, COMEÇARAM A SE QUEIXAR DO PROPRIETÁRIO DA VINHA, DIZENDO-LHE: ESTES HOMENS CONTRATADOS POR ÚLTIMO TRABALHARAM APENAS UMA HORA E O SENHOR OS IGUALOU A NÓS, QUE SUPORTAMOS O PESO DO TRABALHO E O CALOR DO DIA. MAS, ELE RESPONDEU: AMIGO! NÃO ESTOU SENDO INJUSTO COM VOCÊ. VOCÊ NÃO CONCORDOU EM TRABALHAR POR UM DENÁRIO? RECEBA O QUE É SEU E VÁ. </a:t>
            </a:r>
            <a:endParaRPr lang="pt-BR" sz="2800" dirty="0">
              <a:solidFill>
                <a:schemeClr val="bg1"/>
              </a:solidFill>
            </a:endParaRPr>
          </a:p>
        </p:txBody>
      </p:sp>
    </p:spTree>
    <p:extLst>
      <p:ext uri="{BB962C8B-B14F-4D97-AF65-F5344CB8AC3E}">
        <p14:creationId xmlns:p14="http://schemas.microsoft.com/office/powerpoint/2010/main" val="34917056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170" name="Picture 2" descr="K:\Imagem\Balaio\Bíblia\Palav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3649"/>
            <a:ext cx="6096000" cy="5129852"/>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4287" y="316417"/>
            <a:ext cx="6002799" cy="3108543"/>
          </a:xfrm>
          <a:prstGeom prst="rect">
            <a:avLst/>
          </a:prstGeom>
        </p:spPr>
        <p:txBody>
          <a:bodyPr wrap="square">
            <a:spAutoFit/>
          </a:bodyPr>
          <a:lstStyle/>
          <a:p>
            <a:pPr algn="ctr">
              <a:spcAft>
                <a:spcPts val="0"/>
              </a:spcAft>
            </a:pPr>
            <a:r>
              <a:rPr lang="pt-BR" sz="2800" dirty="0" smtClean="0">
                <a:solidFill>
                  <a:schemeClr val="bg1"/>
                </a:solidFill>
                <a:effectLst/>
                <a:latin typeface="Impact"/>
                <a:ea typeface="Calibri"/>
                <a:cs typeface="Times New Roman"/>
              </a:rPr>
              <a:t>EU QUERO DAR AO QUE FOI CONTRATADO POR ÚLTIMO O MESMO QUE </a:t>
            </a:r>
            <a:r>
              <a:rPr lang="pt-BR" sz="2800" dirty="0">
                <a:solidFill>
                  <a:schemeClr val="bg1"/>
                </a:solidFill>
                <a:latin typeface="Impact"/>
                <a:ea typeface="Calibri"/>
                <a:cs typeface="Times New Roman"/>
              </a:rPr>
              <a:t>T</a:t>
            </a:r>
            <a:r>
              <a:rPr lang="pt-BR" sz="2800" dirty="0" smtClean="0">
                <a:solidFill>
                  <a:schemeClr val="bg1"/>
                </a:solidFill>
                <a:effectLst/>
                <a:latin typeface="Impact"/>
                <a:ea typeface="Calibri"/>
                <a:cs typeface="Times New Roman"/>
              </a:rPr>
              <a:t>E DEI. NÃO TENHO O DIREITO DE FAZER O QUE QUERO COM O MEU DINHEIRO? OU, VOCÊ ESTÁ COM INVEJA PORQUE SOU GENEROSO? ASSIM, OS ÚLTIMOS SERÃO PRIMEIROS</a:t>
            </a:r>
          </a:p>
          <a:p>
            <a:pPr algn="ctr">
              <a:spcAft>
                <a:spcPts val="0"/>
              </a:spcAft>
            </a:pPr>
            <a:r>
              <a:rPr lang="pt-BR" sz="2800" dirty="0" smtClean="0">
                <a:solidFill>
                  <a:schemeClr val="bg1"/>
                </a:solidFill>
                <a:effectLst/>
                <a:latin typeface="Impact"/>
                <a:ea typeface="Calibri"/>
                <a:cs typeface="Times New Roman"/>
              </a:rPr>
              <a:t>E OS PRIMEIROS SERÃO ÚLTIMOS.</a:t>
            </a:r>
          </a:p>
        </p:txBody>
      </p:sp>
      <p:sp>
        <p:nvSpPr>
          <p:cNvPr id="3" name="Retângulo 2"/>
          <p:cNvSpPr/>
          <p:nvPr/>
        </p:nvSpPr>
        <p:spPr>
          <a:xfrm>
            <a:off x="324177" y="3795886"/>
            <a:ext cx="5399951" cy="1015663"/>
          </a:xfrm>
          <a:prstGeom prst="rect">
            <a:avLst/>
          </a:prstGeom>
          <a:solidFill>
            <a:schemeClr val="bg1"/>
          </a:solidFill>
        </p:spPr>
        <p:txBody>
          <a:bodyPr wrap="square">
            <a:spAutoFit/>
          </a:bodyPr>
          <a:lstStyle/>
          <a:p>
            <a:pPr lvl="0" algn="ctr"/>
            <a:r>
              <a:rPr lang="pt-BR" sz="6000" dirty="0">
                <a:solidFill>
                  <a:sysClr val="windowText" lastClr="000000"/>
                </a:solidFill>
                <a:effectLst>
                  <a:outerShdw blurRad="38100" dist="38100" dir="2700000" algn="tl">
                    <a:srgbClr val="000000">
                      <a:alpha val="43137"/>
                    </a:srgbClr>
                  </a:outerShdw>
                </a:effectLst>
                <a:latin typeface="Impact"/>
                <a:ea typeface="Calibri"/>
                <a:cs typeface="Times New Roman"/>
              </a:rPr>
              <a:t>ALELUIA!</a:t>
            </a:r>
            <a:endParaRPr lang="pt-BR" sz="6000" dirty="0">
              <a:solidFill>
                <a:sysClr val="windowText" lastClr="000000"/>
              </a:solidFill>
              <a:effectLst>
                <a:outerShdw blurRad="38100" dist="38100" dir="2700000" algn="tl">
                  <a:srgbClr val="000000">
                    <a:alpha val="43137"/>
                  </a:srgbClr>
                </a:outerShdw>
              </a:effectLst>
              <a:ea typeface="Calibri"/>
              <a:cs typeface="Times New Roman"/>
            </a:endParaRPr>
          </a:p>
        </p:txBody>
      </p:sp>
      <p:pic>
        <p:nvPicPr>
          <p:cNvPr id="5" name="Picture 2" descr="C:\Users\Euclecio\Desktop\DMO2016\Assentar-s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83516"/>
            <a:ext cx="2388847" cy="2095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7056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Imagem\Balaio\Bíblia\bibl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2483768" y="123478"/>
            <a:ext cx="5616624" cy="1323439"/>
          </a:xfrm>
          <a:prstGeom prst="rect">
            <a:avLst/>
          </a:prstGeom>
          <a:noFill/>
        </p:spPr>
        <p:txBody>
          <a:bodyPr wrap="square" rtlCol="0">
            <a:spAutoFit/>
          </a:bodyPr>
          <a:lstStyle/>
          <a:p>
            <a:pPr algn="ctr"/>
            <a:r>
              <a:rPr lang="pt-BR" sz="8000" u="sng" dirty="0" smtClean="0">
                <a:ln>
                  <a:solidFill>
                    <a:schemeClr val="bg1"/>
                  </a:solidFill>
                </a:ln>
                <a:latin typeface="Impact" panose="020B0806030902050204" pitchFamily="34" charset="0"/>
              </a:rPr>
              <a:t>PREGAÇÃO</a:t>
            </a:r>
          </a:p>
        </p:txBody>
      </p:sp>
    </p:spTree>
    <p:extLst>
      <p:ext uri="{BB962C8B-B14F-4D97-AF65-F5344CB8AC3E}">
        <p14:creationId xmlns:p14="http://schemas.microsoft.com/office/powerpoint/2010/main" val="12002206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tângulo 1"/>
          <p:cNvSpPr/>
          <p:nvPr/>
        </p:nvSpPr>
        <p:spPr>
          <a:xfrm>
            <a:off x="0" y="627534"/>
            <a:ext cx="9144000" cy="3323987"/>
          </a:xfrm>
          <a:prstGeom prst="rect">
            <a:avLst/>
          </a:prstGeom>
        </p:spPr>
        <p:txBody>
          <a:bodyPr wrap="square">
            <a:spAutoFit/>
          </a:bodyPr>
          <a:lstStyle/>
          <a:p>
            <a:pPr algn="ctr"/>
            <a:r>
              <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rPr>
              <a:t>PELA PALAVRA DE DEUS,</a:t>
            </a:r>
          </a:p>
          <a:p>
            <a:pPr algn="ctr"/>
            <a:r>
              <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rPr>
              <a:t>SABEREMOS POR ONDE ANDAR.</a:t>
            </a:r>
            <a:r>
              <a:rPr lang="pt-BR" sz="3200" dirty="0">
                <a:solidFill>
                  <a:srgbClr val="FFFF00"/>
                </a:solidFill>
                <a:effectLst>
                  <a:outerShdw blurRad="38100" dist="38100" dir="2700000" algn="tl">
                    <a:srgbClr val="000000">
                      <a:alpha val="43137"/>
                    </a:srgbClr>
                  </a:outerShdw>
                </a:effectLst>
                <a:latin typeface="Impact" panose="020B0806030902050204" pitchFamily="34" charset="0"/>
              </a:rPr>
              <a:t> </a:t>
            </a:r>
            <a:endPar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endParaRPr>
          </a:p>
          <a:p>
            <a:pPr algn="ctr"/>
            <a:r>
              <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rPr>
              <a:t>ELA É LUZ E VERDADE. </a:t>
            </a:r>
          </a:p>
          <a:p>
            <a:pPr algn="ctr"/>
            <a:r>
              <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rPr>
              <a:t>PRECISAMOS ACREDITAR.</a:t>
            </a:r>
          </a:p>
          <a:p>
            <a:pPr algn="ctr"/>
            <a:endParaRPr lang="pt-BR" dirty="0">
              <a:solidFill>
                <a:srgbClr val="FFFF00"/>
              </a:solidFill>
              <a:effectLst>
                <a:outerShdw blurRad="38100" dist="38100" dir="2700000" algn="tl">
                  <a:srgbClr val="000000">
                    <a:alpha val="43137"/>
                  </a:srgbClr>
                </a:outerShdw>
              </a:effectLst>
              <a:latin typeface="Impact" panose="020B0806030902050204" pitchFamily="34" charset="0"/>
            </a:endParaRPr>
          </a:p>
          <a:p>
            <a:pPr algn="ctr"/>
            <a:r>
              <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rPr>
              <a:t>CRISTO ME CHAMA ELE É PASTOR.</a:t>
            </a:r>
            <a:br>
              <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rPr>
            </a:br>
            <a:r>
              <a:rPr lang="pt-BR" sz="3200" dirty="0" smtClean="0">
                <a:solidFill>
                  <a:srgbClr val="FFFF00"/>
                </a:solidFill>
                <a:effectLst>
                  <a:outerShdw blurRad="38100" dist="38100" dir="2700000" algn="tl">
                    <a:srgbClr val="000000">
                      <a:alpha val="43137"/>
                    </a:srgbClr>
                  </a:outerShdw>
                </a:effectLst>
                <a:latin typeface="Impact" panose="020B0806030902050204" pitchFamily="34" charset="0"/>
              </a:rPr>
              <a:t>SABE MEU NOME: FALA SENHOR!</a:t>
            </a:r>
            <a:endParaRPr lang="pt-BR" sz="3200" b="0" i="0" dirty="0">
              <a:solidFill>
                <a:srgbClr val="FFFF00"/>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7419481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tângulo 1"/>
          <p:cNvSpPr/>
          <p:nvPr/>
        </p:nvSpPr>
        <p:spPr>
          <a:xfrm>
            <a:off x="-5592" y="267494"/>
            <a:ext cx="9144000" cy="4462760"/>
          </a:xfrm>
          <a:prstGeom prst="rect">
            <a:avLst/>
          </a:prstGeom>
        </p:spPr>
        <p:txBody>
          <a:bodyPr wrap="square">
            <a:spAutoFit/>
          </a:bodyPr>
          <a:lstStyle/>
          <a:p>
            <a:pPr algn="ctr"/>
            <a:r>
              <a:rPr lang="pt-BR" sz="3200" dirty="0" smtClean="0">
                <a:solidFill>
                  <a:srgbClr val="FFFF00"/>
                </a:solidFill>
                <a:latin typeface="Impact" panose="020B0806030902050204" pitchFamily="34" charset="0"/>
              </a:rPr>
              <a:t>SEI QUE A RESPOSTA VEM DO MEU SER:</a:t>
            </a:r>
            <a:br>
              <a:rPr lang="pt-BR" sz="3200" dirty="0" smtClean="0">
                <a:solidFill>
                  <a:srgbClr val="FFFF00"/>
                </a:solidFill>
                <a:latin typeface="Impact" panose="020B0806030902050204" pitchFamily="34" charset="0"/>
              </a:rPr>
            </a:br>
            <a:r>
              <a:rPr lang="pt-BR" sz="3200" dirty="0" smtClean="0">
                <a:solidFill>
                  <a:srgbClr val="FFFF00"/>
                </a:solidFill>
                <a:latin typeface="Impact" panose="020B0806030902050204" pitchFamily="34" charset="0"/>
              </a:rPr>
              <a:t>QUERO SEGUIR-TE PARA VIVER!</a:t>
            </a:r>
          </a:p>
          <a:p>
            <a:pPr algn="ctr"/>
            <a:endParaRPr lang="pt-BR" sz="1400" dirty="0">
              <a:solidFill>
                <a:srgbClr val="FFFF00"/>
              </a:solidFill>
              <a:latin typeface="Impact" panose="020B0806030902050204" pitchFamily="34" charset="0"/>
            </a:endParaRPr>
          </a:p>
          <a:p>
            <a:pPr algn="ctr"/>
            <a:r>
              <a:rPr lang="pt-BR" sz="3200" dirty="0">
                <a:solidFill>
                  <a:srgbClr val="FFFF00"/>
                </a:solidFill>
                <a:effectLst>
                  <a:outerShdw blurRad="38100" dist="38100" dir="2700000" algn="tl">
                    <a:srgbClr val="000000">
                      <a:alpha val="43137"/>
                    </a:srgbClr>
                  </a:outerShdw>
                </a:effectLst>
                <a:latin typeface="Impact" panose="020B0806030902050204" pitchFamily="34" charset="0"/>
              </a:rPr>
              <a:t>PELA PALAVRA DE DEUS,</a:t>
            </a:r>
          </a:p>
          <a:p>
            <a:pPr algn="ctr"/>
            <a:r>
              <a:rPr lang="pt-BR" sz="3200" dirty="0">
                <a:solidFill>
                  <a:srgbClr val="FFFF00"/>
                </a:solidFill>
                <a:effectLst>
                  <a:outerShdw blurRad="38100" dist="38100" dir="2700000" algn="tl">
                    <a:srgbClr val="000000">
                      <a:alpha val="43137"/>
                    </a:srgbClr>
                  </a:outerShdw>
                </a:effectLst>
                <a:latin typeface="Impact" panose="020B0806030902050204" pitchFamily="34" charset="0"/>
              </a:rPr>
              <a:t>SABEREMOS POR ONDE ANDAR. </a:t>
            </a:r>
          </a:p>
          <a:p>
            <a:pPr algn="ctr"/>
            <a:r>
              <a:rPr lang="pt-BR" sz="3200" dirty="0">
                <a:solidFill>
                  <a:srgbClr val="FFFF00"/>
                </a:solidFill>
                <a:effectLst>
                  <a:outerShdw blurRad="38100" dist="38100" dir="2700000" algn="tl">
                    <a:srgbClr val="000000">
                      <a:alpha val="43137"/>
                    </a:srgbClr>
                  </a:outerShdw>
                </a:effectLst>
                <a:latin typeface="Impact" panose="020B0806030902050204" pitchFamily="34" charset="0"/>
              </a:rPr>
              <a:t>ELA É LUZ E VERDADE. </a:t>
            </a:r>
          </a:p>
          <a:p>
            <a:pPr algn="ctr"/>
            <a:r>
              <a:rPr lang="pt-BR" sz="3200" dirty="0">
                <a:solidFill>
                  <a:srgbClr val="FFFF00"/>
                </a:solidFill>
                <a:effectLst>
                  <a:outerShdw blurRad="38100" dist="38100" dir="2700000" algn="tl">
                    <a:srgbClr val="000000">
                      <a:alpha val="43137"/>
                    </a:srgbClr>
                  </a:outerShdw>
                </a:effectLst>
                <a:latin typeface="Impact" panose="020B0806030902050204" pitchFamily="34" charset="0"/>
              </a:rPr>
              <a:t>PRECISAMOS ACREDITAR.</a:t>
            </a:r>
          </a:p>
          <a:p>
            <a:pPr algn="ctr"/>
            <a:endParaRPr lang="pt-BR" sz="1400" dirty="0" smtClean="0">
              <a:solidFill>
                <a:srgbClr val="FFFF00"/>
              </a:solidFill>
              <a:latin typeface="Impact" panose="020B0806030902050204" pitchFamily="34" charset="0"/>
            </a:endParaRPr>
          </a:p>
          <a:p>
            <a:pPr algn="ctr"/>
            <a:r>
              <a:rPr lang="pt-BR" sz="3200" dirty="0" smtClean="0">
                <a:solidFill>
                  <a:srgbClr val="FFFF00"/>
                </a:solidFill>
                <a:latin typeface="Impact" panose="020B0806030902050204" pitchFamily="34" charset="0"/>
              </a:rPr>
              <a:t>MÃOS ESTENDIDAS PEDEM O PÃO.</a:t>
            </a:r>
            <a:br>
              <a:rPr lang="pt-BR" sz="3200" dirty="0" smtClean="0">
                <a:solidFill>
                  <a:srgbClr val="FFFF00"/>
                </a:solidFill>
                <a:latin typeface="Impact" panose="020B0806030902050204" pitchFamily="34" charset="0"/>
              </a:rPr>
            </a:br>
            <a:r>
              <a:rPr lang="pt-BR" sz="3200" dirty="0" smtClean="0">
                <a:solidFill>
                  <a:srgbClr val="FFFF00"/>
                </a:solidFill>
                <a:latin typeface="Impact" panose="020B0806030902050204" pitchFamily="34" charset="0"/>
              </a:rPr>
              <a:t>DEVO PARTI-LO COM MEU IRMÃO.</a:t>
            </a:r>
            <a:endParaRPr lang="pt-BR" sz="3200" b="0" i="0" dirty="0">
              <a:solidFill>
                <a:srgbClr val="FFFF00"/>
              </a:solidFill>
              <a:effectLst/>
              <a:latin typeface="Impact" panose="020B0806030902050204" pitchFamily="34" charset="0"/>
            </a:endParaRPr>
          </a:p>
        </p:txBody>
      </p:sp>
    </p:spTree>
    <p:extLst>
      <p:ext uri="{BB962C8B-B14F-4D97-AF65-F5344CB8AC3E}">
        <p14:creationId xmlns:p14="http://schemas.microsoft.com/office/powerpoint/2010/main" val="4186579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Euclécio\Downloads\Abstrato\Flor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64" y="2536"/>
            <a:ext cx="9144001" cy="5154612"/>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2843808" y="558639"/>
            <a:ext cx="5925573" cy="3785652"/>
          </a:xfrm>
          <a:prstGeom prst="rect">
            <a:avLst/>
          </a:prstGeom>
          <a:noFill/>
        </p:spPr>
        <p:txBody>
          <a:bodyPr wrap="square" rtlCol="0">
            <a:spAutoFit/>
          </a:bodyPr>
          <a:lstStyle/>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LITURGIA</a:t>
            </a:r>
          </a:p>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DE</a:t>
            </a:r>
          </a:p>
          <a:p>
            <a:pPr algn="ctr"/>
            <a:r>
              <a:rPr lang="pt-BR" sz="8000" dirty="0" smtClean="0">
                <a:ln>
                  <a:solidFill>
                    <a:schemeClr val="bg1"/>
                  </a:solidFill>
                </a:ln>
                <a:effectLst>
                  <a:outerShdw blurRad="38100" dist="38100" dir="2700000" algn="tl">
                    <a:srgbClr val="000000">
                      <a:alpha val="43137"/>
                    </a:srgbClr>
                  </a:outerShdw>
                </a:effectLst>
                <a:latin typeface="Impact" panose="020B0806030902050204" pitchFamily="34" charset="0"/>
              </a:rPr>
              <a:t>SAÍDA</a:t>
            </a:r>
            <a:endParaRPr lang="pt-BR" sz="8000" dirty="0">
              <a:ln>
                <a:solidFill>
                  <a:schemeClr val="bg1"/>
                </a:solidFill>
              </a:ln>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0442687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K:\Imagem\Abstrato\ao.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8" y="0"/>
            <a:ext cx="8265076" cy="515802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2915816" y="627534"/>
            <a:ext cx="5328592" cy="2123658"/>
          </a:xfrm>
          <a:prstGeom prst="rect">
            <a:avLst/>
          </a:prstGeom>
          <a:noFill/>
        </p:spPr>
        <p:txBody>
          <a:bodyPr wrap="square" rtlCol="0">
            <a:spAutoFit/>
          </a:bodyPr>
          <a:lstStyle/>
          <a:p>
            <a:pPr algn="ctr"/>
            <a:r>
              <a:rPr lang="pt-BR" sz="8800" u="sng" dirty="0" smtClean="0">
                <a:solidFill>
                  <a:schemeClr val="bg1"/>
                </a:solidFill>
                <a:effectLst>
                  <a:outerShdw blurRad="38100" dist="38100" dir="2700000" algn="tl">
                    <a:srgbClr val="000000">
                      <a:alpha val="43137"/>
                    </a:srgbClr>
                  </a:outerShdw>
                </a:effectLst>
                <a:latin typeface="Impact" panose="020B0806030902050204" pitchFamily="34" charset="0"/>
              </a:rPr>
              <a:t>OFERTÓRIO</a:t>
            </a:r>
          </a:p>
          <a:p>
            <a:pPr algn="ctr"/>
            <a:r>
              <a:rPr lang="pt-BR" sz="4400" dirty="0" smtClean="0">
                <a:solidFill>
                  <a:schemeClr val="bg1"/>
                </a:solidFill>
                <a:effectLst>
                  <a:outerShdw blurRad="38100" dist="38100" dir="2700000" algn="tl">
                    <a:srgbClr val="000000">
                      <a:alpha val="43137"/>
                    </a:srgbClr>
                  </a:outerShdw>
                </a:effectLst>
                <a:latin typeface="Impact" panose="020B0806030902050204" pitchFamily="34" charset="0"/>
              </a:rPr>
              <a:t>PEQUENA PROCISSÃO</a:t>
            </a:r>
            <a:endParaRPr lang="pt-BR" sz="44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9940603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0" y="411510"/>
            <a:ext cx="9144000" cy="4401205"/>
          </a:xfrm>
          <a:prstGeom prst="rect">
            <a:avLst/>
          </a:prstGeom>
          <a:noFill/>
        </p:spPr>
        <p:txBody>
          <a:bodyPr wrap="square" rtlCol="0">
            <a:spAutoFit/>
          </a:bodyPr>
          <a:lstStyle/>
          <a:p>
            <a:pPr algn="ctr"/>
            <a:r>
              <a:rPr lang="pt-BR" sz="2800" dirty="0" smtClean="0">
                <a:solidFill>
                  <a:srgbClr val="002060"/>
                </a:solidFill>
                <a:latin typeface="Impact" panose="020B0806030902050204" pitchFamily="34" charset="0"/>
              </a:rPr>
              <a:t>AZUL – TEMPO DE COLHEITA É TEMPO DE ABUNDÂNCIA. </a:t>
            </a:r>
          </a:p>
          <a:p>
            <a:pPr algn="ctr"/>
            <a:r>
              <a:rPr lang="pt-BR" sz="2800" dirty="0" smtClean="0">
                <a:solidFill>
                  <a:srgbClr val="C00000"/>
                </a:solidFill>
                <a:latin typeface="Impact" panose="020B0806030902050204" pitchFamily="34" charset="0"/>
              </a:rPr>
              <a:t>VERMELHO - É MOMENTO DE COMEMORAÇÃO E GRATIDÃO.</a:t>
            </a:r>
          </a:p>
          <a:p>
            <a:pPr algn="ctr"/>
            <a:r>
              <a:rPr lang="pt-BR" sz="2800" dirty="0" smtClean="0">
                <a:ln>
                  <a:solidFill>
                    <a:schemeClr val="tx1"/>
                  </a:solidFill>
                </a:ln>
                <a:solidFill>
                  <a:schemeClr val="bg1"/>
                </a:solidFill>
                <a:latin typeface="Impact" panose="020B0806030902050204" pitchFamily="34" charset="0"/>
              </a:rPr>
              <a:t>BRANCO - SOMOS GRATOS PELA VIDA (ÁGUA).</a:t>
            </a:r>
          </a:p>
          <a:p>
            <a:pPr algn="ctr"/>
            <a:r>
              <a:rPr lang="pt-BR" sz="2800" dirty="0" smtClean="0">
                <a:solidFill>
                  <a:srgbClr val="002060"/>
                </a:solidFill>
                <a:latin typeface="Impact" panose="020B0806030902050204" pitchFamily="34" charset="0"/>
              </a:rPr>
              <a:t>AZUL – SOMOS GRATOS PELA FÉ (VELA).</a:t>
            </a:r>
          </a:p>
          <a:p>
            <a:pPr algn="ctr"/>
            <a:r>
              <a:rPr lang="pt-BR" sz="2800" dirty="0" smtClean="0">
                <a:solidFill>
                  <a:srgbClr val="C00000"/>
                </a:solidFill>
                <a:latin typeface="Impact" panose="020B0806030902050204" pitchFamily="34" charset="0"/>
              </a:rPr>
              <a:t>VERMELHO – </a:t>
            </a:r>
            <a:r>
              <a:rPr lang="pt-BR" sz="2800" dirty="0">
                <a:solidFill>
                  <a:srgbClr val="C00000"/>
                </a:solidFill>
                <a:latin typeface="Impact" panose="020B0806030902050204" pitchFamily="34" charset="0"/>
              </a:rPr>
              <a:t>SOMOS GRATOS PELA </a:t>
            </a:r>
            <a:r>
              <a:rPr lang="pt-BR" sz="2800" dirty="0" smtClean="0">
                <a:solidFill>
                  <a:srgbClr val="C00000"/>
                </a:solidFill>
                <a:latin typeface="Impact" panose="020B0806030902050204" pitchFamily="34" charset="0"/>
              </a:rPr>
              <a:t>FORÇA </a:t>
            </a:r>
            <a:r>
              <a:rPr lang="pt-BR" sz="2800" dirty="0">
                <a:solidFill>
                  <a:srgbClr val="C00000"/>
                </a:solidFill>
                <a:latin typeface="Impact" panose="020B0806030902050204" pitchFamily="34" charset="0"/>
              </a:rPr>
              <a:t>E </a:t>
            </a:r>
            <a:r>
              <a:rPr lang="pt-BR" sz="2800" dirty="0" smtClean="0">
                <a:solidFill>
                  <a:srgbClr val="C00000"/>
                </a:solidFill>
                <a:latin typeface="Impact" panose="020B0806030902050204" pitchFamily="34" charset="0"/>
              </a:rPr>
              <a:t>CRIATIVIDADE (ÓLEO).</a:t>
            </a:r>
            <a:endParaRPr lang="pt-BR" sz="2800" dirty="0">
              <a:solidFill>
                <a:srgbClr val="C00000"/>
              </a:solidFill>
              <a:latin typeface="Impact" panose="020B0806030902050204" pitchFamily="34" charset="0"/>
            </a:endParaRPr>
          </a:p>
          <a:p>
            <a:pPr algn="ctr"/>
            <a:r>
              <a:rPr lang="pt-BR" sz="2800" dirty="0" smtClean="0">
                <a:ln>
                  <a:solidFill>
                    <a:schemeClr val="tx1"/>
                  </a:solidFill>
                </a:ln>
                <a:solidFill>
                  <a:schemeClr val="bg1"/>
                </a:solidFill>
                <a:latin typeface="Impact" panose="020B0806030902050204" pitchFamily="34" charset="0"/>
              </a:rPr>
              <a:t>BRANCO - SOMOS GRATOS PELO TRABALHO (FRUTAS). </a:t>
            </a:r>
          </a:p>
          <a:p>
            <a:pPr algn="ctr"/>
            <a:r>
              <a:rPr lang="pt-BR" sz="2800" dirty="0" smtClean="0">
                <a:solidFill>
                  <a:srgbClr val="002060"/>
                </a:solidFill>
                <a:latin typeface="Impact" panose="020B0806030902050204" pitchFamily="34" charset="0"/>
              </a:rPr>
              <a:t>AZUL -  SOMOS GRATOS PELO PODER DO TESTEMUNHO (SAL).</a:t>
            </a:r>
          </a:p>
          <a:p>
            <a:pPr algn="ctr"/>
            <a:r>
              <a:rPr lang="pt-BR" sz="2800" dirty="0" smtClean="0">
                <a:solidFill>
                  <a:srgbClr val="C00000"/>
                </a:solidFill>
                <a:latin typeface="Impact" panose="020B0806030902050204" pitchFamily="34" charset="0"/>
              </a:rPr>
              <a:t>VERMELHO – ENTÃO, ESTENDEMOS O CONVITE...</a:t>
            </a:r>
          </a:p>
          <a:p>
            <a:pPr algn="ctr"/>
            <a:r>
              <a:rPr lang="pt-BR" sz="2800" dirty="0">
                <a:ln>
                  <a:solidFill>
                    <a:schemeClr val="tx1"/>
                  </a:solidFill>
                </a:ln>
                <a:solidFill>
                  <a:schemeClr val="bg1"/>
                </a:solidFill>
                <a:latin typeface="Impact" panose="020B0806030902050204" pitchFamily="34" charset="0"/>
              </a:rPr>
              <a:t>BRANCO </a:t>
            </a:r>
            <a:r>
              <a:rPr lang="pt-BR" sz="2800" dirty="0" smtClean="0">
                <a:ln>
                  <a:solidFill>
                    <a:schemeClr val="tx1"/>
                  </a:solidFill>
                </a:ln>
                <a:solidFill>
                  <a:schemeClr val="bg1"/>
                </a:solidFill>
                <a:latin typeface="Impact" panose="020B0806030902050204" pitchFamily="34" charset="0"/>
              </a:rPr>
              <a:t>– VAMOS OFERTAR? VAMOS REPARTIR </a:t>
            </a:r>
          </a:p>
          <a:p>
            <a:pPr algn="ctr"/>
            <a:r>
              <a:rPr lang="pt-BR" sz="2800" dirty="0" smtClean="0">
                <a:ln>
                  <a:solidFill>
                    <a:schemeClr val="tx1"/>
                  </a:solidFill>
                </a:ln>
                <a:solidFill>
                  <a:schemeClr val="bg1"/>
                </a:solidFill>
                <a:latin typeface="Impact" panose="020B0806030902050204" pitchFamily="34" charset="0"/>
              </a:rPr>
              <a:t>UM POUCO DAQUILO QUE RECEBEMOS DE DEUS?</a:t>
            </a:r>
            <a:endParaRPr lang="pt-BR" sz="2800" dirty="0">
              <a:ln>
                <a:solidFill>
                  <a:schemeClr val="tx1"/>
                </a:solidFill>
              </a:ln>
              <a:solidFill>
                <a:schemeClr val="bg1"/>
              </a:solidFill>
              <a:latin typeface="Impact" panose="020B0806030902050204" pitchFamily="34" charset="0"/>
            </a:endParaRPr>
          </a:p>
        </p:txBody>
      </p:sp>
    </p:spTree>
    <p:extLst>
      <p:ext uri="{BB962C8B-B14F-4D97-AF65-F5344CB8AC3E}">
        <p14:creationId xmlns:p14="http://schemas.microsoft.com/office/powerpoint/2010/main" val="27118048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aixaDeTexto 1"/>
          <p:cNvSpPr txBox="1"/>
          <p:nvPr/>
        </p:nvSpPr>
        <p:spPr>
          <a:xfrm>
            <a:off x="0" y="555526"/>
            <a:ext cx="9144000" cy="3970318"/>
          </a:xfrm>
          <a:prstGeom prst="rect">
            <a:avLst/>
          </a:prstGeom>
          <a:noFill/>
        </p:spPr>
        <p:txBody>
          <a:bodyPr wrap="square" rtlCol="0">
            <a:spAutoFit/>
          </a:bodyPr>
          <a:lstStyle/>
          <a:p>
            <a:pPr algn="ctr"/>
            <a:r>
              <a:rPr lang="pt-BR" sz="2800" dirty="0" smtClean="0">
                <a:solidFill>
                  <a:schemeClr val="tx2"/>
                </a:solidFill>
                <a:latin typeface="Impact" panose="020B0806030902050204" pitchFamily="34" charset="0"/>
              </a:rPr>
              <a:t>AZUL - As ofertas </a:t>
            </a:r>
            <a:r>
              <a:rPr lang="pt-BR" sz="2800" dirty="0">
                <a:solidFill>
                  <a:schemeClr val="tx2"/>
                </a:solidFill>
                <a:latin typeface="Impact" panose="020B0806030902050204" pitchFamily="34" charset="0"/>
              </a:rPr>
              <a:t>d</a:t>
            </a:r>
            <a:r>
              <a:rPr lang="pt-BR" sz="2800" dirty="0" smtClean="0">
                <a:solidFill>
                  <a:schemeClr val="tx2"/>
                </a:solidFill>
                <a:latin typeface="Impact" panose="020B0806030902050204" pitchFamily="34" charset="0"/>
              </a:rPr>
              <a:t>o último ano</a:t>
            </a:r>
            <a:r>
              <a:rPr lang="pt-BR" sz="2800" dirty="0">
                <a:solidFill>
                  <a:schemeClr val="tx2"/>
                </a:solidFill>
                <a:latin typeface="Impact" panose="020B0806030902050204" pitchFamily="34" charset="0"/>
              </a:rPr>
              <a:t> </a:t>
            </a:r>
            <a:r>
              <a:rPr lang="pt-BR" sz="2800" dirty="0" smtClean="0">
                <a:solidFill>
                  <a:schemeClr val="tx2"/>
                </a:solidFill>
                <a:latin typeface="Impact" panose="020B0806030902050204" pitchFamily="34" charset="0"/>
              </a:rPr>
              <a:t>foram destinadas à...</a:t>
            </a:r>
          </a:p>
          <a:p>
            <a:pPr algn="ctr"/>
            <a:r>
              <a:rPr lang="pt-BR" sz="2800" dirty="0" smtClean="0">
                <a:solidFill>
                  <a:schemeClr val="tx2"/>
                </a:solidFill>
                <a:latin typeface="Impact" panose="020B0806030902050204" pitchFamily="34" charset="0"/>
              </a:rPr>
              <a:t>Associação dos Deficientes Visuais e Amigos</a:t>
            </a:r>
          </a:p>
          <a:p>
            <a:pPr algn="ctr"/>
            <a:r>
              <a:rPr lang="pt-BR" sz="2800" dirty="0" smtClean="0">
                <a:solidFill>
                  <a:schemeClr val="tx2"/>
                </a:solidFill>
                <a:latin typeface="Impact" panose="020B0806030902050204" pitchFamily="34" charset="0"/>
              </a:rPr>
              <a:t>Nova Vida de Três de Maio/RS, R$ 21.000,00;</a:t>
            </a:r>
          </a:p>
          <a:p>
            <a:pPr algn="ctr"/>
            <a:r>
              <a:rPr lang="pt-BR" sz="2800" dirty="0" smtClean="0">
                <a:solidFill>
                  <a:schemeClr val="tx2"/>
                </a:solidFill>
                <a:latin typeface="Impact" panose="020B0806030902050204" pitchFamily="34" charset="0"/>
              </a:rPr>
              <a:t>Centro de Educação Especial Vida e Fraternidade</a:t>
            </a:r>
          </a:p>
          <a:p>
            <a:pPr algn="ctr"/>
            <a:r>
              <a:rPr lang="pt-BR" sz="2800" dirty="0" smtClean="0">
                <a:solidFill>
                  <a:schemeClr val="tx2"/>
                </a:solidFill>
                <a:latin typeface="Impact" panose="020B0806030902050204" pitchFamily="34" charset="0"/>
              </a:rPr>
              <a:t>Da Fundação Fé e Alegria em Cuiabá/MT, R$ 21.000,00;</a:t>
            </a:r>
          </a:p>
          <a:p>
            <a:pPr algn="ctr"/>
            <a:r>
              <a:rPr lang="pt-BR" sz="2800" dirty="0" smtClean="0">
                <a:solidFill>
                  <a:schemeClr val="tx2"/>
                </a:solidFill>
                <a:latin typeface="Impact" panose="020B0806030902050204" pitchFamily="34" charset="0"/>
              </a:rPr>
              <a:t>Creche Bom Samaritano em Itapema/RJ, R$ 8.500,00;</a:t>
            </a:r>
          </a:p>
          <a:p>
            <a:pPr algn="ctr"/>
            <a:r>
              <a:rPr lang="pt-BR" sz="2800" dirty="0" smtClean="0">
                <a:solidFill>
                  <a:schemeClr val="tx2"/>
                </a:solidFill>
                <a:latin typeface="Impact" panose="020B0806030902050204" pitchFamily="34" charset="0"/>
              </a:rPr>
              <a:t>Associação Beneficente Encontro com Deus</a:t>
            </a:r>
          </a:p>
          <a:p>
            <a:pPr algn="ctr"/>
            <a:r>
              <a:rPr lang="pt-BR" sz="2800" dirty="0" smtClean="0">
                <a:solidFill>
                  <a:schemeClr val="tx2"/>
                </a:solidFill>
                <a:latin typeface="Impact" panose="020B0806030902050204" pitchFamily="34" charset="0"/>
              </a:rPr>
              <a:t>Em Curitiba/PR, R$ 4.000,00</a:t>
            </a:r>
          </a:p>
          <a:p>
            <a:pPr algn="ctr"/>
            <a:r>
              <a:rPr lang="pt-BR" sz="2800" dirty="0" smtClean="0">
                <a:solidFill>
                  <a:schemeClr val="tx2"/>
                </a:solidFill>
                <a:latin typeface="Impact" panose="020B0806030902050204" pitchFamily="34" charset="0"/>
              </a:rPr>
              <a:t>&amp; Itaboraí/RJ, R$ 8.500,00;</a:t>
            </a:r>
            <a:endParaRPr lang="pt-BR" sz="2800" dirty="0">
              <a:solidFill>
                <a:schemeClr val="tx2"/>
              </a:solidFill>
              <a:latin typeface="Impact" panose="020B0806030902050204" pitchFamily="34" charset="0"/>
            </a:endParaRPr>
          </a:p>
        </p:txBody>
      </p:sp>
    </p:spTree>
    <p:extLst>
      <p:ext uri="{BB962C8B-B14F-4D97-AF65-F5344CB8AC3E}">
        <p14:creationId xmlns:p14="http://schemas.microsoft.com/office/powerpoint/2010/main" val="28534848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54" y="987574"/>
            <a:ext cx="9144000" cy="2727029"/>
          </a:xfrm>
          <a:prstGeom prst="rect">
            <a:avLst/>
          </a:prstGeom>
        </p:spPr>
        <p:txBody>
          <a:bodyPr wrap="square">
            <a:spAutoFit/>
          </a:bodyPr>
          <a:lstStyle/>
          <a:p>
            <a:pPr algn="ctr">
              <a:lnSpc>
                <a:spcPct val="107000"/>
              </a:lnSpc>
              <a:spcAft>
                <a:spcPts val="0"/>
              </a:spcAft>
            </a:pPr>
            <a:r>
              <a:rPr lang="pt-BR" sz="3200" dirty="0" smtClean="0">
                <a:solidFill>
                  <a:srgbClr val="C00000"/>
                </a:solidFill>
                <a:latin typeface="Impact" panose="020B0806030902050204" pitchFamily="34" charset="0"/>
                <a:ea typeface="Calibri"/>
                <a:cs typeface="Times New Roman"/>
              </a:rPr>
              <a:t>VERMELHO - As ofertas  deste Culto,</a:t>
            </a:r>
          </a:p>
          <a:p>
            <a:pPr algn="ctr">
              <a:lnSpc>
                <a:spcPct val="107000"/>
              </a:lnSpc>
              <a:spcAft>
                <a:spcPts val="0"/>
              </a:spcAft>
            </a:pPr>
            <a:r>
              <a:rPr lang="pt-BR" sz="3200" dirty="0" smtClean="0">
                <a:solidFill>
                  <a:srgbClr val="C00000"/>
                </a:solidFill>
                <a:latin typeface="Impact" panose="020B0806030902050204" pitchFamily="34" charset="0"/>
                <a:ea typeface="Calibri"/>
                <a:cs typeface="Times New Roman"/>
              </a:rPr>
              <a:t>seguindo o Plano de Ofertas,</a:t>
            </a:r>
          </a:p>
          <a:p>
            <a:pPr algn="ctr">
              <a:lnSpc>
                <a:spcPct val="107000"/>
              </a:lnSpc>
              <a:spcAft>
                <a:spcPts val="0"/>
              </a:spcAft>
            </a:pPr>
            <a:r>
              <a:rPr lang="pt-BR" sz="3200" dirty="0">
                <a:solidFill>
                  <a:srgbClr val="C00000"/>
                </a:solidFill>
                <a:latin typeface="Impact" panose="020B0806030902050204" pitchFamily="34" charset="0"/>
                <a:ea typeface="Calibri"/>
                <a:cs typeface="Times New Roman"/>
              </a:rPr>
              <a:t>s</a:t>
            </a:r>
            <a:r>
              <a:rPr lang="pt-BR" sz="3200" dirty="0" smtClean="0">
                <a:solidFill>
                  <a:srgbClr val="C00000"/>
                </a:solidFill>
                <a:latin typeface="Impact" panose="020B0806030902050204" pitchFamily="34" charset="0"/>
                <a:ea typeface="Calibri"/>
                <a:cs typeface="Times New Roman"/>
              </a:rPr>
              <a:t>erão investidas no</a:t>
            </a:r>
          </a:p>
          <a:p>
            <a:pPr algn="ctr">
              <a:lnSpc>
                <a:spcPct val="107000"/>
              </a:lnSpc>
              <a:spcAft>
                <a:spcPts val="0"/>
              </a:spcAft>
            </a:pPr>
            <a:r>
              <a:rPr lang="pt-BR" sz="3200" dirty="0" smtClean="0">
                <a:solidFill>
                  <a:srgbClr val="C00000"/>
                </a:solidFill>
                <a:latin typeface="Impact" panose="020B0806030902050204" pitchFamily="34" charset="0"/>
                <a:ea typeface="Calibri"/>
                <a:cs typeface="Times New Roman"/>
              </a:rPr>
              <a:t>FUNDO PARA TRABALHO COM</a:t>
            </a:r>
          </a:p>
          <a:p>
            <a:pPr algn="ctr">
              <a:lnSpc>
                <a:spcPct val="107000"/>
              </a:lnSpc>
              <a:spcAft>
                <a:spcPts val="0"/>
              </a:spcAft>
            </a:pPr>
            <a:r>
              <a:rPr lang="pt-BR" sz="3200" dirty="0" smtClean="0">
                <a:solidFill>
                  <a:srgbClr val="C00000"/>
                </a:solidFill>
                <a:latin typeface="Impact" panose="020B0806030902050204" pitchFamily="34" charset="0"/>
                <a:ea typeface="Calibri"/>
                <a:cs typeface="Times New Roman"/>
              </a:rPr>
              <a:t>VÍTIMAS DE VIOLÊNCIA DOMÉSTICA.</a:t>
            </a:r>
          </a:p>
        </p:txBody>
      </p:sp>
    </p:spTree>
    <p:extLst>
      <p:ext uri="{BB962C8B-B14F-4D97-AF65-F5344CB8AC3E}">
        <p14:creationId xmlns:p14="http://schemas.microsoft.com/office/powerpoint/2010/main" val="23800490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Euclecio\Downloads\Ofer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066282"/>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0" y="4066282"/>
            <a:ext cx="9148805" cy="1077218"/>
          </a:xfrm>
          <a:prstGeom prst="rect">
            <a:avLst/>
          </a:prstGeom>
          <a:solidFill>
            <a:schemeClr val="tx1"/>
          </a:solidFill>
        </p:spPr>
        <p:txBody>
          <a:bodyPr wrap="square" rtlCol="0">
            <a:spAutoFit/>
          </a:bodyPr>
          <a:lstStyle/>
          <a:p>
            <a:pPr algn="ctr"/>
            <a:r>
              <a:rPr lang="pt-BR" sz="32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rPr>
              <a:t>BRANCO - Enquanto recolhemos as ofertas, </a:t>
            </a:r>
          </a:p>
          <a:p>
            <a:pPr algn="ctr"/>
            <a:r>
              <a:rPr lang="pt-BR" sz="32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rPr>
              <a:t>cantamos “Chuvas de Bênçãos”.</a:t>
            </a:r>
          </a:p>
        </p:txBody>
      </p:sp>
    </p:spTree>
    <p:extLst>
      <p:ext uri="{BB962C8B-B14F-4D97-AF65-F5344CB8AC3E}">
        <p14:creationId xmlns:p14="http://schemas.microsoft.com/office/powerpoint/2010/main" val="27984674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0" y="339502"/>
            <a:ext cx="9157648" cy="4370427"/>
          </a:xfrm>
          <a:prstGeom prst="rect">
            <a:avLst/>
          </a:prstGeom>
        </p:spPr>
        <p:txBody>
          <a:bodyPr wrap="square">
            <a:spAutoFit/>
          </a:bodyPr>
          <a:lstStyle/>
          <a:p>
            <a:pPr algn="ctr">
              <a:spcAft>
                <a:spcPts val="0"/>
              </a:spcAft>
            </a:pPr>
            <a:r>
              <a:rPr lang="pt-BR" sz="3200" dirty="0" smtClean="0">
                <a:solidFill>
                  <a:schemeClr val="accent3">
                    <a:lumMod val="50000"/>
                  </a:schemeClr>
                </a:solidFill>
                <a:effectLst>
                  <a:outerShdw blurRad="38100" dist="38100" dir="2700000" algn="tl">
                    <a:srgbClr val="000000">
                      <a:alpha val="43137"/>
                    </a:srgbClr>
                  </a:outerShdw>
                </a:effectLst>
                <a:latin typeface="Impact"/>
                <a:ea typeface="Times New Roman"/>
              </a:rPr>
              <a:t>CHUVAS DE BÊNÇÃOS TEREMOS É A PROMESSA DE DEUS.</a:t>
            </a:r>
            <a:endParaRPr lang="pt-BR" sz="3200" dirty="0" smtClean="0">
              <a:solidFill>
                <a:schemeClr val="accent3">
                  <a:lumMod val="50000"/>
                </a:schemeClr>
              </a:solidFill>
              <a:effectLst>
                <a:outerShdw blurRad="38100" dist="38100" dir="2700000" algn="tl">
                  <a:srgbClr val="000000">
                    <a:alpha val="43137"/>
                  </a:srgbClr>
                </a:outerShdw>
              </a:effectLst>
              <a:latin typeface="Times New Roman"/>
              <a:ea typeface="Times New Roman"/>
            </a:endParaRPr>
          </a:p>
          <a:p>
            <a:pPr algn="ctr">
              <a:spcAft>
                <a:spcPts val="0"/>
              </a:spcAft>
            </a:pPr>
            <a:r>
              <a:rPr lang="pt-BR" sz="3200" dirty="0" smtClean="0">
                <a:solidFill>
                  <a:schemeClr val="accent3">
                    <a:lumMod val="50000"/>
                  </a:schemeClr>
                </a:solidFill>
                <a:effectLst>
                  <a:outerShdw blurRad="38100" dist="38100" dir="2700000" algn="tl">
                    <a:srgbClr val="000000">
                      <a:alpha val="43137"/>
                    </a:srgbClr>
                  </a:outerShdw>
                </a:effectLst>
                <a:latin typeface="Impact"/>
                <a:ea typeface="Times New Roman"/>
              </a:rPr>
              <a:t>TEMPOS BENDITOS TRAZENDO, </a:t>
            </a:r>
          </a:p>
          <a:p>
            <a:pPr algn="ctr">
              <a:spcAft>
                <a:spcPts val="0"/>
              </a:spcAft>
            </a:pPr>
            <a:r>
              <a:rPr lang="pt-BR" sz="3200" dirty="0" smtClean="0">
                <a:solidFill>
                  <a:schemeClr val="accent3">
                    <a:lumMod val="50000"/>
                  </a:schemeClr>
                </a:solidFill>
                <a:effectLst>
                  <a:outerShdw blurRad="38100" dist="38100" dir="2700000" algn="tl">
                    <a:srgbClr val="000000">
                      <a:alpha val="43137"/>
                    </a:srgbClr>
                  </a:outerShdw>
                </a:effectLst>
                <a:latin typeface="Impact"/>
                <a:ea typeface="Times New Roman"/>
              </a:rPr>
              <a:t>CHUVAS DE BÊNÇÃOS DOS CÉUS.</a:t>
            </a:r>
            <a:endParaRPr lang="pt-BR" sz="3200" dirty="0" smtClean="0">
              <a:solidFill>
                <a:schemeClr val="accent3">
                  <a:lumMod val="50000"/>
                </a:schemeClr>
              </a:solidFill>
              <a:effectLst>
                <a:outerShdw blurRad="38100" dist="38100" dir="2700000" algn="tl">
                  <a:srgbClr val="000000">
                    <a:alpha val="43137"/>
                  </a:srgbClr>
                </a:outerShdw>
              </a:effectLst>
              <a:latin typeface="Times New Roman"/>
              <a:ea typeface="Times New Roman"/>
            </a:endParaRPr>
          </a:p>
          <a:p>
            <a:pPr algn="ctr">
              <a:spcAft>
                <a:spcPts val="0"/>
              </a:spcAft>
            </a:pPr>
            <a:r>
              <a:rPr lang="pt-BR" sz="1200" dirty="0" smtClean="0">
                <a:effectLst>
                  <a:outerShdw blurRad="38100" dist="38100" dir="2700000" algn="tl">
                    <a:srgbClr val="000000">
                      <a:alpha val="43137"/>
                    </a:srgbClr>
                  </a:outerShdw>
                </a:effectLst>
                <a:latin typeface="Impact"/>
                <a:ea typeface="Times New Roman"/>
              </a:rPr>
              <a:t> </a:t>
            </a:r>
            <a:endParaRPr lang="pt-BR" sz="1200" dirty="0" smtClean="0">
              <a:effectLst>
                <a:outerShdw blurRad="38100" dist="38100" dir="2700000" algn="tl">
                  <a:srgbClr val="000000">
                    <a:alpha val="43137"/>
                  </a:srgbClr>
                </a:outerShdw>
              </a:effectLst>
              <a:latin typeface="Times New Roman"/>
              <a:ea typeface="Times New Roman"/>
            </a:endParaRPr>
          </a:p>
          <a:p>
            <a:pPr algn="ctr">
              <a:spcAft>
                <a:spcPts val="0"/>
              </a:spcAft>
            </a:pPr>
            <a:r>
              <a:rPr lang="pt-BR" sz="3200" dirty="0" smtClean="0">
                <a:solidFill>
                  <a:schemeClr val="accent2">
                    <a:lumMod val="50000"/>
                  </a:schemeClr>
                </a:solidFill>
                <a:effectLst>
                  <a:outerShdw blurRad="38100" dist="38100" dir="2700000" algn="tl">
                    <a:srgbClr val="000000">
                      <a:alpha val="43137"/>
                    </a:srgbClr>
                  </a:outerShdw>
                </a:effectLst>
                <a:latin typeface="Impact"/>
                <a:ea typeface="Times New Roman"/>
              </a:rPr>
              <a:t>CHUVAS DE BÊNÇÃOS, CHUVAS DE BÊNÇÃOS DOS CÉUS.</a:t>
            </a:r>
            <a:endParaRPr lang="pt-BR" sz="3200" dirty="0" smtClean="0">
              <a:solidFill>
                <a:schemeClr val="accent2">
                  <a:lumMod val="50000"/>
                </a:schemeClr>
              </a:solidFill>
              <a:effectLst>
                <a:outerShdw blurRad="38100" dist="38100" dir="2700000" algn="tl">
                  <a:srgbClr val="000000">
                    <a:alpha val="43137"/>
                  </a:srgbClr>
                </a:outerShdw>
              </a:effectLst>
              <a:latin typeface="Times New Roman"/>
              <a:ea typeface="Times New Roman"/>
            </a:endParaRPr>
          </a:p>
          <a:p>
            <a:pPr algn="ctr">
              <a:spcAft>
                <a:spcPts val="0"/>
              </a:spcAft>
            </a:pPr>
            <a:r>
              <a:rPr lang="pt-BR" sz="3200" dirty="0" smtClean="0">
                <a:solidFill>
                  <a:schemeClr val="accent2">
                    <a:lumMod val="50000"/>
                  </a:schemeClr>
                </a:solidFill>
                <a:effectLst>
                  <a:outerShdw blurRad="38100" dist="38100" dir="2700000" algn="tl">
                    <a:srgbClr val="000000">
                      <a:alpha val="43137"/>
                    </a:srgbClr>
                  </a:outerShdw>
                </a:effectLst>
                <a:latin typeface="Impact"/>
                <a:ea typeface="Times New Roman"/>
              </a:rPr>
              <a:t>GOTAS BENDITAS JÁ TEMOS. CHUVAS PEDIMOS A DEUS.</a:t>
            </a:r>
            <a:endParaRPr lang="pt-BR" sz="3200" dirty="0" smtClean="0">
              <a:solidFill>
                <a:schemeClr val="accent2">
                  <a:lumMod val="50000"/>
                </a:schemeClr>
              </a:solidFill>
              <a:effectLst>
                <a:outerShdw blurRad="38100" dist="38100" dir="2700000" algn="tl">
                  <a:srgbClr val="000000">
                    <a:alpha val="43137"/>
                  </a:srgbClr>
                </a:outerShdw>
              </a:effectLst>
              <a:latin typeface="Times New Roman"/>
              <a:ea typeface="Times New Roman"/>
            </a:endParaRPr>
          </a:p>
          <a:p>
            <a:pPr algn="ctr">
              <a:spcAft>
                <a:spcPts val="0"/>
              </a:spcAft>
            </a:pPr>
            <a:r>
              <a:rPr lang="pt-BR" sz="1200" dirty="0" smtClean="0">
                <a:solidFill>
                  <a:srgbClr val="C00000"/>
                </a:solidFill>
                <a:effectLst>
                  <a:outerShdw blurRad="38100" dist="38100" dir="2700000" algn="tl">
                    <a:srgbClr val="000000">
                      <a:alpha val="43137"/>
                    </a:srgbClr>
                  </a:outerShdw>
                </a:effectLst>
                <a:latin typeface="Impact"/>
                <a:ea typeface="Times New Roman"/>
              </a:rPr>
              <a:t> </a:t>
            </a:r>
            <a:endParaRPr lang="pt-BR" sz="1200" dirty="0" smtClean="0">
              <a:solidFill>
                <a:srgbClr val="C00000"/>
              </a:solidFill>
              <a:effectLst>
                <a:outerShdw blurRad="38100" dist="38100" dir="2700000" algn="tl">
                  <a:srgbClr val="000000">
                    <a:alpha val="43137"/>
                  </a:srgbClr>
                </a:outerShdw>
              </a:effectLst>
              <a:latin typeface="Times New Roman"/>
              <a:ea typeface="Times New Roman"/>
            </a:endParaRPr>
          </a:p>
          <a:p>
            <a:pPr algn="ctr">
              <a:spcAft>
                <a:spcPts val="0"/>
              </a:spcAft>
            </a:pPr>
            <a:r>
              <a:rPr lang="pt-BR" sz="3000" dirty="0" smtClean="0">
                <a:solidFill>
                  <a:schemeClr val="accent3">
                    <a:lumMod val="50000"/>
                  </a:schemeClr>
                </a:solidFill>
                <a:effectLst>
                  <a:outerShdw blurRad="38100" dist="38100" dir="2700000" algn="tl">
                    <a:srgbClr val="000000">
                      <a:alpha val="43137"/>
                    </a:srgbClr>
                  </a:outerShdw>
                </a:effectLst>
                <a:latin typeface="Impact"/>
                <a:ea typeface="Times New Roman"/>
              </a:rPr>
              <a:t>CHUVAS DE BÊNÇÃOS TEREMOS. MANDA-NOS JÁ, Ó SENHOR!</a:t>
            </a:r>
            <a:endParaRPr lang="pt-BR" sz="3000" dirty="0" smtClean="0">
              <a:solidFill>
                <a:schemeClr val="accent3">
                  <a:lumMod val="50000"/>
                </a:schemeClr>
              </a:solidFill>
              <a:effectLst>
                <a:outerShdw blurRad="38100" dist="38100" dir="2700000" algn="tl">
                  <a:srgbClr val="000000">
                    <a:alpha val="43137"/>
                  </a:srgbClr>
                </a:outerShdw>
              </a:effectLst>
              <a:latin typeface="Times New Roman"/>
              <a:ea typeface="Times New Roman"/>
            </a:endParaRPr>
          </a:p>
          <a:p>
            <a:pPr algn="ctr">
              <a:spcAft>
                <a:spcPts val="0"/>
              </a:spcAft>
            </a:pPr>
            <a:r>
              <a:rPr lang="pt-BR" sz="3200" dirty="0" smtClean="0">
                <a:solidFill>
                  <a:schemeClr val="accent3">
                    <a:lumMod val="50000"/>
                  </a:schemeClr>
                </a:solidFill>
                <a:effectLst>
                  <a:outerShdw blurRad="38100" dist="38100" dir="2700000" algn="tl">
                    <a:srgbClr val="000000">
                      <a:alpha val="43137"/>
                    </a:srgbClr>
                  </a:outerShdw>
                </a:effectLst>
                <a:latin typeface="Impact"/>
                <a:ea typeface="Times New Roman"/>
              </a:rPr>
              <a:t>DÁ-NOS OS FRUTOS BENDITOS, </a:t>
            </a:r>
          </a:p>
          <a:p>
            <a:pPr algn="ctr">
              <a:spcAft>
                <a:spcPts val="0"/>
              </a:spcAft>
            </a:pPr>
            <a:r>
              <a:rPr lang="pt-BR" sz="3200" dirty="0" smtClean="0">
                <a:solidFill>
                  <a:schemeClr val="accent3">
                    <a:lumMod val="50000"/>
                  </a:schemeClr>
                </a:solidFill>
                <a:effectLst>
                  <a:outerShdw blurRad="38100" dist="38100" dir="2700000" algn="tl">
                    <a:srgbClr val="000000">
                      <a:alpha val="43137"/>
                    </a:srgbClr>
                  </a:outerShdw>
                </a:effectLst>
                <a:latin typeface="Impact"/>
                <a:ea typeface="Times New Roman"/>
              </a:rPr>
              <a:t>DESSA PROMESSA DE AMOR.</a:t>
            </a:r>
            <a:endParaRPr lang="pt-BR" sz="3200" dirty="0">
              <a:solidFill>
                <a:schemeClr val="accent3">
                  <a:lumMod val="50000"/>
                </a:schemeClr>
              </a:solidFill>
              <a:effectLst>
                <a:outerShdw blurRad="38100" dist="38100" dir="2700000" algn="tl">
                  <a:srgbClr val="000000">
                    <a:alpha val="43137"/>
                  </a:srgbClr>
                </a:outerShdw>
              </a:effectLst>
              <a:latin typeface="Times New Roman"/>
              <a:ea typeface="Times New Roman"/>
            </a:endParaRPr>
          </a:p>
        </p:txBody>
      </p:sp>
    </p:spTree>
    <p:extLst>
      <p:ext uri="{BB962C8B-B14F-4D97-AF65-F5344CB8AC3E}">
        <p14:creationId xmlns:p14="http://schemas.microsoft.com/office/powerpoint/2010/main" val="10463510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0" y="586591"/>
            <a:ext cx="9144000" cy="3924151"/>
          </a:xfrm>
          <a:prstGeom prst="rect">
            <a:avLst/>
          </a:prstGeom>
        </p:spPr>
        <p:txBody>
          <a:bodyPr wrap="square">
            <a:spAutoFit/>
          </a:bodyPr>
          <a:lstStyle/>
          <a:p>
            <a:pPr algn="ctr">
              <a:spcAft>
                <a:spcPts val="0"/>
              </a:spcAft>
            </a:pPr>
            <a:r>
              <a:rPr lang="pt-BR" sz="3200" dirty="0" smtClean="0">
                <a:solidFill>
                  <a:schemeClr val="accent2">
                    <a:lumMod val="50000"/>
                  </a:schemeClr>
                </a:solidFill>
                <a:effectLst/>
                <a:latin typeface="Impact"/>
                <a:ea typeface="Times New Roman"/>
              </a:rPr>
              <a:t>CHUVAS DE BÊNÇÃOS, CHUVAS DE BÊNÇÃOS DOS CÉUS.</a:t>
            </a:r>
            <a:endParaRPr lang="pt-BR" sz="3200" dirty="0" smtClean="0">
              <a:solidFill>
                <a:schemeClr val="accent2">
                  <a:lumMod val="50000"/>
                </a:schemeClr>
              </a:solidFill>
              <a:effectLst/>
              <a:latin typeface="Times New Roman"/>
              <a:ea typeface="Times New Roman"/>
            </a:endParaRPr>
          </a:p>
          <a:p>
            <a:pPr algn="ctr">
              <a:spcAft>
                <a:spcPts val="0"/>
              </a:spcAft>
            </a:pPr>
            <a:r>
              <a:rPr lang="pt-BR" sz="3200" dirty="0" smtClean="0">
                <a:solidFill>
                  <a:schemeClr val="accent2">
                    <a:lumMod val="50000"/>
                  </a:schemeClr>
                </a:solidFill>
                <a:effectLst/>
                <a:latin typeface="Impact"/>
                <a:ea typeface="Times New Roman"/>
              </a:rPr>
              <a:t>GOTAS BENDITAS JÁ TEMOS. CHUVAS PEDIMOS A DEUS.</a:t>
            </a:r>
            <a:endParaRPr lang="pt-BR" sz="3200" dirty="0" smtClean="0">
              <a:solidFill>
                <a:schemeClr val="accent2">
                  <a:lumMod val="50000"/>
                </a:schemeClr>
              </a:solidFill>
              <a:effectLst/>
              <a:latin typeface="Times New Roman"/>
              <a:ea typeface="Times New Roman"/>
            </a:endParaRPr>
          </a:p>
          <a:p>
            <a:pPr algn="ctr">
              <a:spcAft>
                <a:spcPts val="0"/>
              </a:spcAft>
            </a:pPr>
            <a:r>
              <a:rPr lang="pt-BR" sz="1400" dirty="0" smtClean="0">
                <a:effectLst/>
                <a:latin typeface="Impact"/>
                <a:ea typeface="Times New Roman"/>
              </a:rPr>
              <a:t> </a:t>
            </a:r>
            <a:endParaRPr lang="pt-BR" sz="1400" dirty="0" smtClean="0">
              <a:effectLst/>
              <a:latin typeface="Times New Roman"/>
              <a:ea typeface="Times New Roman"/>
            </a:endParaRPr>
          </a:p>
          <a:p>
            <a:pPr algn="ctr">
              <a:spcAft>
                <a:spcPts val="0"/>
              </a:spcAft>
            </a:pPr>
            <a:r>
              <a:rPr lang="pt-BR" sz="2900" dirty="0" smtClean="0">
                <a:solidFill>
                  <a:schemeClr val="accent3">
                    <a:lumMod val="50000"/>
                  </a:schemeClr>
                </a:solidFill>
                <a:effectLst/>
                <a:latin typeface="Impact"/>
                <a:ea typeface="Times New Roman"/>
              </a:rPr>
              <a:t>CHUVAS DE BÊNÇÃOS TEREMOS. CHUVAS MANDADAS DOS CÉUS.</a:t>
            </a:r>
            <a:endParaRPr lang="pt-BR" sz="2900" dirty="0" smtClean="0">
              <a:solidFill>
                <a:schemeClr val="accent3">
                  <a:lumMod val="50000"/>
                </a:schemeClr>
              </a:solidFill>
              <a:effectLst/>
              <a:latin typeface="Times New Roman"/>
              <a:ea typeface="Times New Roman"/>
            </a:endParaRPr>
          </a:p>
          <a:p>
            <a:pPr algn="ctr">
              <a:spcAft>
                <a:spcPts val="0"/>
              </a:spcAft>
            </a:pPr>
            <a:r>
              <a:rPr lang="pt-BR" sz="3200" dirty="0" smtClean="0">
                <a:solidFill>
                  <a:schemeClr val="accent3">
                    <a:lumMod val="50000"/>
                  </a:schemeClr>
                </a:solidFill>
                <a:effectLst/>
                <a:latin typeface="Impact"/>
                <a:ea typeface="Times New Roman"/>
              </a:rPr>
              <a:t>BÊNÇÃOS A TODOS OS CRENTES, BÊNÇÃOS DO NOSSO BOM DEUS.</a:t>
            </a:r>
            <a:endParaRPr lang="pt-BR" sz="3200" dirty="0" smtClean="0">
              <a:solidFill>
                <a:schemeClr val="accent3">
                  <a:lumMod val="50000"/>
                </a:schemeClr>
              </a:solidFill>
              <a:effectLst/>
              <a:latin typeface="Times New Roman"/>
              <a:ea typeface="Times New Roman"/>
            </a:endParaRPr>
          </a:p>
          <a:p>
            <a:pPr algn="ctr">
              <a:spcAft>
                <a:spcPts val="0"/>
              </a:spcAft>
            </a:pPr>
            <a:r>
              <a:rPr lang="pt-BR" sz="1400" dirty="0" smtClean="0">
                <a:solidFill>
                  <a:schemeClr val="accent2">
                    <a:lumMod val="50000"/>
                  </a:schemeClr>
                </a:solidFill>
                <a:effectLst/>
                <a:latin typeface="Impact"/>
                <a:ea typeface="Times New Roman"/>
              </a:rPr>
              <a:t> </a:t>
            </a:r>
            <a:endParaRPr lang="pt-BR" sz="1400" dirty="0" smtClean="0">
              <a:solidFill>
                <a:schemeClr val="accent2">
                  <a:lumMod val="50000"/>
                </a:schemeClr>
              </a:solidFill>
              <a:effectLst/>
              <a:latin typeface="Times New Roman"/>
              <a:ea typeface="Times New Roman"/>
            </a:endParaRPr>
          </a:p>
          <a:p>
            <a:pPr algn="ctr">
              <a:spcAft>
                <a:spcPts val="0"/>
              </a:spcAft>
            </a:pPr>
            <a:r>
              <a:rPr lang="pt-BR" sz="3200" dirty="0" smtClean="0">
                <a:solidFill>
                  <a:schemeClr val="accent2">
                    <a:lumMod val="50000"/>
                  </a:schemeClr>
                </a:solidFill>
                <a:effectLst/>
                <a:latin typeface="Impact"/>
                <a:ea typeface="Times New Roman"/>
              </a:rPr>
              <a:t>CHUVAS DE BÊNÇÃOS, CHUVAS DE BÊNÇÃOS DOS CÉUS.</a:t>
            </a:r>
            <a:endParaRPr lang="pt-BR" sz="3200" dirty="0" smtClean="0">
              <a:solidFill>
                <a:schemeClr val="accent2">
                  <a:lumMod val="50000"/>
                </a:schemeClr>
              </a:solidFill>
              <a:effectLst/>
              <a:latin typeface="Times New Roman"/>
              <a:ea typeface="Times New Roman"/>
            </a:endParaRPr>
          </a:p>
          <a:p>
            <a:pPr algn="ctr">
              <a:spcAft>
                <a:spcPts val="0"/>
              </a:spcAft>
            </a:pPr>
            <a:r>
              <a:rPr lang="pt-BR" sz="3200" dirty="0" smtClean="0">
                <a:solidFill>
                  <a:schemeClr val="accent2">
                    <a:lumMod val="50000"/>
                  </a:schemeClr>
                </a:solidFill>
                <a:effectLst/>
                <a:latin typeface="Impact"/>
                <a:ea typeface="Times New Roman"/>
              </a:rPr>
              <a:t>GOTAS BENDITAS JÁ TEMOS. CHUVAS PEDIMOS A DEUS.</a:t>
            </a:r>
            <a:endParaRPr lang="pt-BR" sz="3200" dirty="0">
              <a:solidFill>
                <a:schemeClr val="accent2">
                  <a:lumMod val="50000"/>
                </a:schemeClr>
              </a:solidFill>
              <a:effectLst/>
              <a:latin typeface="Times New Roman"/>
              <a:ea typeface="Times New Roman"/>
            </a:endParaRPr>
          </a:p>
        </p:txBody>
      </p:sp>
    </p:spTree>
    <p:extLst>
      <p:ext uri="{BB962C8B-B14F-4D97-AF65-F5344CB8AC3E}">
        <p14:creationId xmlns:p14="http://schemas.microsoft.com/office/powerpoint/2010/main" val="4769292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Euclecio\Desktop\DMO2016\Arriba.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0"/>
            <a:ext cx="2973313" cy="2973656"/>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p:cNvSpPr txBox="1"/>
          <p:nvPr/>
        </p:nvSpPr>
        <p:spPr>
          <a:xfrm>
            <a:off x="0" y="3651870"/>
            <a:ext cx="9144000" cy="1200329"/>
          </a:xfrm>
          <a:prstGeom prst="rect">
            <a:avLst/>
          </a:prstGeom>
          <a:noFill/>
        </p:spPr>
        <p:txBody>
          <a:bodyPr wrap="square" rtlCol="0">
            <a:spAutoFit/>
          </a:bodyPr>
          <a:lstStyle/>
          <a:p>
            <a:pPr algn="ctr"/>
            <a:r>
              <a:rPr lang="pt-BR" sz="3600" dirty="0" smtClean="0">
                <a:solidFill>
                  <a:schemeClr val="tx2"/>
                </a:solidFill>
                <a:latin typeface="Impact" panose="020B0806030902050204" pitchFamily="34" charset="0"/>
              </a:rPr>
              <a:t>AZUL – CONVIDO A TODOS PARA, EM PÉ, TERMOS UM MOMENTO DE ORAÇÃO DE MÃOS DADAS.</a:t>
            </a:r>
            <a:endParaRPr lang="pt-BR" sz="3600" dirty="0">
              <a:solidFill>
                <a:schemeClr val="tx2"/>
              </a:solidFill>
              <a:latin typeface="Impact" panose="020B0806030902050204" pitchFamily="34" charset="0"/>
            </a:endParaRPr>
          </a:p>
        </p:txBody>
      </p:sp>
    </p:spTree>
    <p:extLst>
      <p:ext uri="{BB962C8B-B14F-4D97-AF65-F5344CB8AC3E}">
        <p14:creationId xmlns:p14="http://schemas.microsoft.com/office/powerpoint/2010/main" val="2507294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0" y="267494"/>
            <a:ext cx="9144000" cy="4524315"/>
          </a:xfrm>
          <a:prstGeom prst="rect">
            <a:avLst/>
          </a:prstGeom>
          <a:noFill/>
        </p:spPr>
        <p:txBody>
          <a:bodyPr wrap="square" rtlCol="0">
            <a:spAutoFit/>
          </a:bodyPr>
          <a:lstStyle/>
          <a:p>
            <a:pPr algn="ctr"/>
            <a:r>
              <a:rPr lang="pt-BR" sz="3200" dirty="0" smtClean="0">
                <a:solidFill>
                  <a:srgbClr val="C00000"/>
                </a:solidFill>
                <a:effectLst>
                  <a:outerShdw blurRad="38100" dist="38100" dir="2700000" algn="tl">
                    <a:srgbClr val="000000">
                      <a:alpha val="43137"/>
                    </a:srgbClr>
                  </a:outerShdw>
                </a:effectLst>
                <a:latin typeface="Impact" panose="020B0806030902050204" pitchFamily="34" charset="0"/>
              </a:rPr>
              <a:t>VERMELHO – SOMOS DIFERENTES. SOMOS ESPECIAIS. </a:t>
            </a:r>
          </a:p>
          <a:p>
            <a:pPr algn="ctr"/>
            <a:r>
              <a:rPr lang="pt-BR" sz="3200" dirty="0" smtClean="0">
                <a:solidFill>
                  <a:srgbClr val="C00000"/>
                </a:solidFill>
                <a:effectLst>
                  <a:outerShdw blurRad="38100" dist="38100" dir="2700000" algn="tl">
                    <a:srgbClr val="000000">
                      <a:alpha val="43137"/>
                    </a:srgbClr>
                  </a:outerShdw>
                </a:effectLst>
                <a:latin typeface="Impact" panose="020B0806030902050204" pitchFamily="34" charset="0"/>
              </a:rPr>
              <a:t>SOMOS AMADOS POR TI, Ó PAI.</a:t>
            </a:r>
          </a:p>
          <a:p>
            <a:pPr algn="ctr"/>
            <a:r>
              <a:rPr lang="pt-BR" sz="3200" dirty="0" smtClean="0">
                <a:solidFill>
                  <a:srgbClr val="C00000"/>
                </a:solidFill>
                <a:effectLst>
                  <a:outerShdw blurRad="38100" dist="38100" dir="2700000" algn="tl">
                    <a:srgbClr val="000000">
                      <a:alpha val="43137"/>
                    </a:srgbClr>
                  </a:outerShdw>
                </a:effectLst>
                <a:latin typeface="Impact" panose="020B0806030902050204" pitchFamily="34" charset="0"/>
              </a:rPr>
              <a:t>SOMOS TEUS INSTRUMENTOS NESTE BELO MUNDO.</a:t>
            </a:r>
          </a:p>
          <a:p>
            <a:pPr algn="ctr"/>
            <a:r>
              <a:rPr lang="pt-BR" sz="3200" dirty="0" smtClean="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BRANCO – HÁ TANTOS DESAFIOS. </a:t>
            </a:r>
          </a:p>
          <a:p>
            <a:pPr algn="ctr"/>
            <a:r>
              <a:rPr lang="pt-BR" sz="3200" dirty="0" smtClean="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EXISTEM TANTAS NECESSIDADES.</a:t>
            </a:r>
          </a:p>
          <a:p>
            <a:pPr algn="ctr"/>
            <a:r>
              <a:rPr lang="pt-BR" sz="3200" dirty="0" smtClean="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QUEREMOS NOS UNIR, COMO ESTAMOS AGORA.</a:t>
            </a:r>
          </a:p>
          <a:p>
            <a:pPr algn="ctr"/>
            <a:r>
              <a:rPr lang="pt-BR" sz="3200" dirty="0" smtClean="0">
                <a:solidFill>
                  <a:srgbClr val="002060"/>
                </a:solidFill>
                <a:effectLst>
                  <a:outerShdw blurRad="38100" dist="38100" dir="2700000" algn="tl">
                    <a:srgbClr val="000000">
                      <a:alpha val="43137"/>
                    </a:srgbClr>
                  </a:outerShdw>
                </a:effectLst>
                <a:latin typeface="Impact" panose="020B0806030902050204" pitchFamily="34" charset="0"/>
              </a:rPr>
              <a:t>AZUL- QUEREMOS LUTAR POR UM BEM MAIOR, </a:t>
            </a:r>
          </a:p>
          <a:p>
            <a:pPr algn="ctr"/>
            <a:r>
              <a:rPr lang="pt-BR" sz="3200" dirty="0" smtClean="0">
                <a:solidFill>
                  <a:srgbClr val="002060"/>
                </a:solidFill>
                <a:effectLst>
                  <a:outerShdw blurRad="38100" dist="38100" dir="2700000" algn="tl">
                    <a:srgbClr val="000000">
                      <a:alpha val="43137"/>
                    </a:srgbClr>
                  </a:outerShdw>
                </a:effectLst>
                <a:latin typeface="Impact" panose="020B0806030902050204" pitchFamily="34" charset="0"/>
              </a:rPr>
              <a:t>QUE É O TEU REINO. QUEREMOS TE AMAR E </a:t>
            </a:r>
          </a:p>
          <a:p>
            <a:pPr algn="ctr"/>
            <a:r>
              <a:rPr lang="pt-BR" sz="3200" dirty="0" smtClean="0">
                <a:solidFill>
                  <a:srgbClr val="002060"/>
                </a:solidFill>
                <a:effectLst>
                  <a:outerShdw blurRad="38100" dist="38100" dir="2700000" algn="tl">
                    <a:srgbClr val="000000">
                      <a:alpha val="43137"/>
                    </a:srgbClr>
                  </a:outerShdw>
                </a:effectLst>
                <a:latin typeface="Impact" panose="020B0806030902050204" pitchFamily="34" charset="0"/>
              </a:rPr>
              <a:t>SERVIR DE TODO O NOSSO CORAÇÃO.</a:t>
            </a:r>
          </a:p>
        </p:txBody>
      </p:sp>
    </p:spTree>
    <p:extLst>
      <p:ext uri="{BB962C8B-B14F-4D97-AF65-F5344CB8AC3E}">
        <p14:creationId xmlns:p14="http://schemas.microsoft.com/office/powerpoint/2010/main" val="9755012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117512"/>
            <a:ext cx="9144000" cy="4708981"/>
          </a:xfrm>
          <a:prstGeom prst="rect">
            <a:avLst/>
          </a:prstGeom>
        </p:spPr>
        <p:txBody>
          <a:bodyPr wrap="square">
            <a:spAutoFit/>
          </a:bodyPr>
          <a:lstStyle/>
          <a:p>
            <a:pPr algn="ctr"/>
            <a:r>
              <a:rPr lang="pt-BR" sz="3000" dirty="0">
                <a:solidFill>
                  <a:srgbClr val="C00000"/>
                </a:solidFill>
                <a:effectLst>
                  <a:outerShdw blurRad="38100" dist="38100" dir="2700000" algn="tl">
                    <a:srgbClr val="000000">
                      <a:alpha val="43137"/>
                    </a:srgbClr>
                  </a:outerShdw>
                </a:effectLst>
                <a:latin typeface="Impact" panose="020B0806030902050204" pitchFamily="34" charset="0"/>
              </a:rPr>
              <a:t>VERMELHO – COLOCAMOS NO TEU ALTAR </a:t>
            </a:r>
            <a:endParaRPr lang="pt-BR" sz="3000" dirty="0" smtClean="0">
              <a:solidFill>
                <a:srgbClr val="C00000"/>
              </a:solidFill>
              <a:effectLst>
                <a:outerShdw blurRad="38100" dist="38100" dir="2700000" algn="tl">
                  <a:srgbClr val="000000">
                    <a:alpha val="43137"/>
                  </a:srgbClr>
                </a:outerShdw>
              </a:effectLst>
              <a:latin typeface="Impact" panose="020B0806030902050204" pitchFamily="34" charset="0"/>
            </a:endParaRPr>
          </a:p>
          <a:p>
            <a:pPr algn="ctr"/>
            <a:r>
              <a:rPr lang="pt-BR" sz="3000" dirty="0" smtClean="0">
                <a:solidFill>
                  <a:srgbClr val="C00000"/>
                </a:solidFill>
                <a:effectLst>
                  <a:outerShdw blurRad="38100" dist="38100" dir="2700000" algn="tl">
                    <a:srgbClr val="000000">
                      <a:alpha val="43137"/>
                    </a:srgbClr>
                  </a:outerShdw>
                </a:effectLst>
                <a:latin typeface="Impact" panose="020B0806030902050204" pitchFamily="34" charset="0"/>
              </a:rPr>
              <a:t>A </a:t>
            </a:r>
            <a:r>
              <a:rPr lang="pt-BR" sz="3000" dirty="0">
                <a:solidFill>
                  <a:srgbClr val="C00000"/>
                </a:solidFill>
                <a:effectLst>
                  <a:outerShdw blurRad="38100" dist="38100" dir="2700000" algn="tl">
                    <a:srgbClr val="000000">
                      <a:alpha val="43137"/>
                    </a:srgbClr>
                  </a:outerShdw>
                </a:effectLst>
                <a:latin typeface="Impact" panose="020B0806030902050204" pitchFamily="34" charset="0"/>
              </a:rPr>
              <a:t>NOSSA VIDA, NOSSA FÉ,</a:t>
            </a:r>
          </a:p>
          <a:p>
            <a:pPr algn="ctr"/>
            <a:r>
              <a:rPr lang="pt-BR" sz="3000" dirty="0">
                <a:solidFill>
                  <a:srgbClr val="C00000"/>
                </a:solidFill>
                <a:effectLst>
                  <a:outerShdw blurRad="38100" dist="38100" dir="2700000" algn="tl">
                    <a:srgbClr val="000000">
                      <a:alpha val="43137"/>
                    </a:srgbClr>
                  </a:outerShdw>
                </a:effectLst>
                <a:latin typeface="Impact" panose="020B0806030902050204" pitchFamily="34" charset="0"/>
              </a:rPr>
              <a:t>NOSSA CRIATIVIDADE, NOSSO TRABALHO</a:t>
            </a:r>
            <a:r>
              <a:rPr lang="pt-BR" sz="3000" dirty="0" smtClean="0">
                <a:solidFill>
                  <a:srgbClr val="C00000"/>
                </a:solidFill>
                <a:effectLst>
                  <a:outerShdw blurRad="38100" dist="38100" dir="2700000" algn="tl">
                    <a:srgbClr val="000000">
                      <a:alpha val="43137"/>
                    </a:srgbClr>
                  </a:outerShdw>
                </a:effectLst>
                <a:latin typeface="Impact" panose="020B0806030902050204" pitchFamily="34" charset="0"/>
              </a:rPr>
              <a:t>...</a:t>
            </a:r>
          </a:p>
          <a:p>
            <a:pPr lvl="0" algn="ctr"/>
            <a:r>
              <a:rPr lang="pt-BR" sz="3000" dirty="0" smtClean="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BRANCO </a:t>
            </a:r>
            <a:r>
              <a:rPr lang="pt-BR" sz="3000" dirty="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 COLOCAMOS NO TEU ALTAR </a:t>
            </a:r>
            <a:r>
              <a:rPr lang="pt-BR" sz="3000" dirty="0" smtClean="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NOSSOS </a:t>
            </a:r>
            <a:r>
              <a:rPr lang="pt-BR" sz="3000" dirty="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RECURSOS,</a:t>
            </a:r>
          </a:p>
          <a:p>
            <a:pPr lvl="0" algn="ctr"/>
            <a:r>
              <a:rPr lang="pt-BR" sz="3000" dirty="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QUE TAMBÉM REPRESENTAM </a:t>
            </a:r>
            <a:endParaRPr lang="pt-BR" sz="3000" dirty="0" smtClean="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endParaRPr>
          </a:p>
          <a:p>
            <a:pPr lvl="0" algn="ctr"/>
            <a:r>
              <a:rPr lang="pt-BR" sz="3000" dirty="0" smtClean="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NOSSO </a:t>
            </a:r>
            <a:r>
              <a:rPr lang="pt-BR" sz="3000" dirty="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COMPROMISSO COM O TEU </a:t>
            </a:r>
            <a:r>
              <a:rPr lang="pt-BR" sz="3000" dirty="0" smtClean="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EVANGELHO</a:t>
            </a:r>
            <a:r>
              <a:rPr lang="pt-BR" sz="3000" dirty="0">
                <a:ln>
                  <a:solidFill>
                    <a:schemeClr val="tx1"/>
                  </a:solidFill>
                </a:ln>
                <a:solidFill>
                  <a:schemeClr val="bg1"/>
                </a:solidFill>
                <a:effectLst>
                  <a:outerShdw blurRad="38100" dist="38100" dir="2700000" algn="tl">
                    <a:srgbClr val="000000">
                      <a:alpha val="43137"/>
                    </a:srgbClr>
                  </a:outerShdw>
                </a:effectLst>
                <a:latin typeface="Impact" panose="020B0806030902050204" pitchFamily="34" charset="0"/>
              </a:rPr>
              <a:t>.</a:t>
            </a:r>
          </a:p>
          <a:p>
            <a:pPr lvl="0" algn="ctr"/>
            <a:r>
              <a:rPr lang="pt-BR" sz="3000" dirty="0">
                <a:solidFill>
                  <a:srgbClr val="002060"/>
                </a:solidFill>
                <a:effectLst>
                  <a:outerShdw blurRad="38100" dist="38100" dir="2700000" algn="tl">
                    <a:srgbClr val="000000">
                      <a:alpha val="43137"/>
                    </a:srgbClr>
                  </a:outerShdw>
                </a:effectLst>
                <a:latin typeface="Impact" panose="020B0806030902050204" pitchFamily="34" charset="0"/>
              </a:rPr>
              <a:t>AZUL – ASSIM TAMBÉM DEPOSITAMOS DIANTE DE TI, </a:t>
            </a:r>
            <a:endParaRPr lang="pt-BR" sz="3000" dirty="0" smtClean="0">
              <a:solidFill>
                <a:srgbClr val="002060"/>
              </a:solidFill>
              <a:effectLst>
                <a:outerShdw blurRad="38100" dist="38100" dir="2700000" algn="tl">
                  <a:srgbClr val="000000">
                    <a:alpha val="43137"/>
                  </a:srgbClr>
                </a:outerShdw>
              </a:effectLst>
              <a:latin typeface="Impact" panose="020B0806030902050204" pitchFamily="34" charset="0"/>
            </a:endParaRPr>
          </a:p>
          <a:p>
            <a:pPr lvl="0" algn="ctr"/>
            <a:r>
              <a:rPr lang="pt-BR" sz="3000" dirty="0" smtClean="0">
                <a:solidFill>
                  <a:srgbClr val="002060"/>
                </a:solidFill>
                <a:effectLst>
                  <a:outerShdw blurRad="38100" dist="38100" dir="2700000" algn="tl">
                    <a:srgbClr val="000000">
                      <a:alpha val="43137"/>
                    </a:srgbClr>
                  </a:outerShdw>
                </a:effectLst>
                <a:latin typeface="Impact" panose="020B0806030902050204" pitchFamily="34" charset="0"/>
              </a:rPr>
              <a:t>SENHOR, O </a:t>
            </a:r>
            <a:r>
              <a:rPr lang="pt-BR" sz="3000" dirty="0">
                <a:solidFill>
                  <a:srgbClr val="002060"/>
                </a:solidFill>
                <a:effectLst>
                  <a:outerShdw blurRad="38100" dist="38100" dir="2700000" algn="tl">
                    <a:srgbClr val="000000">
                      <a:alpha val="43137"/>
                    </a:srgbClr>
                  </a:outerShdw>
                </a:effectLst>
                <a:latin typeface="Impact" panose="020B0806030902050204" pitchFamily="34" charset="0"/>
              </a:rPr>
              <a:t>NOSSO FUTURO.</a:t>
            </a:r>
          </a:p>
          <a:p>
            <a:pPr lvl="0" algn="ctr"/>
            <a:r>
              <a:rPr lang="pt-BR" sz="3000" dirty="0">
                <a:solidFill>
                  <a:srgbClr val="C00000"/>
                </a:solidFill>
                <a:effectLst>
                  <a:outerShdw blurRad="38100" dist="38100" dir="2700000" algn="tl">
                    <a:srgbClr val="000000">
                      <a:alpha val="43137"/>
                    </a:srgbClr>
                  </a:outerShdw>
                </a:effectLst>
                <a:latin typeface="Impact" panose="020B0806030902050204" pitchFamily="34" charset="0"/>
              </a:rPr>
              <a:t>VERMELHO – E, QUEREMOS SAIR DAQUI </a:t>
            </a:r>
            <a:endParaRPr lang="pt-BR" sz="3000" dirty="0" smtClean="0">
              <a:solidFill>
                <a:srgbClr val="C00000"/>
              </a:solidFill>
              <a:effectLst>
                <a:outerShdw blurRad="38100" dist="38100" dir="2700000" algn="tl">
                  <a:srgbClr val="000000">
                    <a:alpha val="43137"/>
                  </a:srgbClr>
                </a:outerShdw>
              </a:effectLst>
              <a:latin typeface="Impact" panose="020B0806030902050204" pitchFamily="34" charset="0"/>
            </a:endParaRPr>
          </a:p>
          <a:p>
            <a:pPr lvl="0" algn="ctr"/>
            <a:r>
              <a:rPr lang="pt-BR" sz="3000" dirty="0" smtClean="0">
                <a:solidFill>
                  <a:srgbClr val="C00000"/>
                </a:solidFill>
                <a:effectLst>
                  <a:outerShdw blurRad="38100" dist="38100" dir="2700000" algn="tl">
                    <a:srgbClr val="000000">
                      <a:alpha val="43137"/>
                    </a:srgbClr>
                  </a:outerShdw>
                </a:effectLst>
                <a:latin typeface="Impact" panose="020B0806030902050204" pitchFamily="34" charset="0"/>
              </a:rPr>
              <a:t>COM </a:t>
            </a:r>
            <a:r>
              <a:rPr lang="pt-BR" sz="3000" dirty="0">
                <a:solidFill>
                  <a:srgbClr val="C00000"/>
                </a:solidFill>
                <a:effectLst>
                  <a:outerShdw blurRad="38100" dist="38100" dir="2700000" algn="tl">
                    <a:srgbClr val="000000">
                      <a:alpha val="43137"/>
                    </a:srgbClr>
                  </a:outerShdw>
                </a:effectLst>
                <a:latin typeface="Impact" panose="020B0806030902050204" pitchFamily="34" charset="0"/>
              </a:rPr>
              <a:t>A TUA BÊNÇÃO...</a:t>
            </a:r>
          </a:p>
        </p:txBody>
      </p:sp>
    </p:spTree>
    <p:extLst>
      <p:ext uri="{BB962C8B-B14F-4D97-AF65-F5344CB8AC3E}">
        <p14:creationId xmlns:p14="http://schemas.microsoft.com/office/powerpoint/2010/main" val="5468024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Retângulo 1"/>
          <p:cNvSpPr/>
          <p:nvPr/>
        </p:nvSpPr>
        <p:spPr>
          <a:xfrm>
            <a:off x="125" y="411510"/>
            <a:ext cx="9144000" cy="4031873"/>
          </a:xfrm>
          <a:prstGeom prst="rect">
            <a:avLst/>
          </a:prstGeom>
        </p:spPr>
        <p:txBody>
          <a:bodyPr wrap="square">
            <a:spAutoFit/>
          </a:bodyPr>
          <a:lstStyle/>
          <a:p>
            <a:pPr algn="ct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PASTOR</a:t>
            </a:r>
          </a:p>
          <a:p>
            <a:pPr algn="ct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QUE O CAMINHO SEJA BRANDO AOS TEUS PÉS.</a:t>
            </a:r>
            <a:b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QUE O VENTO SOPRE LEVE EM TEUS OMBROS.</a:t>
            </a:r>
          </a:p>
          <a:p>
            <a:pPr algn="ct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QUE O SOL BRILHE CÁLIDO SOBRE TUA FACE.</a:t>
            </a:r>
            <a:b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QUE AS CHUVAS CAIAM SERENAS EM TEUS CAMPOS.</a:t>
            </a:r>
          </a:p>
          <a:p>
            <a:pPr algn="ct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E, ATÉ QUE NOS ENCONTREMOS DE NOVO,</a:t>
            </a:r>
            <a:b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br>
            <a:r>
              <a:rPr lang="pt-BR" sz="3200" dirty="0" smtClean="0">
                <a:solidFill>
                  <a:schemeClr val="bg1"/>
                </a:solidFill>
                <a:effectLst>
                  <a:outerShdw blurRad="38100" dist="38100" dir="2700000" algn="tl">
                    <a:srgbClr val="000000">
                      <a:alpha val="43137"/>
                    </a:srgbClr>
                  </a:outerShdw>
                </a:effectLst>
                <a:latin typeface="Impact" panose="020B0806030902050204" pitchFamily="34" charset="0"/>
              </a:rPr>
              <a:t>QUE DEUS TE GUARDE NA PALMA DE SUA MÃO.</a:t>
            </a:r>
          </a:p>
          <a:p>
            <a:pPr algn="ctr"/>
            <a:r>
              <a:rPr lang="pt-BR" sz="3200" b="0" i="0" dirty="0" smtClean="0">
                <a:solidFill>
                  <a:schemeClr val="bg1"/>
                </a:solidFill>
                <a:effectLst>
                  <a:outerShdw blurRad="38100" dist="38100" dir="2700000" algn="tl">
                    <a:srgbClr val="000000">
                      <a:alpha val="43137"/>
                    </a:srgbClr>
                  </a:outerShdw>
                </a:effectLst>
                <a:latin typeface="Impact" panose="020B0806030902050204" pitchFamily="34" charset="0"/>
              </a:rPr>
              <a:t>AMÉM!</a:t>
            </a:r>
            <a:endParaRPr lang="pt-BR" sz="3200" b="0" i="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227446151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Gifs\Gente\Mãos\zz0240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9959" y="-1"/>
            <a:ext cx="5128345" cy="4038571"/>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0" y="3795886"/>
            <a:ext cx="9144000" cy="1200329"/>
          </a:xfrm>
          <a:prstGeom prst="rect">
            <a:avLst/>
          </a:prstGeom>
          <a:solidFill>
            <a:schemeClr val="accent2"/>
          </a:solidFill>
        </p:spPr>
        <p:txBody>
          <a:bodyPr wrap="square" rtlCol="0">
            <a:spAutoFit/>
          </a:bodyPr>
          <a:lstStyle/>
          <a:p>
            <a:pPr algn="ctr"/>
            <a:r>
              <a:rPr lang="pt-BR" sz="7200" dirty="0" smtClean="0">
                <a:solidFill>
                  <a:schemeClr val="bg1"/>
                </a:solidFill>
                <a:effectLst>
                  <a:outerShdw blurRad="38100" dist="38100" dir="2700000" algn="tl">
                    <a:srgbClr val="000000">
                      <a:alpha val="43137"/>
                    </a:srgbClr>
                  </a:outerShdw>
                </a:effectLst>
                <a:latin typeface="Impact" panose="020B0806030902050204" pitchFamily="34" charset="0"/>
              </a:rPr>
              <a:t>Células de Oração</a:t>
            </a:r>
            <a:endParaRPr lang="pt-BR" sz="72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1721241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1026" name="Picture 2" descr="K:\Gifs\Música\Instrumento\M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7234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4672340" y="627534"/>
            <a:ext cx="4471660" cy="3477875"/>
          </a:xfrm>
          <a:prstGeom prst="rect">
            <a:avLst/>
          </a:prstGeom>
          <a:noFill/>
        </p:spPr>
        <p:txBody>
          <a:bodyPr wrap="square" rtlCol="0">
            <a:spAutoFit/>
          </a:bodyPr>
          <a:lstStyle/>
          <a:p>
            <a:pPr algn="ctr"/>
            <a:r>
              <a:rPr lang="pt-BR" sz="4400" dirty="0" smtClean="0">
                <a:solidFill>
                  <a:srgbClr val="FFC000"/>
                </a:solidFill>
                <a:latin typeface="Impact" panose="020B0806030902050204" pitchFamily="34" charset="0"/>
              </a:rPr>
              <a:t>AO ORARMOS,</a:t>
            </a:r>
          </a:p>
          <a:p>
            <a:pPr algn="ctr"/>
            <a:r>
              <a:rPr lang="pt-BR" sz="4400" dirty="0" smtClean="0">
                <a:solidFill>
                  <a:srgbClr val="FFC000"/>
                </a:solidFill>
                <a:latin typeface="Impact" panose="020B0806030902050204" pitchFamily="34" charset="0"/>
              </a:rPr>
              <a:t>SENHOR,</a:t>
            </a:r>
          </a:p>
          <a:p>
            <a:pPr algn="ctr"/>
            <a:r>
              <a:rPr lang="pt-BR" sz="4400" dirty="0" smtClean="0">
                <a:solidFill>
                  <a:srgbClr val="FFC000"/>
                </a:solidFill>
                <a:latin typeface="Impact" panose="020B0806030902050204" pitchFamily="34" charset="0"/>
              </a:rPr>
              <a:t>VEM ENCHER-NOS</a:t>
            </a:r>
          </a:p>
          <a:p>
            <a:pPr algn="ctr"/>
            <a:r>
              <a:rPr lang="pt-BR" sz="4400" dirty="0" smtClean="0">
                <a:solidFill>
                  <a:srgbClr val="FFC000"/>
                </a:solidFill>
                <a:latin typeface="Impact" panose="020B0806030902050204" pitchFamily="34" charset="0"/>
              </a:rPr>
              <a:t>COM TEU</a:t>
            </a:r>
          </a:p>
          <a:p>
            <a:pPr algn="ctr"/>
            <a:r>
              <a:rPr lang="pt-BR" sz="4400" dirty="0" smtClean="0">
                <a:solidFill>
                  <a:srgbClr val="FFC000"/>
                </a:solidFill>
                <a:latin typeface="Impact" panose="020B0806030902050204" pitchFamily="34" charset="0"/>
              </a:rPr>
              <a:t>AMOR!</a:t>
            </a:r>
            <a:endParaRPr lang="pt-BR" sz="4400" dirty="0" smtClean="0">
              <a:solidFill>
                <a:srgbClr val="FFC000"/>
              </a:solidFill>
              <a:latin typeface="Impact" panose="020B0806030902050204" pitchFamily="34" charset="0"/>
            </a:endParaRPr>
          </a:p>
        </p:txBody>
      </p:sp>
    </p:spTree>
    <p:extLst>
      <p:ext uri="{BB962C8B-B14F-4D97-AF65-F5344CB8AC3E}">
        <p14:creationId xmlns:p14="http://schemas.microsoft.com/office/powerpoint/2010/main" val="17052007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Euclécio\Downloads\Quadrinhos\Novo\Fim\Abraç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86474"/>
            <a:ext cx="6768752" cy="3769452"/>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1259632" y="3425111"/>
            <a:ext cx="4294364" cy="830997"/>
          </a:xfrm>
          <a:prstGeom prst="rect">
            <a:avLst/>
          </a:prstGeom>
          <a:noFill/>
        </p:spPr>
        <p:txBody>
          <a:bodyPr wrap="square" rtlCol="0">
            <a:spAutoFit/>
          </a:bodyPr>
          <a:lstStyle/>
          <a:p>
            <a:pPr algn="ctr"/>
            <a:r>
              <a:rPr lang="pt-BR" sz="4800" dirty="0" smtClean="0">
                <a:solidFill>
                  <a:srgbClr val="C00000"/>
                </a:solidFill>
                <a:effectLst>
                  <a:outerShdw blurRad="38100" dist="38100" dir="2700000" algn="tl">
                    <a:srgbClr val="000000">
                      <a:alpha val="43137"/>
                    </a:srgbClr>
                  </a:outerShdw>
                </a:effectLst>
                <a:latin typeface="Impact" panose="020B0806030902050204" pitchFamily="34" charset="0"/>
              </a:rPr>
              <a:t>ABRAÇO DA PAZ!</a:t>
            </a:r>
            <a:endParaRPr lang="pt-BR" sz="4800" dirty="0">
              <a:solidFill>
                <a:srgbClr val="C00000"/>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4287354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CaixaDeTexto 3"/>
          <p:cNvSpPr txBox="1"/>
          <p:nvPr/>
        </p:nvSpPr>
        <p:spPr>
          <a:xfrm>
            <a:off x="-5592" y="483518"/>
            <a:ext cx="9144000" cy="4154984"/>
          </a:xfrm>
          <a:prstGeom prst="rect">
            <a:avLst/>
          </a:prstGeom>
          <a:noFill/>
        </p:spPr>
        <p:txBody>
          <a:bodyPr wrap="square" rtlCol="0">
            <a:spAutoFit/>
          </a:bodyPr>
          <a:lstStyle/>
          <a:p>
            <a:pPr algn="ctr"/>
            <a:r>
              <a:rPr lang="pt-BR" sz="6600" dirty="0" smtClean="0">
                <a:solidFill>
                  <a:srgbClr val="FFFF00"/>
                </a:solidFill>
                <a:effectLst>
                  <a:outerShdw blurRad="38100" dist="38100" dir="2700000" algn="tl">
                    <a:srgbClr val="000000">
                      <a:alpha val="43137"/>
                    </a:srgbClr>
                  </a:outerShdw>
                </a:effectLst>
                <a:latin typeface="Impact" panose="020B0806030902050204" pitchFamily="34" charset="0"/>
              </a:rPr>
              <a:t>DEUS TE ABENÇOE.</a:t>
            </a:r>
          </a:p>
          <a:p>
            <a:pPr algn="ctr"/>
            <a:r>
              <a:rPr lang="pt-BR" sz="6600" dirty="0" smtClean="0">
                <a:solidFill>
                  <a:srgbClr val="FFFF00"/>
                </a:solidFill>
                <a:effectLst>
                  <a:outerShdw blurRad="38100" dist="38100" dir="2700000" algn="tl">
                    <a:srgbClr val="000000">
                      <a:alpha val="43137"/>
                    </a:srgbClr>
                  </a:outerShdw>
                </a:effectLst>
                <a:latin typeface="Impact" panose="020B0806030902050204" pitchFamily="34" charset="0"/>
              </a:rPr>
              <a:t>DEUS TE PROTEJA.</a:t>
            </a:r>
          </a:p>
          <a:p>
            <a:pPr algn="ctr"/>
            <a:r>
              <a:rPr lang="pt-BR" sz="6600" dirty="0" smtClean="0">
                <a:solidFill>
                  <a:srgbClr val="FFFF00"/>
                </a:solidFill>
                <a:effectLst>
                  <a:outerShdw blurRad="38100" dist="38100" dir="2700000" algn="tl">
                    <a:srgbClr val="000000">
                      <a:alpha val="43137"/>
                    </a:srgbClr>
                  </a:outerShdw>
                </a:effectLst>
                <a:latin typeface="Impact" panose="020B0806030902050204" pitchFamily="34" charset="0"/>
              </a:rPr>
              <a:t>DEUS TE DÊ A PAZ.</a:t>
            </a:r>
          </a:p>
          <a:p>
            <a:pPr algn="ctr"/>
            <a:r>
              <a:rPr lang="pt-BR" sz="6600" dirty="0" smtClean="0">
                <a:solidFill>
                  <a:srgbClr val="FFFF00"/>
                </a:solidFill>
                <a:effectLst>
                  <a:outerShdw blurRad="38100" dist="38100" dir="2700000" algn="tl">
                    <a:srgbClr val="000000">
                      <a:alpha val="43137"/>
                    </a:srgbClr>
                  </a:outerShdw>
                </a:effectLst>
                <a:latin typeface="Impact" panose="020B0806030902050204" pitchFamily="34" charset="0"/>
              </a:rPr>
              <a:t>DEUS TE DÊ A PAZ!</a:t>
            </a:r>
            <a:endParaRPr lang="pt-BR" sz="6600" dirty="0">
              <a:solidFill>
                <a:srgbClr val="FFFF00"/>
              </a:solidFill>
              <a:effectLst>
                <a:outerShdw blurRad="38100" dist="38100" dir="2700000" algn="tl">
                  <a:srgbClr val="000000">
                    <a:alpha val="43137"/>
                  </a:srgbClr>
                </a:outerShdw>
              </a:effectLst>
              <a:latin typeface="Impact" panose="020B0806030902050204" pitchFamily="34" charset="0"/>
            </a:endParaRPr>
          </a:p>
        </p:txBody>
      </p:sp>
    </p:spTree>
    <p:extLst>
      <p:ext uri="{BB962C8B-B14F-4D97-AF65-F5344CB8AC3E}">
        <p14:creationId xmlns:p14="http://schemas.microsoft.com/office/powerpoint/2010/main" val="31566615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CaixaDeTexto 1"/>
          <p:cNvSpPr txBox="1"/>
          <p:nvPr/>
        </p:nvSpPr>
        <p:spPr>
          <a:xfrm>
            <a:off x="0" y="4059222"/>
            <a:ext cx="9144000" cy="923330"/>
          </a:xfrm>
          <a:prstGeom prst="rect">
            <a:avLst/>
          </a:prstGeom>
          <a:solidFill>
            <a:srgbClr val="FFFF00"/>
          </a:solidFill>
        </p:spPr>
        <p:txBody>
          <a:bodyPr wrap="square" rtlCol="0">
            <a:spAutoFit/>
          </a:bodyPr>
          <a:lstStyle/>
          <a:p>
            <a:pPr algn="ctr"/>
            <a:r>
              <a:rPr lang="pt-BR" sz="5400" dirty="0" smtClean="0">
                <a:solidFill>
                  <a:srgbClr val="002060"/>
                </a:solidFill>
                <a:effectLst>
                  <a:outerShdw blurRad="38100" dist="38100" dir="2700000" algn="tl">
                    <a:srgbClr val="000000">
                      <a:alpha val="43137"/>
                    </a:srgbClr>
                  </a:outerShdw>
                </a:effectLst>
                <a:latin typeface="Impact" panose="020B0806030902050204" pitchFamily="34" charset="0"/>
              </a:rPr>
              <a:t>AVISOS</a:t>
            </a:r>
            <a:endParaRPr lang="pt-BR" sz="5400" dirty="0">
              <a:solidFill>
                <a:srgbClr val="002060"/>
              </a:solidFill>
              <a:effectLst>
                <a:outerShdw blurRad="38100" dist="38100" dir="2700000" algn="tl">
                  <a:srgbClr val="000000">
                    <a:alpha val="43137"/>
                  </a:srgbClr>
                </a:outerShdw>
              </a:effectLst>
              <a:latin typeface="Impact" panose="020B0806030902050204" pitchFamily="34" charset="0"/>
            </a:endParaRPr>
          </a:p>
        </p:txBody>
      </p:sp>
      <p:pic>
        <p:nvPicPr>
          <p:cNvPr id="19459" name="Picture 3" descr="C:\Users\Euclécio\Pictures\Avisos\Avisos0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980044"/>
            <a:ext cx="2016224" cy="2002508"/>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0" y="915566"/>
            <a:ext cx="9144000" cy="1754326"/>
          </a:xfrm>
          <a:prstGeom prst="rect">
            <a:avLst/>
          </a:prstGeom>
          <a:noFill/>
        </p:spPr>
        <p:txBody>
          <a:bodyPr wrap="square" rtlCol="0">
            <a:spAutoFit/>
          </a:bodyPr>
          <a:lstStyle/>
          <a:p>
            <a:pPr marL="457200" indent="-457200" algn="ctr">
              <a:buFont typeface="Wingdings" panose="05000000000000000000" pitchFamily="2" charset="2"/>
              <a:buChar char="ü"/>
            </a:pP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TERÇA, ÀS 20h, ESTUDO BÍBLICO &amp; PRESBITÉRIO;</a:t>
            </a:r>
          </a:p>
          <a:p>
            <a:pPr marL="457200" indent="-457200" algn="ctr">
              <a:buFont typeface="Wingdings" panose="05000000000000000000" pitchFamily="2" charset="2"/>
              <a:buChar char="ü"/>
            </a:pP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CULTO INFANTIL, DIA 25/03, ÀS 15h;</a:t>
            </a:r>
          </a:p>
          <a:p>
            <a:pPr marL="457200" indent="-457200" algn="ctr">
              <a:buFont typeface="Wingdings" panose="05000000000000000000" pitchFamily="2" charset="2"/>
              <a:buChar char="ü"/>
            </a:pPr>
            <a:r>
              <a:rPr lang="pt-BR" sz="3600" dirty="0" smtClean="0">
                <a:solidFill>
                  <a:schemeClr val="bg1"/>
                </a:solidFill>
                <a:effectLst>
                  <a:outerShdw blurRad="38100" dist="38100" dir="2700000" algn="tl">
                    <a:srgbClr val="000000">
                      <a:alpha val="43137"/>
                    </a:srgbClr>
                  </a:outerShdw>
                </a:effectLst>
                <a:latin typeface="Impact" panose="020B0806030902050204" pitchFamily="34" charset="0"/>
              </a:rPr>
              <a:t>CULTO COM CEIA, DIA 25/03, ÀS 20h.</a:t>
            </a:r>
          </a:p>
        </p:txBody>
      </p:sp>
    </p:spTree>
    <p:extLst>
      <p:ext uri="{BB962C8B-B14F-4D97-AF65-F5344CB8AC3E}">
        <p14:creationId xmlns:p14="http://schemas.microsoft.com/office/powerpoint/2010/main" val="4566427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uclécio\Pictures\Geral\Danke0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246559"/>
            <a:ext cx="3312368" cy="1715569"/>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p:cNvSpPr txBox="1"/>
          <p:nvPr/>
        </p:nvSpPr>
        <p:spPr>
          <a:xfrm>
            <a:off x="1619672" y="126742"/>
            <a:ext cx="6696744" cy="3785652"/>
          </a:xfrm>
          <a:prstGeom prst="rect">
            <a:avLst/>
          </a:prstGeom>
          <a:noFill/>
        </p:spPr>
        <p:txBody>
          <a:bodyPr wrap="square" rtlCol="0">
            <a:spAutoFit/>
          </a:bodyPr>
          <a:lstStyle/>
          <a:p>
            <a:pPr algn="r"/>
            <a:r>
              <a:rPr lang="pt-BR" sz="6000" dirty="0" smtClean="0">
                <a:solidFill>
                  <a:srgbClr val="C00000"/>
                </a:solidFill>
                <a:effectLst>
                  <a:outerShdw blurRad="38100" dist="38100" dir="2700000" algn="tl">
                    <a:srgbClr val="000000">
                      <a:alpha val="43137"/>
                    </a:srgbClr>
                  </a:outerShdw>
                </a:effectLst>
                <a:latin typeface="Bernard MT Condensed" panose="02050806060905020404" pitchFamily="18" charset="0"/>
              </a:rPr>
              <a:t>LOUVOR</a:t>
            </a:r>
          </a:p>
          <a:p>
            <a:pPr algn="r"/>
            <a:r>
              <a:rPr lang="pt-BR" sz="6000" dirty="0" smtClean="0">
                <a:solidFill>
                  <a:srgbClr val="C00000"/>
                </a:solidFill>
                <a:effectLst>
                  <a:outerShdw blurRad="38100" dist="38100" dir="2700000" algn="tl">
                    <a:srgbClr val="000000">
                      <a:alpha val="43137"/>
                    </a:srgbClr>
                  </a:outerShdw>
                </a:effectLst>
                <a:latin typeface="Bernard MT Condensed" panose="02050806060905020404" pitchFamily="18" charset="0"/>
              </a:rPr>
              <a:t>LITURGIA</a:t>
            </a:r>
          </a:p>
          <a:p>
            <a:pPr algn="r"/>
            <a:r>
              <a:rPr lang="pt-BR" sz="6000" dirty="0" smtClean="0">
                <a:solidFill>
                  <a:srgbClr val="C00000"/>
                </a:solidFill>
                <a:effectLst>
                  <a:outerShdw blurRad="38100" dist="38100" dir="2700000" algn="tl">
                    <a:srgbClr val="000000">
                      <a:alpha val="43137"/>
                    </a:srgbClr>
                  </a:outerShdw>
                </a:effectLst>
                <a:latin typeface="Bernard MT Condensed" panose="02050806060905020404" pitchFamily="18" charset="0"/>
              </a:rPr>
              <a:t>LEMBRANCINHAS</a:t>
            </a:r>
          </a:p>
          <a:p>
            <a:pPr algn="r"/>
            <a:r>
              <a:rPr lang="pt-BR" sz="6000" dirty="0" smtClean="0">
                <a:solidFill>
                  <a:srgbClr val="C00000"/>
                </a:solidFill>
                <a:effectLst>
                  <a:outerShdw blurRad="38100" dist="38100" dir="2700000" algn="tl">
                    <a:srgbClr val="000000">
                      <a:alpha val="43137"/>
                    </a:srgbClr>
                  </a:outerShdw>
                </a:effectLst>
                <a:latin typeface="Bernard MT Condensed" panose="02050806060905020404" pitchFamily="18" charset="0"/>
              </a:rPr>
              <a:t>LANCHE...</a:t>
            </a:r>
            <a:endParaRPr lang="pt-BR" sz="6000" dirty="0">
              <a:solidFill>
                <a:srgbClr val="C00000"/>
              </a:solidFill>
              <a:effectLst>
                <a:outerShdw blurRad="38100" dist="38100" dir="2700000" algn="tl">
                  <a:srgbClr val="000000">
                    <a:alpha val="43137"/>
                  </a:srgbClr>
                </a:outerShdw>
              </a:effectLst>
              <a:latin typeface="Bernard MT Condensed" panose="02050806060905020404" pitchFamily="18" charset="0"/>
            </a:endParaRPr>
          </a:p>
        </p:txBody>
      </p:sp>
    </p:spTree>
    <p:extLst>
      <p:ext uri="{BB962C8B-B14F-4D97-AF65-F5344CB8AC3E}">
        <p14:creationId xmlns:p14="http://schemas.microsoft.com/office/powerpoint/2010/main" val="353592383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1026" name="Picture 2" descr="C:\Users\Euclécio\Pictures\Avisos\BDomingo02.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5486"/>
            <a:ext cx="7920880"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034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1235</TotalTime>
  <Words>1926</Words>
  <Application>Microsoft Office PowerPoint</Application>
  <PresentationFormat>Apresentação na tela (16:9)</PresentationFormat>
  <Paragraphs>200</Paragraphs>
  <Slides>55</Slides>
  <Notes>0</Notes>
  <HiddenSlides>0</HiddenSlides>
  <MMClips>0</MMClips>
  <ScaleCrop>false</ScaleCrop>
  <HeadingPairs>
    <vt:vector size="4" baseType="variant">
      <vt:variant>
        <vt:lpstr>Tema</vt:lpstr>
      </vt:variant>
      <vt:variant>
        <vt:i4>1</vt:i4>
      </vt:variant>
      <vt:variant>
        <vt:lpstr>Títulos de slides</vt:lpstr>
      </vt:variant>
      <vt:variant>
        <vt:i4>55</vt:i4>
      </vt:variant>
    </vt:vector>
  </HeadingPairs>
  <TitlesOfParts>
    <vt:vector size="56"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Euclécio</dc:creator>
  <cp:lastModifiedBy>Euclécio</cp:lastModifiedBy>
  <cp:revision>56</cp:revision>
  <dcterms:created xsi:type="dcterms:W3CDTF">2017-02-10T11:21:48Z</dcterms:created>
  <dcterms:modified xsi:type="dcterms:W3CDTF">2017-03-04T11:30:37Z</dcterms:modified>
</cp:coreProperties>
</file>