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7" r:id="rId13"/>
    <p:sldId id="260" r:id="rId14"/>
    <p:sldId id="270" r:id="rId15"/>
    <p:sldId id="271" r:id="rId16"/>
    <p:sldId id="272" r:id="rId17"/>
    <p:sldId id="273" r:id="rId18"/>
    <p:sldId id="274" r:id="rId19"/>
    <p:sldId id="281" r:id="rId20"/>
    <p:sldId id="283" r:id="rId21"/>
    <p:sldId id="282" r:id="rId22"/>
    <p:sldId id="275" r:id="rId23"/>
    <p:sldId id="284" r:id="rId24"/>
    <p:sldId id="276" r:id="rId25"/>
    <p:sldId id="277" r:id="rId26"/>
    <p:sldId id="279" r:id="rId27"/>
    <p:sldId id="280" r:id="rId28"/>
    <p:sldId id="285" r:id="rId2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A1008-DEA8-4987-A916-7B64980090FF}" type="datetimeFigureOut">
              <a:rPr lang="pt-BR" smtClean="0"/>
              <a:pPr/>
              <a:t>23/02/2017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D178D-7E0D-4859-B5C3-DBFB074A9142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4800" b="1" dirty="0" smtClean="0">
                <a:solidFill>
                  <a:srgbClr val="FF0000"/>
                </a:solidFill>
                <a:latin typeface="Arial Black" pitchFamily="34" charset="0"/>
              </a:rPr>
              <a:t>DIA MUNDIAL DE ORAÇÃO </a:t>
            </a:r>
            <a:br>
              <a:rPr lang="pt-BR" sz="48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pt-BR" sz="48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pt-BR" sz="48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pt-BR" sz="4800" b="1" dirty="0" smtClean="0">
                <a:solidFill>
                  <a:srgbClr val="FF0000"/>
                </a:solidFill>
                <a:latin typeface="Arial Black" pitchFamily="34" charset="0"/>
              </a:rPr>
              <a:t>2017</a:t>
            </a:r>
            <a:br>
              <a:rPr lang="pt-BR" sz="48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pt-BR" sz="48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pt-BR" sz="48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pt-BR" sz="4800" b="1" dirty="0" smtClean="0">
                <a:solidFill>
                  <a:srgbClr val="FF0000"/>
                </a:solidFill>
                <a:latin typeface="Arial Black" pitchFamily="34" charset="0"/>
              </a:rPr>
              <a:t>FILIPINAS</a:t>
            </a:r>
            <a:endParaRPr lang="pt-BR" sz="48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“Estou eu sendo injusto com você?”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714356"/>
            <a:ext cx="8572560" cy="6143644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Um relatório recente da OXFAM em 2015 afirmou que 1% da população mundial detém 99% da riqueza do mundo. </a:t>
            </a:r>
          </a:p>
          <a:p>
            <a:r>
              <a:rPr lang="pt-BR" dirty="0" smtClean="0"/>
              <a:t>Nas Filipinas, 20% da população detém 80% da riqueza da nação</a:t>
            </a:r>
          </a:p>
          <a:p>
            <a:endParaRPr lang="pt-BR" dirty="0" smtClean="0"/>
          </a:p>
          <a:p>
            <a:r>
              <a:rPr lang="pt-BR" dirty="0" smtClean="0"/>
              <a:t>Como Igreja e mulheres cristãs devemos plantar as sementes da justiça, para que possamos todos compartilhar a colheita. </a:t>
            </a:r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Justiça econômica inclui alimentos, educação e melhores condições de vida para todos. </a:t>
            </a:r>
          </a:p>
          <a:p>
            <a:r>
              <a:rPr lang="pt-BR" dirty="0" smtClean="0"/>
              <a:t>Onde e como eu posso ajudar e atuar?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A prática cultural filipina: </a:t>
            </a:r>
            <a:r>
              <a:rPr lang="pt-BR" b="1" dirty="0" err="1" smtClean="0">
                <a:solidFill>
                  <a:srgbClr val="FF0000"/>
                </a:solidFill>
              </a:rPr>
              <a:t>Dagyaw</a:t>
            </a:r>
            <a:r>
              <a:rPr lang="pt-BR" dirty="0" smtClean="0">
                <a:solidFill>
                  <a:srgbClr val="FF0000"/>
                </a:solidFill>
              </a:rPr>
              <a:t/>
            </a:r>
            <a:br>
              <a:rPr lang="pt-BR" dirty="0" smtClean="0">
                <a:solidFill>
                  <a:srgbClr val="FF0000"/>
                </a:solidFill>
              </a:rPr>
            </a:b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714356"/>
            <a:ext cx="8715436" cy="6000792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Em uma comunidade onde muitas pessoas cultivam fazendas de arroz, os vizinhos são chamados para ajudar no plantio. </a:t>
            </a:r>
          </a:p>
          <a:p>
            <a:r>
              <a:rPr lang="pt-BR" dirty="0" smtClean="0"/>
              <a:t>O processo é chamado </a:t>
            </a:r>
            <a:r>
              <a:rPr lang="pt-BR" dirty="0" err="1" smtClean="0">
                <a:solidFill>
                  <a:srgbClr val="FF0000"/>
                </a:solidFill>
              </a:rPr>
              <a:t>dagyaw</a:t>
            </a:r>
            <a:r>
              <a:rPr lang="pt-BR" dirty="0" smtClean="0"/>
              <a:t>, e é um trabalho intenso porque a plantação deve ficar pronta em um dia. Os vizinhos são só alimentados, e não pagos pelo plantio; no entanto, o arroz colhido é dividido entre aqueles que plantaram juntos. </a:t>
            </a:r>
          </a:p>
          <a:p>
            <a:r>
              <a:rPr lang="pt-BR" dirty="0" smtClean="0"/>
              <a:t>Esta prática continua até que todas as fazendas agrícolas são plantadas ou colhidas. </a:t>
            </a:r>
            <a:r>
              <a:rPr lang="pt-BR" dirty="0" err="1" smtClean="0"/>
              <a:t>Dagyaw</a:t>
            </a:r>
            <a:r>
              <a:rPr lang="pt-BR" dirty="0" smtClean="0"/>
              <a:t> é uma boa maneira de estruturar e manter uma comunidade, um ato efetivo de compaixão e cuidado de uns para com os outros.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Justiça econômica de Deus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928670"/>
            <a:ext cx="8501122" cy="5715040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 Deus, o Criador abasteceu a criação com os materiais (terra, mar, céu, chuva, sol, lua, ar) para viver uma vida produtiva. As provisões são para todos usufruírem. Ninguém é excluído. Deus deu para a humanidade vida, força, inteligência, emoções e discernimento para dar sentido e usar o presente de Deus ao máximo. </a:t>
            </a:r>
          </a:p>
          <a:p>
            <a:r>
              <a:rPr lang="pt-BR" dirty="0" smtClean="0"/>
              <a:t>A terra foi dada a todas pessoas. Ela não pode ser vendida. A Bíblia fala em um ano de jubileu, onde todas as terras deviam retornar ao destinatário original ou para a tribo de onde ela foi loteada. Ninguém possuía a terra.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DMO – 2017</a:t>
            </a:r>
            <a:br>
              <a:rPr lang="pt-BR" dirty="0" smtClean="0"/>
            </a:br>
            <a:r>
              <a:rPr lang="pt-BR" b="1" dirty="0" smtClean="0">
                <a:solidFill>
                  <a:srgbClr val="FF0000"/>
                </a:solidFill>
              </a:rPr>
              <a:t>“Estou eu sendo injusto com você?”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pt-BR" dirty="0" smtClean="0"/>
              <a:t>TEXTOS BASES</a:t>
            </a:r>
          </a:p>
          <a:p>
            <a:endParaRPr lang="pt-BR" dirty="0" smtClean="0"/>
          </a:p>
          <a:p>
            <a:r>
              <a:rPr lang="pt-BR" sz="4000" b="1" dirty="0" smtClean="0"/>
              <a:t>Mateus 20.1-16</a:t>
            </a:r>
          </a:p>
          <a:p>
            <a:endParaRPr lang="pt-BR" sz="4000" b="1" dirty="0" smtClean="0"/>
          </a:p>
          <a:p>
            <a:r>
              <a:rPr lang="pt-BR" sz="4000" b="1" dirty="0" smtClean="0"/>
              <a:t>Números 27.1-11</a:t>
            </a:r>
            <a:endParaRPr lang="pt-BR" sz="4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A Parábola de Jesus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857232"/>
            <a:ext cx="8643998" cy="6000768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Para entender melhor o conflito entre Jesus e os judeus, devemos lembrar que a imagem da vinha simboliza o povo de Israel, o povo escolhido. Os judeus são aqueles que, como Povo de Deus, pertenciam a Deus. As autoridades judaicas eram bem exigentes com todo o povo e com o cumprimento da Lei, com o que eles consideravam puro ou impuro.</a:t>
            </a:r>
          </a:p>
          <a:p>
            <a:r>
              <a:rPr lang="pt-BR" dirty="0" smtClean="0"/>
              <a:t>Neste sistema há </a:t>
            </a:r>
            <a:r>
              <a:rPr lang="pt-BR" b="1" dirty="0" smtClean="0"/>
              <a:t>muitas pessoas que ficam de fora e nunca conseguirão fazer parte desse grupo escolhido, pela sua condição religiosa e social. Pessoas que não têm possibilidade nenhuma de ser escolhidas.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2643182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solidFill>
                  <a:srgbClr val="FF0000"/>
                </a:solidFill>
              </a:rPr>
              <a:t>O que ele ensina?</a:t>
            </a:r>
            <a:r>
              <a:rPr lang="pt-BR" sz="4000" smtClean="0"/>
              <a:t/>
            </a:r>
            <a:br>
              <a:rPr lang="pt-BR" sz="4000" smtClean="0"/>
            </a:br>
            <a:r>
              <a:rPr lang="pt-BR" sz="3600" i="1" smtClean="0"/>
              <a:t>Amigo, eu não fui injusto com você. Não combinamos uma moeda de prata? Tome o que é seu, e volte para casa</a:t>
            </a:r>
            <a:r>
              <a:rPr lang="pt-BR" sz="4000" i="1" smtClean="0"/>
              <a:t>.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85728"/>
            <a:ext cx="8715436" cy="2000264"/>
          </a:xfrm>
        </p:spPr>
        <p:txBody>
          <a:bodyPr/>
          <a:lstStyle/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357158" y="2857496"/>
            <a:ext cx="83582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3200" dirty="0" smtClean="0"/>
              <a:t> Ele não discrimina ninguém, nem faz distinção alguma entre as pessoas que convida para o trabalho em sua vinha. </a:t>
            </a:r>
          </a:p>
          <a:p>
            <a:pPr>
              <a:buFont typeface="Arial" pitchFamily="34" charset="0"/>
              <a:buChar char="•"/>
            </a:pPr>
            <a:r>
              <a:rPr lang="pt-BR" sz="3200" dirty="0" smtClean="0"/>
              <a:t> Convida a todas igualmente, sem forçar ninguém: “vão vocês também para a minha vinha”.</a:t>
            </a:r>
          </a:p>
          <a:p>
            <a:pPr>
              <a:buFont typeface="Arial" pitchFamily="34" charset="0"/>
              <a:buChar char="•"/>
            </a:pPr>
            <a:r>
              <a:rPr lang="pt-BR" sz="3200" dirty="0" smtClean="0"/>
              <a:t> Paga a todos uma moeda de prata por dia.</a:t>
            </a:r>
            <a:endParaRPr lang="pt-BR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“Estou eu sendo injusto com você?”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3600" dirty="0" smtClean="0"/>
              <a:t>O Amor de Deus é incondicional e ninguém fica fora do amor misericordioso.</a:t>
            </a:r>
          </a:p>
          <a:p>
            <a:endParaRPr lang="pt-BR" sz="3600" dirty="0" smtClean="0"/>
          </a:p>
          <a:p>
            <a:r>
              <a:rPr lang="pt-BR" sz="3600" dirty="0" smtClean="0"/>
              <a:t>A generosidade do patrão para com os últimos não podia ser tachada de injustiça para com os primeiros, pois, para todos, foi pago o combinado.</a:t>
            </a:r>
            <a:endParaRPr lang="pt-BR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“Estou eu sendo injusto com você?”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14422"/>
            <a:ext cx="8258204" cy="5429288"/>
          </a:xfrm>
        </p:spPr>
        <p:txBody>
          <a:bodyPr>
            <a:normAutofit fontScale="92500" lnSpcReduction="10000"/>
          </a:bodyPr>
          <a:lstStyle/>
          <a:p>
            <a:r>
              <a:rPr lang="pt-BR" sz="3900" dirty="0" smtClean="0"/>
              <a:t>O Evangelho propõe um estilo de relações humanas que tenha por marca característica a gratuidade provinda de uma bondade generosa e cheia de amor.</a:t>
            </a:r>
          </a:p>
          <a:p>
            <a:r>
              <a:rPr lang="pt-BR" sz="3900" dirty="0" smtClean="0"/>
              <a:t>Deus é bom, justo e verdadeiro.</a:t>
            </a:r>
          </a:p>
          <a:p>
            <a:r>
              <a:rPr lang="pt-BR" sz="3900" dirty="0" smtClean="0"/>
              <a:t>Como estão nossas relações hoje?</a:t>
            </a:r>
          </a:p>
          <a:p>
            <a:r>
              <a:rPr lang="pt-BR" sz="3900" dirty="0" smtClean="0"/>
              <a:t>Onde podemos lutar por mais justiça?</a:t>
            </a:r>
          </a:p>
          <a:p>
            <a:r>
              <a:rPr lang="pt-BR" sz="3900" dirty="0" smtClean="0"/>
              <a:t>Quem sofre com a falta de justiça no mundo?</a:t>
            </a:r>
          </a:p>
          <a:p>
            <a:endParaRPr lang="pt-BR" b="1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“Estou eu sendo injusto com você?”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85860"/>
            <a:ext cx="8258204" cy="5357850"/>
          </a:xfrm>
        </p:spPr>
        <p:txBody>
          <a:bodyPr>
            <a:normAutofit/>
          </a:bodyPr>
          <a:lstStyle/>
          <a:p>
            <a:r>
              <a:rPr lang="pt-BR" dirty="0" smtClean="0"/>
              <a:t>Que “selo” marca nossas relações pessoais? </a:t>
            </a:r>
          </a:p>
          <a:p>
            <a:r>
              <a:rPr lang="pt-BR" dirty="0" smtClean="0"/>
              <a:t>Alegramo-nos ante o progresso dos mais pobres e dos pequeninos? </a:t>
            </a:r>
          </a:p>
          <a:p>
            <a:r>
              <a:rPr lang="pt-BR" dirty="0" smtClean="0"/>
              <a:t>Qual a nossa contribuição na conquista de direitos iguais para todos os homens e mulheres, nossos irmãos e irmãs?</a:t>
            </a:r>
          </a:p>
          <a:p>
            <a:r>
              <a:rPr lang="pt-BR" dirty="0" smtClean="0"/>
              <a:t>Onde mulheres sofrem injustiças hoje?</a:t>
            </a:r>
          </a:p>
          <a:p>
            <a:r>
              <a:rPr lang="pt-BR" dirty="0" smtClean="0"/>
              <a:t>O que podemos fazer como Igreja para mudar estas situações de injustiças?</a:t>
            </a:r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00042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/>
            </a:r>
            <a:br>
              <a:rPr lang="pt-BR" b="1" dirty="0" smtClean="0">
                <a:solidFill>
                  <a:srgbClr val="FF0000"/>
                </a:solidFill>
              </a:rPr>
            </a:br>
            <a:r>
              <a:rPr lang="pt-BR" b="1" dirty="0" smtClean="0">
                <a:solidFill>
                  <a:srgbClr val="FF0000"/>
                </a:solidFill>
              </a:rPr>
              <a:t/>
            </a:r>
            <a:br>
              <a:rPr lang="pt-BR" b="1" dirty="0" smtClean="0">
                <a:solidFill>
                  <a:srgbClr val="FF0000"/>
                </a:solidFill>
              </a:rPr>
            </a:br>
            <a:r>
              <a:rPr lang="pt-BR" b="1" dirty="0" smtClean="0">
                <a:solidFill>
                  <a:srgbClr val="FF0000"/>
                </a:solidFill>
              </a:rPr>
              <a:t>Números 27.1-11</a:t>
            </a:r>
            <a:r>
              <a:rPr lang="pt-BR" dirty="0" smtClean="0">
                <a:solidFill>
                  <a:srgbClr val="FF0000"/>
                </a:solidFill>
              </a:rPr>
              <a:t/>
            </a:r>
            <a:br>
              <a:rPr lang="pt-BR" dirty="0" smtClean="0">
                <a:solidFill>
                  <a:srgbClr val="FF0000"/>
                </a:solidFill>
              </a:rPr>
            </a:b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928670"/>
            <a:ext cx="8358246" cy="5715040"/>
          </a:xfrm>
        </p:spPr>
        <p:txBody>
          <a:bodyPr>
            <a:noAutofit/>
          </a:bodyPr>
          <a:lstStyle/>
          <a:p>
            <a:r>
              <a:rPr lang="pt-BR" dirty="0" smtClean="0"/>
              <a:t>As filhas decidem se aproximar da tenda de Moisés para levantar duas questões legais: 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 1. O nome do seu pai, que era um descendente da tribo de </a:t>
            </a:r>
            <a:r>
              <a:rPr lang="pt-BR" dirty="0" err="1" smtClean="0"/>
              <a:t>Manassés</a:t>
            </a:r>
            <a:r>
              <a:rPr lang="pt-BR" dirty="0" smtClean="0"/>
              <a:t> não estava mais na lista porque ele não tinha filhos homens, para herdar a terra;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 2. Como transferir a posse das terras para as filhas.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CONTINENTE ASIÁTICO</a:t>
            </a:r>
            <a:br>
              <a:rPr lang="pt-BR" dirty="0" smtClean="0"/>
            </a:br>
            <a:r>
              <a:rPr lang="pt-BR" dirty="0" smtClean="0"/>
              <a:t>7.017 ILHAS</a:t>
            </a:r>
            <a:br>
              <a:rPr lang="pt-BR" dirty="0" smtClean="0"/>
            </a:br>
            <a:r>
              <a:rPr lang="pt-BR" dirty="0" smtClean="0"/>
              <a:t>Região de vulcões e tufões</a:t>
            </a:r>
            <a:br>
              <a:rPr lang="pt-BR" dirty="0" smtClean="0"/>
            </a:br>
            <a:r>
              <a:rPr lang="pt-BR" dirty="0" smtClean="0"/>
              <a:t>Povo: malaios (96%), chineses (2%), outros (2%). 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4" name="Espaço Reservado para Conteúdo 3" descr="mapafilipina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3286124"/>
            <a:ext cx="8716328" cy="3071834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CINCO MULHERES UNIDAS CONSEGUIRAM: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85860"/>
            <a:ext cx="8258204" cy="52864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dirty="0" smtClean="0"/>
              <a:t>As exigências que as filhas fizeram a Moisés (Números 27: 4b):</a:t>
            </a:r>
          </a:p>
          <a:p>
            <a:endParaRPr lang="pt-BR" dirty="0" smtClean="0"/>
          </a:p>
          <a:p>
            <a:r>
              <a:rPr lang="pt-BR" dirty="0" smtClean="0"/>
              <a:t>Obter o direito de posse entre os irmãos de nosso pai para que possamos nos sustentar. 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r>
              <a:rPr lang="pt-BR" dirty="0" smtClean="0"/>
              <a:t>Restabelecer o nome de nosso pai nas tribos de Israel. 	</a:t>
            </a:r>
          </a:p>
          <a:p>
            <a:pPr algn="ctr">
              <a:buNone/>
            </a:pPr>
            <a:r>
              <a:rPr lang="pt-BR" dirty="0" smtClean="0"/>
              <a:t>MUDARAM A LEI DE SEU TEMPO, POIS O QUE PEDIRAM ERA JUSTO...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571480"/>
            <a:ext cx="8572560" cy="6072230"/>
          </a:xfrm>
        </p:spPr>
        <p:txBody>
          <a:bodyPr>
            <a:normAutofit/>
          </a:bodyPr>
          <a:lstStyle/>
          <a:p>
            <a:r>
              <a:rPr lang="pt-BR" dirty="0" smtClean="0"/>
              <a:t>A resposta de Moisés (Números 27: 5-7):</a:t>
            </a:r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Moisés levou o caso ao Senhor e o Senhor confirmou a justiça da demanda. Por conseguinte, a resposta foi: "Dê a elas uma propriedade entre os parentes do seu pai. A herança do pai deve passar para elas. ” </a:t>
            </a:r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E isso deverá ser estendido a outras mulheres em situações semelhantes (Números 27: 8). Assim elas ajudaram a criar essa lei em Israel.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NÚMEROS 27.1-11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785794"/>
            <a:ext cx="8643998" cy="607220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t-BR" sz="3500" dirty="0" smtClean="0"/>
              <a:t>A pergunta que pede para ser respondida hoje é: </a:t>
            </a:r>
          </a:p>
          <a:p>
            <a:pPr>
              <a:buFont typeface="Wingdings" pitchFamily="2" charset="2"/>
              <a:buChar char="§"/>
            </a:pPr>
            <a:r>
              <a:rPr lang="pt-BR" sz="3500" dirty="0" smtClean="0"/>
              <a:t>Será que estou sendo injusto com você? </a:t>
            </a:r>
          </a:p>
          <a:p>
            <a:pPr>
              <a:buFont typeface="Wingdings" pitchFamily="2" charset="2"/>
              <a:buChar char="§"/>
            </a:pPr>
            <a:r>
              <a:rPr lang="pt-BR" sz="3500" dirty="0" smtClean="0"/>
              <a:t>A família é justa com suas mães e filhas?  </a:t>
            </a:r>
          </a:p>
          <a:p>
            <a:pPr>
              <a:buFont typeface="Wingdings" pitchFamily="2" charset="2"/>
              <a:buChar char="§"/>
            </a:pPr>
            <a:r>
              <a:rPr lang="pt-BR" sz="3500" dirty="0" smtClean="0"/>
              <a:t>A igreja está sendo justa com as mulheres que são seus membros? </a:t>
            </a:r>
          </a:p>
          <a:p>
            <a:pPr>
              <a:buFont typeface="Wingdings" pitchFamily="2" charset="2"/>
              <a:buChar char="§"/>
            </a:pPr>
            <a:r>
              <a:rPr lang="pt-BR" sz="3500" dirty="0" smtClean="0"/>
              <a:t>As mulheres são consideradas como membros que têm poder de decisão nas igrejas? </a:t>
            </a:r>
          </a:p>
          <a:p>
            <a:pPr>
              <a:buFont typeface="Wingdings" pitchFamily="2" charset="2"/>
              <a:buChar char="§"/>
            </a:pPr>
            <a:r>
              <a:rPr lang="pt-BR" sz="3500" dirty="0" smtClean="0"/>
              <a:t>Mais importante ainda, as mulheres sabem que elas têm esses direitos? Como os direitos das mulheres impactam a justiça econômica?</a:t>
            </a:r>
          </a:p>
          <a:p>
            <a:pPr>
              <a:buNone/>
            </a:pPr>
            <a:r>
              <a:rPr lang="pt-BR" dirty="0" smtClean="0"/>
              <a:t> 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92867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Mulheres unidas transformam o mundo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857232"/>
            <a:ext cx="8643998" cy="6000768"/>
          </a:xfrm>
        </p:spPr>
        <p:txBody>
          <a:bodyPr>
            <a:normAutofit fontScale="92500"/>
          </a:bodyPr>
          <a:lstStyle/>
          <a:p>
            <a:r>
              <a:rPr lang="pt-BR" dirty="0" smtClean="0"/>
              <a:t>Em todo mundo mulheres vivem na periferia da sociedade. </a:t>
            </a:r>
          </a:p>
          <a:p>
            <a:r>
              <a:rPr lang="pt-BR" dirty="0" smtClean="0"/>
              <a:t>Neste caso, cinco mulheres corajosas enfrentaram as questões legais e apresentaram o problema para os mais velhos. </a:t>
            </a:r>
          </a:p>
          <a:p>
            <a:r>
              <a:rPr lang="pt-BR" dirty="0" smtClean="0"/>
              <a:t>Esta ação dá-nos um exemplo de termos de cuidar de nossas próprias vidas a fim de que o futuro seja mais promissor, não só para a presente geração, como para as gerações vindouras. </a:t>
            </a:r>
          </a:p>
          <a:p>
            <a:r>
              <a:rPr lang="pt-BR" dirty="0" smtClean="0"/>
              <a:t>É auspicioso saber que um grupo de mulheres pode mudar as leis para o benefício das mulheres da comunidade.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571480"/>
            <a:ext cx="8501122" cy="5857916"/>
          </a:xfrm>
        </p:spPr>
        <p:txBody>
          <a:bodyPr>
            <a:normAutofit fontScale="92500" lnSpcReduction="10000"/>
          </a:bodyPr>
          <a:lstStyle/>
          <a:p>
            <a:endParaRPr lang="pt-BR" dirty="0" smtClean="0"/>
          </a:p>
          <a:p>
            <a:r>
              <a:rPr lang="pt-BR" sz="3600" dirty="0" smtClean="0"/>
              <a:t>A comunidade é justa para com suas mulheres? </a:t>
            </a:r>
          </a:p>
          <a:p>
            <a:pPr>
              <a:buNone/>
            </a:pPr>
            <a:endParaRPr lang="pt-BR" sz="3600" dirty="0" smtClean="0"/>
          </a:p>
          <a:p>
            <a:r>
              <a:rPr lang="pt-BR" sz="3600" dirty="0" smtClean="0"/>
              <a:t>Ao nosso redor, mulheres têm provado ao mundo que elas são líderes com seus próprios direitos. </a:t>
            </a:r>
          </a:p>
          <a:p>
            <a:endParaRPr lang="pt-BR" dirty="0" smtClean="0"/>
          </a:p>
          <a:p>
            <a:pPr algn="ctr">
              <a:buNone/>
            </a:pPr>
            <a:r>
              <a:rPr lang="pt-BR" dirty="0" smtClean="0"/>
              <a:t> </a:t>
            </a:r>
            <a:r>
              <a:rPr lang="pt-BR" sz="3900" b="1" dirty="0" smtClean="0">
                <a:solidFill>
                  <a:srgbClr val="FF0000"/>
                </a:solidFill>
              </a:rPr>
              <a:t>Mulheres, é tempo de reivindicar o lugar que lhes cabe por direito, tal como previsto pelo Criador. </a:t>
            </a:r>
          </a:p>
          <a:p>
            <a:endParaRPr lang="pt-BR" sz="3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Refletir sobre a situação das mulheres nas Filipinas, no Brasil e no mundo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1357298"/>
            <a:ext cx="8786874" cy="5214974"/>
          </a:xfrm>
        </p:spPr>
        <p:txBody>
          <a:bodyPr>
            <a:normAutofit fontScale="77500" lnSpcReduction="20000"/>
          </a:bodyPr>
          <a:lstStyle/>
          <a:p>
            <a:r>
              <a:rPr lang="pt-BR" sz="4100" dirty="0" smtClean="0"/>
              <a:t>Em todo o mundo as mulheres têm sido excluídas em casa, no trabalho e até mesmo na igreja. Falar mais sobre isto!</a:t>
            </a:r>
          </a:p>
          <a:p>
            <a:pPr>
              <a:buNone/>
            </a:pPr>
            <a:endParaRPr lang="pt-BR" sz="4100" dirty="0" smtClean="0"/>
          </a:p>
          <a:p>
            <a:r>
              <a:rPr lang="pt-BR" sz="4100" dirty="0" smtClean="0"/>
              <a:t>O que podemos propor para ser e fazer diferente entre nós?</a:t>
            </a:r>
          </a:p>
          <a:p>
            <a:pPr>
              <a:buNone/>
            </a:pPr>
            <a:endParaRPr lang="pt-BR" sz="4100" dirty="0" smtClean="0"/>
          </a:p>
          <a:p>
            <a:r>
              <a:rPr lang="pt-BR" sz="4100" dirty="0" smtClean="0"/>
              <a:t>Elaborar um plano de ação prático com um cronograma que esteja inserido no lema do DMO: </a:t>
            </a:r>
          </a:p>
          <a:p>
            <a:pPr algn="ctr">
              <a:buNone/>
            </a:pPr>
            <a:endParaRPr lang="pt-BR" sz="41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pt-BR" sz="4100" b="1" dirty="0" smtClean="0">
                <a:solidFill>
                  <a:srgbClr val="FF0000"/>
                </a:solidFill>
              </a:rPr>
              <a:t>“Oração com informação e ação com oração”</a:t>
            </a:r>
          </a:p>
          <a:p>
            <a:endParaRPr lang="pt-BR" sz="3900" dirty="0" smtClean="0"/>
          </a:p>
          <a:p>
            <a:endParaRPr lang="pt-BR" sz="3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“Estou eu sendo injusto com você?”</a:t>
            </a:r>
            <a:endParaRPr lang="pt-BR" b="1" dirty="0"/>
          </a:p>
        </p:txBody>
      </p:sp>
      <p:pic>
        <p:nvPicPr>
          <p:cNvPr id="4" name="Espaço Reservado para Conteúdo 3" descr="Imagem_Cartaz_DMO20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665602"/>
            <a:ext cx="4714908" cy="61031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DIA MUNDIAL DE ORAÇÃO</a:t>
            </a:r>
            <a:br>
              <a:rPr lang="pt-BR" b="1" dirty="0" smtClean="0"/>
            </a:br>
            <a:r>
              <a:rPr lang="pt-BR" b="1" dirty="0" smtClean="0"/>
              <a:t>PRIMEIRA SEXTA-FEIRA DE MARÇO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504351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pt-BR" sz="4000" b="1" dirty="0" smtClean="0">
                <a:solidFill>
                  <a:srgbClr val="FF0000"/>
                </a:solidFill>
              </a:rPr>
              <a:t>Informar-se, Orar e Atuar</a:t>
            </a:r>
            <a:endParaRPr lang="pt-BR" sz="40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pt-BR" dirty="0" smtClean="0"/>
              <a:t> </a:t>
            </a:r>
            <a:r>
              <a:rPr lang="pt-BR" sz="3500" dirty="0" smtClean="0"/>
              <a:t>• Aproveite as idéias discutidas para incentivar a comunidade local do DMO e as igrejas, para que apóiem e se envolvam na luta contínua por justiça para toda a criação de Deus.</a:t>
            </a:r>
          </a:p>
          <a:p>
            <a:pPr>
              <a:buNone/>
            </a:pPr>
            <a:endParaRPr lang="pt-BR" sz="3500" dirty="0" smtClean="0"/>
          </a:p>
          <a:p>
            <a:r>
              <a:rPr lang="pt-BR" sz="3500" dirty="0" smtClean="0"/>
              <a:t>Jesus Cristo disse: </a:t>
            </a:r>
          </a:p>
          <a:p>
            <a:pPr>
              <a:buNone/>
            </a:pPr>
            <a:r>
              <a:rPr lang="pt-BR" sz="3500" dirty="0" smtClean="0"/>
              <a:t>	“Eu vim para se cumpra toda a justiça”; </a:t>
            </a:r>
          </a:p>
          <a:p>
            <a:pPr>
              <a:buNone/>
            </a:pPr>
            <a:r>
              <a:rPr lang="pt-BR" sz="3500" dirty="0" smtClean="0"/>
              <a:t>“Busque primeiro o Reino de Deus e a sua justiça e tudo o mais te será acrescentado”!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Slide preparado para Encontro de Encerramento das Coordenadoras e Vices, Ministras/os Orientadoras/</a:t>
            </a:r>
            <a:r>
              <a:rPr lang="pt-BR" dirty="0" err="1" smtClean="0"/>
              <a:t>es</a:t>
            </a:r>
            <a:r>
              <a:rPr lang="pt-BR" dirty="0" smtClean="0"/>
              <a:t> e Diretoria da OASE do Sínodo Norte Catarinense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Canoinhas, 16 de novembro de 2016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 smtClean="0"/>
              <a:t>Pastora Cristina </a:t>
            </a:r>
            <a:r>
              <a:rPr lang="pt-BR" b="1" dirty="0" err="1" smtClean="0"/>
              <a:t>Scherer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Orientadora Teológica da OASE/SNC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 flipV="1">
            <a:off x="457200" y="6357957"/>
            <a:ext cx="8229600" cy="7143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92893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Clima: Tropical úmido</a:t>
            </a:r>
            <a:br>
              <a:rPr lang="pt-BR" dirty="0" smtClean="0"/>
            </a:br>
            <a:r>
              <a:rPr lang="pt-BR" dirty="0" smtClean="0"/>
              <a:t>Capital: MANILA</a:t>
            </a:r>
            <a:br>
              <a:rPr lang="pt-BR" dirty="0" smtClean="0"/>
            </a:br>
            <a:r>
              <a:rPr lang="pt-BR" dirty="0" smtClean="0"/>
              <a:t>População: 98 MILHÕES</a:t>
            </a:r>
            <a:br>
              <a:rPr lang="pt-BR" dirty="0" smtClean="0"/>
            </a:br>
            <a:endParaRPr lang="pt-BR" dirty="0"/>
          </a:p>
        </p:txBody>
      </p:sp>
      <p:pic>
        <p:nvPicPr>
          <p:cNvPr id="4" name="Espaço Reservado para Conteúdo 3" descr="bandeira-filipinas-4f104ee3c2e7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3143248"/>
            <a:ext cx="6350000" cy="3175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FILIPINAS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Atividades econômicas principais:</a:t>
            </a:r>
            <a:r>
              <a:rPr lang="pt-BR" dirty="0" smtClean="0"/>
              <a:t> agricultura, indústria de alimentos e extração mineral (cobre, ouro, ferro, chumbo, prata).</a:t>
            </a:r>
          </a:p>
          <a:p>
            <a:pPr fontAlgn="base"/>
            <a:r>
              <a:rPr lang="pt-BR" b="1" dirty="0" smtClean="0"/>
              <a:t>Idioma</a:t>
            </a:r>
            <a:r>
              <a:rPr lang="pt-BR" dirty="0" smtClean="0"/>
              <a:t>: filipino e inglês (oficiais)</a:t>
            </a:r>
          </a:p>
          <a:p>
            <a:pPr fontAlgn="base"/>
            <a:r>
              <a:rPr lang="pt-BR" b="1" dirty="0" smtClean="0"/>
              <a:t>Religião</a:t>
            </a:r>
            <a:r>
              <a:rPr lang="pt-BR" dirty="0" smtClean="0"/>
              <a:t>:  cristianismo (89,4%), islamismo (6,4%), outras (3,3%), sem religião e ateísmo (0,9%).</a:t>
            </a:r>
          </a:p>
          <a:p>
            <a:pPr fontAlgn="base"/>
            <a:r>
              <a:rPr lang="pt-BR" b="1" dirty="0" smtClean="0"/>
              <a:t>Área</a:t>
            </a:r>
            <a:r>
              <a:rPr lang="pt-BR" dirty="0" smtClean="0"/>
              <a:t>: 300.000 </a:t>
            </a:r>
            <a:r>
              <a:rPr lang="pt-BR" dirty="0" err="1" smtClean="0"/>
              <a:t>km²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pt-BR" dirty="0" smtClean="0"/>
              <a:t>CARTAZ</a:t>
            </a:r>
            <a:endParaRPr lang="pt-BR" dirty="0"/>
          </a:p>
        </p:txBody>
      </p:sp>
      <p:pic>
        <p:nvPicPr>
          <p:cNvPr id="4" name="Espaço Reservado para Conteúdo 3" descr="Imagem_Cartaz_DMO20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665602"/>
            <a:ext cx="4786346" cy="61956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14290"/>
            <a:ext cx="8572560" cy="6429420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Nas Filipinas a economia é impulsionada pela produção de açúcar, há trabalhadores que residem nas plantações. </a:t>
            </a:r>
          </a:p>
          <a:p>
            <a:r>
              <a:rPr lang="pt-BR" dirty="0" smtClean="0"/>
              <a:t>Recebem um lugar modesto para morarem com suas famílias. Nas estações em que não há colheita, eles capinam as ervas daninhas e fazem outros trabalhos para cuidar das plantações. </a:t>
            </a:r>
          </a:p>
          <a:p>
            <a:r>
              <a:rPr lang="pt-BR" dirty="0" smtClean="0"/>
              <a:t>Deste modo, eles são os primeiros a ser contratados durante a época da colheita. Uma característica muito marcante da contratação é a inclusão de mulheres e crianças. Às vezes, o bebê também é trazido para o campo, com um mínimo de sombra e de alimento.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flipV="1">
            <a:off x="457200" y="214290"/>
            <a:ext cx="8229600" cy="60348"/>
          </a:xfrm>
        </p:spPr>
        <p:txBody>
          <a:bodyPr>
            <a:normAutofit fontScale="90000"/>
          </a:bodyPr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57166"/>
            <a:ext cx="8329642" cy="62865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b="1" dirty="0" smtClean="0"/>
              <a:t>  A economia agrícola em ambos os contextos:</a:t>
            </a:r>
            <a:endParaRPr lang="pt-BR" dirty="0" smtClean="0"/>
          </a:p>
          <a:p>
            <a:r>
              <a:rPr lang="pt-BR" dirty="0" smtClean="0"/>
              <a:t>Alto desemprego em ambas as áreas urbana e rural - no momento atual, 12 milhões de filipinos estão desempregados, a maioria deles no setor agrícola;</a:t>
            </a:r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Trabalho sazonal - em uma economia agrícola, há trabalho durante o plantio e no tempo de colheita. Em uma economia industrial, há trabalho quando há um aumento na demanda por bens e serviços, como a alta demanda por bens antes e durante a época Natal; </a:t>
            </a:r>
          </a:p>
          <a:p>
            <a:pPr>
              <a:buNone/>
            </a:pP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flipV="1">
            <a:off x="457200" y="214290"/>
            <a:ext cx="8229600" cy="60348"/>
          </a:xfrm>
        </p:spPr>
        <p:txBody>
          <a:bodyPr>
            <a:normAutofit fontScale="90000"/>
          </a:bodyPr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8715436" cy="6572272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Trabalho contratual - diário, </a:t>
            </a:r>
            <a:r>
              <a:rPr lang="pt-BR" dirty="0" err="1" smtClean="0"/>
              <a:t>pakyaw</a:t>
            </a:r>
            <a:r>
              <a:rPr lang="pt-BR" dirty="0" smtClean="0"/>
              <a:t>, ou trabalho em um projeto por um período específico de tempo com um pagamento combinado, geralmente 5 meses para cada contrato, evitando a contratação permanente da pessoa.</a:t>
            </a:r>
          </a:p>
          <a:p>
            <a:endParaRPr lang="pt-BR" sz="1500" dirty="0" smtClean="0"/>
          </a:p>
          <a:p>
            <a:r>
              <a:rPr lang="pt-BR" dirty="0" smtClean="0"/>
              <a:t>Sem trabalho, sem pagamento – se não há trabalho nos fins de semana, </a:t>
            </a:r>
            <a:r>
              <a:rPr lang="pt-BR" dirty="0" err="1" smtClean="0"/>
              <a:t>consequentemente</a:t>
            </a:r>
            <a:r>
              <a:rPr lang="pt-BR" dirty="0" smtClean="0"/>
              <a:t> não há salários também. Não há pagamento em feriados/férias, dias de doença, ou ausências, e não há acesso a planos de saúde.</a:t>
            </a:r>
          </a:p>
          <a:p>
            <a:pPr>
              <a:buNone/>
            </a:pPr>
            <a:endParaRPr lang="pt-BR" sz="1400" dirty="0" smtClean="0"/>
          </a:p>
          <a:p>
            <a:r>
              <a:rPr lang="pt-BR" dirty="0" smtClean="0"/>
              <a:t>Em uma economia agrícola, um hectare de terra de arroz só pode produzir 24.000 pesos filipinos por ano.(aproximadamente R$150,00 por mês)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Se você estivesse nessa situação o que faria?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428736"/>
            <a:ext cx="8572560" cy="5214974"/>
          </a:xfrm>
        </p:spPr>
        <p:txBody>
          <a:bodyPr>
            <a:normAutofit/>
          </a:bodyPr>
          <a:lstStyle/>
          <a:p>
            <a:r>
              <a:rPr lang="pt-BR" dirty="0" smtClean="0"/>
              <a:t> um filho que trabalha no campo com os pais...</a:t>
            </a:r>
          </a:p>
          <a:p>
            <a:r>
              <a:rPr lang="pt-BR" dirty="0" smtClean="0"/>
              <a:t> trabalhadores que recebem pouco dinheiro por trabalho duro...</a:t>
            </a:r>
          </a:p>
          <a:p>
            <a:r>
              <a:rPr lang="pt-BR" dirty="0" smtClean="0"/>
              <a:t> mulheres que trabalham enquanto cuidam de uma criança ao seu lado ou as carregam nas suas 	costas...</a:t>
            </a:r>
          </a:p>
          <a:p>
            <a:endParaRPr lang="pt-BR" dirty="0" smtClean="0"/>
          </a:p>
          <a:p>
            <a:pPr algn="ctr">
              <a:buNone/>
            </a:pPr>
            <a:r>
              <a:rPr lang="pt-BR" sz="4400" b="1" dirty="0" smtClean="0">
                <a:solidFill>
                  <a:srgbClr val="FF0000"/>
                </a:solidFill>
              </a:rPr>
              <a:t>“Estou eu sendo injusto com você?”</a:t>
            </a:r>
            <a:endParaRPr lang="pt-BR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1172</Words>
  <Application>Microsoft Office PowerPoint</Application>
  <PresentationFormat>Apresentação na tela (4:3)</PresentationFormat>
  <Paragraphs>126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29" baseType="lpstr">
      <vt:lpstr>Tema do Office</vt:lpstr>
      <vt:lpstr>DIA MUNDIAL DE ORAÇÃO   2017  FILIPINAS</vt:lpstr>
      <vt:lpstr>      CONTINENTE ASIÁTICO 7.017 ILHAS Região de vulcões e tufões Povo: malaios (96%), chineses (2%), outros (2%).    </vt:lpstr>
      <vt:lpstr> Clima: Tropical úmido Capital: MANILA População: 98 MILHÕES </vt:lpstr>
      <vt:lpstr>FILIPINAS</vt:lpstr>
      <vt:lpstr>CARTAZ</vt:lpstr>
      <vt:lpstr>Slide 6</vt:lpstr>
      <vt:lpstr>Slide 7</vt:lpstr>
      <vt:lpstr>Slide 8</vt:lpstr>
      <vt:lpstr>Se você estivesse nessa situação o que faria?</vt:lpstr>
      <vt:lpstr>“Estou eu sendo injusto com você?” </vt:lpstr>
      <vt:lpstr>A prática cultural filipina: Dagyaw </vt:lpstr>
      <vt:lpstr>Justiça econômica de Deus</vt:lpstr>
      <vt:lpstr>DMO – 2017 “Estou eu sendo injusto com você?”</vt:lpstr>
      <vt:lpstr>A Parábola de Jesus</vt:lpstr>
      <vt:lpstr>O que ele ensina? Amigo, eu não fui injusto com você. Não combinamos uma moeda de prata? Tome o que é seu, e volte para casa.</vt:lpstr>
      <vt:lpstr>“Estou eu sendo injusto com você?” </vt:lpstr>
      <vt:lpstr>“Estou eu sendo injusto com você?”</vt:lpstr>
      <vt:lpstr>“Estou eu sendo injusto com você?”</vt:lpstr>
      <vt:lpstr>  Números 27.1-11 </vt:lpstr>
      <vt:lpstr>CINCO MULHERES UNIDAS CONSEGUIRAM:</vt:lpstr>
      <vt:lpstr>Slide 21</vt:lpstr>
      <vt:lpstr>NÚMEROS 27.1-11</vt:lpstr>
      <vt:lpstr>Mulheres unidas transformam o mundo</vt:lpstr>
      <vt:lpstr>Slide 24</vt:lpstr>
      <vt:lpstr>Refletir sobre a situação das mulheres nas Filipinas, no Brasil e no mundo.</vt:lpstr>
      <vt:lpstr>“Estou eu sendo injusto com você?”</vt:lpstr>
      <vt:lpstr>DIA MUNDIAL DE ORAÇÃO PRIMEIRA SEXTA-FEIRA DE MARÇO</vt:lpstr>
      <vt:lpstr>         Slide preparado para Encontro de Encerramento das Coordenadoras e Vices, Ministras/os Orientadoras/es e Diretoria da OASE do Sínodo Norte Catarinense  Canoinhas, 16 de novembro de 2016  Pastora Cristina Scherer Orientadora Teológica da OASE/SNC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MUNDIAL DE ORAÇÃO 2017</dc:title>
  <dc:creator>fabio</dc:creator>
  <cp:lastModifiedBy>Fabio</cp:lastModifiedBy>
  <cp:revision>21</cp:revision>
  <dcterms:created xsi:type="dcterms:W3CDTF">2016-11-11T17:49:59Z</dcterms:created>
  <dcterms:modified xsi:type="dcterms:W3CDTF">2017-02-23T23:07:35Z</dcterms:modified>
</cp:coreProperties>
</file>