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67" r:id="rId3"/>
    <p:sldId id="257" r:id="rId4"/>
    <p:sldId id="259" r:id="rId5"/>
    <p:sldId id="260" r:id="rId6"/>
    <p:sldId id="261" r:id="rId7"/>
    <p:sldId id="262" r:id="rId8"/>
    <p:sldId id="269" r:id="rId9"/>
    <p:sldId id="263" r:id="rId10"/>
    <p:sldId id="258" r:id="rId11"/>
    <p:sldId id="264" r:id="rId12"/>
    <p:sldId id="265" r:id="rId13"/>
    <p:sldId id="266" r:id="rId14"/>
    <p:sldId id="268" r:id="rId15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53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511D085-7979-4938-B0B2-19F202D25730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9C6400B-EA7B-4F61-9544-FD03E2E0F83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6388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785D5299-74F7-4129-9322-B82471C2CC5D}" type="slidenum">
              <a:rPr lang="pt-BR" smtClean="0"/>
              <a:pPr/>
              <a:t>5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7412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4157D42-605E-40AF-93CF-158941EFB4AE}" type="slidenum">
              <a:rPr lang="pt-BR" smtClean="0"/>
              <a:pPr/>
              <a:t>6</a:t>
            </a:fld>
            <a:endParaRPr lang="pt-B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843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843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7FC0A3-D14B-4C70-A658-8A9E4458C040}" type="slidenum">
              <a:rPr lang="pt-BR" smtClean="0"/>
              <a:pPr/>
              <a:t>7</a:t>
            </a:fld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19460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BE21EC6B-31C9-4538-B008-2765A935B8E7}" type="slidenum">
              <a:rPr lang="pt-BR" smtClean="0"/>
              <a:pPr/>
              <a:t>8</a:t>
            </a:fld>
            <a:endParaRPr lang="pt-BR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0483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t-BR" smtClean="0"/>
          </a:p>
        </p:txBody>
      </p:sp>
      <p:sp>
        <p:nvSpPr>
          <p:cNvPr id="20484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228CD7F-B827-49C8-BA95-0E0BB3DB7DB5}" type="slidenum">
              <a:rPr lang="pt-BR" smtClean="0"/>
              <a:pPr/>
              <a:t>9</a:t>
            </a:fld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4F7EA9-4D8C-4981-BE94-0EC5168F76A2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011CB-0EF2-40A0-A34F-F6ACA163DE9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428FE-8F36-4E0A-976A-F4947D6093E6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FEACC-C280-411F-9F1F-32A920E952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CBD12-B19E-4112-AA70-FFF7704D5E0A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CB638-F2DB-46A7-9FA6-DC645A5D9A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CB28C3-B2AE-468A-A640-277DE01AF47F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1EF184-3609-4E01-AF5A-A4B4857631E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BC11FD-360A-460B-B041-41916CB7CCAF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364257-D3A6-4678-AAF3-68899CF3DB9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5056AC-1B00-4AF9-88D8-7669CD684713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370397-6CDE-4F15-A87A-48C2110C0D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BD005B-D622-4AE2-A69B-C09200D318BD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4E11FB-E69C-4EBA-9C24-5ED790CA2D1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087AD-3BA6-402C-9A46-F0263DE0F480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F9295E-C175-42DC-98B7-15EBA203E780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35B757-D604-4880-8683-2F4A9738F4EB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16393F-AB2E-4CB7-9850-A8881C42ED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C80C3C-C4CB-43DB-93C5-233001281304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1D9224-1005-45AE-9537-CD5B8511210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96D40-1A5E-4F73-AFCD-E8E72EED682E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5F7516-AF3A-4CD8-8932-A9A6CDC6F5F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37954CD-CAE6-4A22-9C68-815481A6FC8F}" type="datetimeFigureOut">
              <a:rPr lang="pt-BR"/>
              <a:pPr>
                <a:defRPr/>
              </a:pPr>
              <a:t>17/06/2016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37EBA10-110E-4F62-BE82-C03933FBD0A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 thruBlk="1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image" Target="../media/image3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9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827088" y="3430588"/>
            <a:ext cx="7129462" cy="1274762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pt-BR" sz="2200" spc="-80" dirty="0"/>
              <a:t>Sendo assim, ele elaborou o conceito de uma Igreja que nasce do anúncio da Palavra de Deus e da distribuição dos Sacramentos. </a:t>
            </a:r>
          </a:p>
        </p:txBody>
      </p:sp>
      <p:pic>
        <p:nvPicPr>
          <p:cNvPr id="2051" name="Imagem 4" descr="rosa de luter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6"/>
          <p:cNvSpPr txBox="1"/>
          <p:nvPr/>
        </p:nvSpPr>
        <p:spPr>
          <a:xfrm>
            <a:off x="827088" y="1936750"/>
            <a:ext cx="7129462" cy="1274763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pt-BR" sz="2200" spc="-80" dirty="0"/>
              <a:t>O intuito de Lutero não era fundar uma nova Igreja, mas sim, promover a renovação da Igreja, exclusivamente com base na pregação do Evangelho. </a:t>
            </a:r>
          </a:p>
        </p:txBody>
      </p:sp>
      <p:sp>
        <p:nvSpPr>
          <p:cNvPr id="8" name="CaixaDeTexto 7"/>
          <p:cNvSpPr txBox="1"/>
          <p:nvPr/>
        </p:nvSpPr>
        <p:spPr>
          <a:xfrm>
            <a:off x="827088" y="4889500"/>
            <a:ext cx="7129462" cy="12731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20000"/>
              </a:lnSpc>
              <a:defRPr/>
            </a:pPr>
            <a:r>
              <a:rPr lang="pt-BR" sz="2200" spc="-80" dirty="0"/>
              <a:t>Com as suas ideias, recebeu grande adesão de lideranças e do povo que estava cansado de ser explorado pela Igreja daquela época e ansiava por reformas.</a:t>
            </a:r>
          </a:p>
        </p:txBody>
      </p:sp>
      <p:pic>
        <p:nvPicPr>
          <p:cNvPr id="2054" name="Imagem 8" descr="cru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5013325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m 9" descr="cru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35734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m 10" descr="cruz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188" y="210820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m 11" descr="frase 10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313" y="476250"/>
            <a:ext cx="431641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m 4" descr="origem da IL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48663" y="1303338"/>
            <a:ext cx="615950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CaixaDeTexto 9"/>
          <p:cNvSpPr txBox="1"/>
          <p:nvPr/>
        </p:nvSpPr>
        <p:spPr>
          <a:xfrm>
            <a:off x="900113" y="3643313"/>
            <a:ext cx="7056437" cy="15144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  <a:defRPr/>
            </a:pPr>
            <a:r>
              <a:rPr lang="pt-BR" sz="2200" spc="40" dirty="0"/>
              <a:t>A partir de sua liderança, pregação e publicações, desencadeou-se um amplo movimento religioso que repercutiu também nos âmbitos social, político, econômico, cultural e educacional. </a:t>
            </a:r>
          </a:p>
        </p:txBody>
      </p:sp>
      <p:sp>
        <p:nvSpPr>
          <p:cNvPr id="3076" name="CaixaDeTexto 11"/>
          <p:cNvSpPr txBox="1">
            <a:spLocks noChangeArrowheads="1"/>
          </p:cNvSpPr>
          <p:nvPr/>
        </p:nvSpPr>
        <p:spPr bwMode="auto">
          <a:xfrm>
            <a:off x="900113" y="1833563"/>
            <a:ext cx="7127875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A Igreja Luterana faz parte do movimento evangélico ou protestante.</a:t>
            </a:r>
          </a:p>
        </p:txBody>
      </p:sp>
      <p:sp>
        <p:nvSpPr>
          <p:cNvPr id="3077" name="CaixaDeTexto 12"/>
          <p:cNvSpPr txBox="1">
            <a:spLocks noChangeArrowheads="1"/>
          </p:cNvSpPr>
          <p:nvPr/>
        </p:nvSpPr>
        <p:spPr bwMode="auto">
          <a:xfrm>
            <a:off x="900113" y="5294313"/>
            <a:ext cx="72009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Este movimento, conhecido por Reforma, ou Protes-tantismo, expandiu-se rapidamente pela Europa e, nos séculos posteriores, por outros continentes.</a:t>
            </a:r>
          </a:p>
        </p:txBody>
      </p:sp>
      <p:pic>
        <p:nvPicPr>
          <p:cNvPr id="3078" name="Imagem 17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CaixaDeTexto 24"/>
          <p:cNvSpPr txBox="1"/>
          <p:nvPr/>
        </p:nvSpPr>
        <p:spPr>
          <a:xfrm>
            <a:off x="900113" y="2770188"/>
            <a:ext cx="7200900" cy="8032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  <a:defRPr/>
            </a:pPr>
            <a:r>
              <a:rPr lang="pt-BR" sz="2200" spc="-30" dirty="0"/>
              <a:t>O nome vem de Lutero, monge, sacerdote e professor universitário, que viveu na Alemanha entre 1483 e 1546.</a:t>
            </a:r>
          </a:p>
        </p:txBody>
      </p:sp>
      <p:pic>
        <p:nvPicPr>
          <p:cNvPr id="3080" name="Imagem 25" descr="frase 1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66975" y="476250"/>
            <a:ext cx="49307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1" name="Imagem 27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37893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2" name="Imagem 28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29003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3" name="Imagem 29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5419725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4" name="Imagem 42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1963738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3076" grpId="0"/>
      <p:bldP spid="3077" grpId="0"/>
      <p:bldP spid="2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m 4" descr="origem da IL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48663" y="1303338"/>
            <a:ext cx="615950" cy="4141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CaixaDeTexto 9"/>
          <p:cNvSpPr txBox="1">
            <a:spLocks noChangeArrowheads="1"/>
          </p:cNvSpPr>
          <p:nvPr/>
        </p:nvSpPr>
        <p:spPr bwMode="auto">
          <a:xfrm>
            <a:off x="900113" y="3346450"/>
            <a:ext cx="6985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Esta deturpação era materializada no comércio das chamadas cartas de indulgência.</a:t>
            </a:r>
          </a:p>
        </p:txBody>
      </p:sp>
      <p:sp>
        <p:nvSpPr>
          <p:cNvPr id="12" name="CaixaDeTexto 11"/>
          <p:cNvSpPr txBox="1"/>
          <p:nvPr/>
        </p:nvSpPr>
        <p:spPr>
          <a:xfrm>
            <a:off x="900113" y="1770063"/>
            <a:ext cx="6985000" cy="15144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  <a:defRPr/>
            </a:pPr>
            <a:r>
              <a:rPr lang="pt-BR" sz="2200" spc="-30" dirty="0"/>
              <a:t>Em decorrência do estudo bíblico, teológico e da prática pastoral, Lutero percebeu que muitas pessoas tinham interpretação equivocada do que seria o </a:t>
            </a:r>
            <a:r>
              <a:rPr lang="pt-BR" sz="2200" spc="-30" dirty="0" err="1"/>
              <a:t>arrependi-mento</a:t>
            </a:r>
            <a:r>
              <a:rPr lang="pt-BR" sz="2200" spc="-30" dirty="0"/>
              <a:t> cristão.</a:t>
            </a:r>
          </a:p>
        </p:txBody>
      </p:sp>
      <p:sp>
        <p:nvSpPr>
          <p:cNvPr id="13" name="CaixaDeTexto 12"/>
          <p:cNvSpPr txBox="1"/>
          <p:nvPr/>
        </p:nvSpPr>
        <p:spPr>
          <a:xfrm>
            <a:off x="900113" y="5513388"/>
            <a:ext cx="7200900" cy="803275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  <a:defRPr/>
            </a:pPr>
            <a:r>
              <a:rPr lang="pt-BR" sz="2200" spc="-30" dirty="0"/>
              <a:t>As teses foram divulgadas no dia 31 de outubro de 1517 e tiveram enorme repercussão na sociedade em geral. </a:t>
            </a:r>
          </a:p>
        </p:txBody>
      </p:sp>
      <p:pic>
        <p:nvPicPr>
          <p:cNvPr id="4102" name="Imagem 20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CaixaDeTexto 22"/>
          <p:cNvSpPr txBox="1">
            <a:spLocks noChangeArrowheads="1"/>
          </p:cNvSpPr>
          <p:nvPr/>
        </p:nvSpPr>
        <p:spPr bwMode="auto">
          <a:xfrm>
            <a:off x="900113" y="4221163"/>
            <a:ext cx="6985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Lutero fez uma crítica contundente a isto, na forma de 95 teses acadêmicas contra as práticas associadas às indulgências. </a:t>
            </a:r>
          </a:p>
        </p:txBody>
      </p:sp>
      <p:pic>
        <p:nvPicPr>
          <p:cNvPr id="4104" name="Imagem 23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588" y="19605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5" name="Imagem 24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588" y="4346575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6" name="Imagem 25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588" y="3489325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7" name="Imagem 26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6588" y="5622925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Imagem 31" descr="frase 9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89125" y="476250"/>
            <a:ext cx="60864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4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4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9" grpId="0"/>
      <p:bldP spid="12" grpId="0"/>
      <p:bldP spid="13" grpId="0"/>
      <p:bldP spid="410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CaixaDeTexto 4"/>
          <p:cNvSpPr txBox="1">
            <a:spLocks noChangeArrowheads="1"/>
          </p:cNvSpPr>
          <p:nvPr/>
        </p:nvSpPr>
        <p:spPr bwMode="auto">
          <a:xfrm>
            <a:off x="900113" y="3284538"/>
            <a:ext cx="5688012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Culto cristão celebrado em língua popular.</a:t>
            </a:r>
          </a:p>
        </p:txBody>
      </p:sp>
      <p:sp>
        <p:nvSpPr>
          <p:cNvPr id="5123" name="CaixaDeTexto 5"/>
          <p:cNvSpPr txBox="1">
            <a:spLocks noChangeArrowheads="1"/>
          </p:cNvSpPr>
          <p:nvPr/>
        </p:nvSpPr>
        <p:spPr bwMode="auto">
          <a:xfrm>
            <a:off x="900113" y="1951038"/>
            <a:ext cx="7056437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A graça de Deus, mediante a fé em Jesus Cristo, é que salva o ser humano, sem precisar cumprir nenhuma obra exigida pela Igreja da época.</a:t>
            </a:r>
          </a:p>
        </p:txBody>
      </p:sp>
      <p:sp>
        <p:nvSpPr>
          <p:cNvPr id="5124" name="CaixaDeTexto 6"/>
          <p:cNvSpPr txBox="1">
            <a:spLocks noChangeArrowheads="1"/>
          </p:cNvSpPr>
          <p:nvPr/>
        </p:nvSpPr>
        <p:spPr bwMode="auto">
          <a:xfrm>
            <a:off x="900113" y="4797425"/>
            <a:ext cx="6985000" cy="7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Composição de hinos com melodias contemporâneas para que todas as pessoas pudessem louvar a Deus.</a:t>
            </a:r>
          </a:p>
        </p:txBody>
      </p:sp>
      <p:sp>
        <p:nvSpPr>
          <p:cNvPr id="5125" name="CaixaDeTexto 13"/>
          <p:cNvSpPr txBox="1">
            <a:spLocks noChangeArrowheads="1"/>
          </p:cNvSpPr>
          <p:nvPr/>
        </p:nvSpPr>
        <p:spPr bwMode="auto">
          <a:xfrm>
            <a:off x="900113" y="3860800"/>
            <a:ext cx="6767512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Celebração da Ceia do Senhor alcançando os dois elementos a todas as pessoas participantes da Ceia.</a:t>
            </a:r>
          </a:p>
        </p:txBody>
      </p:sp>
      <p:sp>
        <p:nvSpPr>
          <p:cNvPr id="5126" name="CaixaDeTexto 16"/>
          <p:cNvSpPr txBox="1">
            <a:spLocks noChangeArrowheads="1"/>
          </p:cNvSpPr>
          <p:nvPr/>
        </p:nvSpPr>
        <p:spPr bwMode="auto">
          <a:xfrm>
            <a:off x="900113" y="5805488"/>
            <a:ext cx="69850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Tradução da Bíblia para a língua do povo.</a:t>
            </a:r>
          </a:p>
        </p:txBody>
      </p:sp>
      <p:pic>
        <p:nvPicPr>
          <p:cNvPr id="5127" name="Imagem 20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Imagem 25" descr="mudanças RL bran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44450"/>
            <a:ext cx="614362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9" name="Imagem 26" descr="I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1188" y="2060575"/>
            <a:ext cx="142875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0" name="Imagem 27" descr="II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11188" y="3429000"/>
            <a:ext cx="177800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1" name="Imagem 28" descr="III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1188" y="4005263"/>
            <a:ext cx="24447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2" name="Imagem 29" descr="iv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1188" y="4941888"/>
            <a:ext cx="290512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3" name="Imagem 30" descr="V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11188" y="5930900"/>
            <a:ext cx="21907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34" name="Imagem 42" descr="frase 11.png"/>
          <p:cNvPicPr>
            <a:picLocks noChangeAspect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835150" y="476250"/>
            <a:ext cx="6192838" cy="104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5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5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1000"/>
                                        <p:tgtEl>
                                          <p:spTgt spid="5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000"/>
                            </p:stCondLst>
                            <p:childTnLst>
                              <p:par>
                                <p:cTn id="5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3" grpId="0"/>
      <p:bldP spid="5124" grpId="0"/>
      <p:bldP spid="5125" grpId="0"/>
      <p:bldP spid="512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CaixaDeTexto 4"/>
          <p:cNvSpPr txBox="1">
            <a:spLocks noChangeArrowheads="1"/>
          </p:cNvSpPr>
          <p:nvPr/>
        </p:nvSpPr>
        <p:spPr bwMode="auto">
          <a:xfrm>
            <a:off x="900113" y="3998913"/>
            <a:ext cx="72009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Abandono à prática da invocação aos santos e à Maria, mãe de Jesus. Cristo é o único intermediário entre Deus e as pessoas, conforme a Bíblia.</a:t>
            </a:r>
          </a:p>
        </p:txBody>
      </p:sp>
      <p:sp>
        <p:nvSpPr>
          <p:cNvPr id="6147" name="CaixaDeTexto 5"/>
          <p:cNvSpPr txBox="1">
            <a:spLocks noChangeArrowheads="1"/>
          </p:cNvSpPr>
          <p:nvPr/>
        </p:nvSpPr>
        <p:spPr bwMode="auto">
          <a:xfrm>
            <a:off x="900113" y="2701925"/>
            <a:ext cx="6985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Incentivo à criação e à manutenção de escolas para que todas as pessoas pudessem ter acesso a uma formação básica.</a:t>
            </a:r>
          </a:p>
        </p:txBody>
      </p:sp>
      <p:sp>
        <p:nvSpPr>
          <p:cNvPr id="6148" name="CaixaDeTexto 6"/>
          <p:cNvSpPr txBox="1">
            <a:spLocks noChangeArrowheads="1"/>
          </p:cNvSpPr>
          <p:nvPr/>
        </p:nvSpPr>
        <p:spPr bwMode="auto">
          <a:xfrm>
            <a:off x="900113" y="5229225"/>
            <a:ext cx="7056437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Permissão para que titulares do Ministério Eclesiástico nas Igrejas Luteranas pudessem se casar e constituir família.</a:t>
            </a:r>
          </a:p>
        </p:txBody>
      </p:sp>
      <p:sp>
        <p:nvSpPr>
          <p:cNvPr id="6149" name="CaixaDeTexto 20"/>
          <p:cNvSpPr txBox="1">
            <a:spLocks noChangeArrowheads="1"/>
          </p:cNvSpPr>
          <p:nvPr/>
        </p:nvSpPr>
        <p:spPr bwMode="auto">
          <a:xfrm>
            <a:off x="900113" y="1773238"/>
            <a:ext cx="6911975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Direito de cada pessoa cristã ler e interpretar a Bíblia em busca da verdade e para a edificação da sua fé.</a:t>
            </a:r>
          </a:p>
        </p:txBody>
      </p:sp>
      <p:pic>
        <p:nvPicPr>
          <p:cNvPr id="6150" name="Imagem 21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1" name="Imagem 22" descr="mudanças RL bran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44450"/>
            <a:ext cx="614362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2" name="Imagem 24" descr="IX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5373688"/>
            <a:ext cx="261938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Imagem 25" descr="VI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1887538"/>
            <a:ext cx="2857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4" name="Imagem 26" descr="VII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9750" y="2852738"/>
            <a:ext cx="354013" cy="17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5" name="Imagem 27" descr="VIII.pn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39750" y="4149725"/>
            <a:ext cx="420688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6" name="Imagem 30" descr="frase 3.png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808288" y="476250"/>
            <a:ext cx="424815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7" grpId="0"/>
      <p:bldP spid="6148" grpId="0"/>
      <p:bldP spid="614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CaixaDeTexto 16"/>
          <p:cNvSpPr txBox="1">
            <a:spLocks noChangeArrowheads="1"/>
          </p:cNvSpPr>
          <p:nvPr/>
        </p:nvSpPr>
        <p:spPr bwMode="auto">
          <a:xfrm>
            <a:off x="900113" y="3551238"/>
            <a:ext cx="7200900" cy="255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Vivência da fé no dia a dia orientada pela Palavra de Deus. A vida de Jesus Cristo é exemplo de obediência à vontade de Deus a ser seguido. A sua morte na cruz e a sua ressurreição são a base da esperança que trans-forma a vida temporária e assegura a ressurreição, por isso as pessoas luteranas não creem na doutrina da reencarnação.</a:t>
            </a:r>
          </a:p>
        </p:txBody>
      </p:sp>
      <p:sp>
        <p:nvSpPr>
          <p:cNvPr id="7171" name="CaixaDeTexto 9"/>
          <p:cNvSpPr txBox="1">
            <a:spLocks noChangeArrowheads="1"/>
          </p:cNvSpPr>
          <p:nvPr/>
        </p:nvSpPr>
        <p:spPr bwMode="auto">
          <a:xfrm>
            <a:off x="900113" y="1989138"/>
            <a:ext cx="69850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Valorização do trabalho da pessoa cristã na socie-dade, por meio das vocações que agradam a Deus, por servirem às pessoas.</a:t>
            </a:r>
          </a:p>
        </p:txBody>
      </p:sp>
      <p:pic>
        <p:nvPicPr>
          <p:cNvPr id="7172" name="Imagem 10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Imagem 11" descr="mudanças RL bran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44450"/>
            <a:ext cx="614362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Imagem 14" descr="X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9750" y="2144713"/>
            <a:ext cx="2286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Imagem 15" descr="XI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750" y="3657600"/>
            <a:ext cx="265113" cy="173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6" name="Imagem 20" descr="frase 5.pn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62250" y="476250"/>
            <a:ext cx="43386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  <p:bldP spid="717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aixaDeTexto 8"/>
          <p:cNvSpPr txBox="1"/>
          <p:nvPr/>
        </p:nvSpPr>
        <p:spPr>
          <a:xfrm>
            <a:off x="971550" y="2060980"/>
            <a:ext cx="6985000" cy="2247090"/>
          </a:xfrm>
          <a:prstGeom prst="rect">
            <a:avLst/>
          </a:prstGeom>
          <a:noFill/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pt-BR" sz="2200" dirty="0"/>
              <a:t>Decisões da pessoa cristã no que se refere ao comportamento ético, à responsabilidade social e à política devem ocorrer à luz do Evangelho e com base no uso equilibrado da razão, sempre levando em consideração três critérios:</a:t>
            </a:r>
            <a:endParaRPr lang="pt-BR" sz="2200" spc="-30" dirty="0"/>
          </a:p>
        </p:txBody>
      </p:sp>
      <p:pic>
        <p:nvPicPr>
          <p:cNvPr id="8195" name="Imagem 9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6" name="Imagem 10" descr="mudanças RL bran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44450"/>
            <a:ext cx="614362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7" name="Imagem 11" descr="XII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6738" y="2205038"/>
            <a:ext cx="333375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8" name="Imagem 17" descr="frase 8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154363" y="476250"/>
            <a:ext cx="3554412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tângulo 10"/>
          <p:cNvSpPr/>
          <p:nvPr/>
        </p:nvSpPr>
        <p:spPr>
          <a:xfrm>
            <a:off x="1116013" y="5391150"/>
            <a:ext cx="5759450" cy="485775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defRPr/>
            </a:pPr>
            <a:r>
              <a:rPr lang="pt-BR" sz="2200" spc="-30" dirty="0"/>
              <a:t>- O que contribui para o louvor de Deus?</a:t>
            </a:r>
          </a:p>
        </p:txBody>
      </p:sp>
      <p:sp>
        <p:nvSpPr>
          <p:cNvPr id="12" name="Retângulo 11"/>
          <p:cNvSpPr/>
          <p:nvPr/>
        </p:nvSpPr>
        <p:spPr>
          <a:xfrm>
            <a:off x="1116013" y="4292600"/>
            <a:ext cx="4535487" cy="5334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buFontTx/>
              <a:buChar char="-"/>
              <a:defRPr/>
            </a:pPr>
            <a:r>
              <a:rPr lang="pt-BR" sz="2200" spc="-30" dirty="0"/>
              <a:t> O que serve ao próximo? </a:t>
            </a:r>
          </a:p>
        </p:txBody>
      </p:sp>
      <p:sp>
        <p:nvSpPr>
          <p:cNvPr id="13" name="Retângulo 12"/>
          <p:cNvSpPr/>
          <p:nvPr/>
        </p:nvSpPr>
        <p:spPr>
          <a:xfrm>
            <a:off x="1116013" y="4868863"/>
            <a:ext cx="5759450" cy="487362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30000"/>
              </a:lnSpc>
              <a:buFontTx/>
              <a:buChar char="-"/>
              <a:defRPr/>
            </a:pPr>
            <a:r>
              <a:rPr lang="pt-BR" sz="2200" spc="-30" dirty="0"/>
              <a:t> O que promove a vida? </a:t>
            </a: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2" grpId="0"/>
      <p:bldP spid="1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CaixaDeTexto 16"/>
          <p:cNvSpPr txBox="1">
            <a:spLocks noChangeArrowheads="1"/>
          </p:cNvSpPr>
          <p:nvPr/>
        </p:nvSpPr>
        <p:spPr bwMode="auto">
          <a:xfrm>
            <a:off x="900113" y="2219325"/>
            <a:ext cx="7200900" cy="3173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30000"/>
              </a:lnSpc>
            </a:pPr>
            <a:r>
              <a:rPr lang="pt-BR" sz="2200"/>
              <a:t>Nenhuma pessoa é perfeita na tomada de decisões, por isso precisa do perdão que Deus concede de graça para aquelas pessoas que se arrependem. Só a certeza deste perdão – que pode ser recebido mediante a confissão pessoal no culto e, de forma especial, na Santa Ceia – é que dá coragem para enfrentar os desafios da vida e lutar contra os poderes da morte.</a:t>
            </a:r>
          </a:p>
        </p:txBody>
      </p:sp>
      <p:pic>
        <p:nvPicPr>
          <p:cNvPr id="9219" name="Imagem 9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0" name="Imagem 10" descr="mudanças RL branco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316913" y="44450"/>
            <a:ext cx="614362" cy="586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Imagem 12" descr="XIII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95300" y="2420938"/>
            <a:ext cx="400050" cy="173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 descr="12frase 11.pn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17750" y="476250"/>
            <a:ext cx="49180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m 5" descr="legado de luter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1639888"/>
            <a:ext cx="615950" cy="294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CaixaDeTexto 8"/>
          <p:cNvSpPr txBox="1">
            <a:spLocks noChangeArrowheads="1"/>
          </p:cNvSpPr>
          <p:nvPr/>
        </p:nvSpPr>
        <p:spPr bwMode="auto">
          <a:xfrm>
            <a:off x="900113" y="1866900"/>
            <a:ext cx="7200900" cy="1868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dirty="0"/>
              <a:t>Nas 95 teses, a exemplo de outros escritos divulgados na mesma época, Lutero procurou mostrar que Deus perdoa de graça. Isto é a graça de Deus. Não se pode comprar o perdão de Deus ou conquistá-lo por méritos ou esforços próprios.</a:t>
            </a:r>
          </a:p>
        </p:txBody>
      </p:sp>
      <p:sp>
        <p:nvSpPr>
          <p:cNvPr id="10244" name="CaixaDeTexto 9"/>
          <p:cNvSpPr txBox="1">
            <a:spLocks noChangeArrowheads="1"/>
          </p:cNvSpPr>
          <p:nvPr/>
        </p:nvSpPr>
        <p:spPr bwMode="auto">
          <a:xfrm>
            <a:off x="900113" y="3959225"/>
            <a:ext cx="7200900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dirty="0"/>
              <a:t>Segundo Lutero, Deus nos declara pessoas justas e isto nós acolhemos pela fé, crendo e confiando em Jesus Cristo. Recebemos a salvação pela fé e não pelas boas obras que praticamos. Esta fé leva espontaneamente a produzir boas ações, assim como a árvore saudável produz bons frutos.</a:t>
            </a:r>
          </a:p>
        </p:txBody>
      </p:sp>
      <p:pic>
        <p:nvPicPr>
          <p:cNvPr id="10245" name="Imagem 10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6" name="Imagem 13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1989138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7" name="Imagem 14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407670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48" name="Imagem 17" descr="frase 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89275" y="476250"/>
            <a:ext cx="368458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m 3" descr="quatro pilares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16913" y="1052513"/>
            <a:ext cx="615950" cy="460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CaixaDeTexto 5"/>
          <p:cNvSpPr txBox="1">
            <a:spLocks noChangeArrowheads="1"/>
          </p:cNvSpPr>
          <p:nvPr/>
        </p:nvSpPr>
        <p:spPr bwMode="auto">
          <a:xfrm>
            <a:off x="900113" y="2116138"/>
            <a:ext cx="7272337" cy="836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10000"/>
              </a:lnSpc>
            </a:pPr>
            <a:r>
              <a:rPr lang="pt-BR" sz="2200"/>
              <a:t>A mensagem de perdão, da vida e da salvação foi o centro da Reforma, baseada em quatro pilares:</a:t>
            </a:r>
          </a:p>
        </p:txBody>
      </p:sp>
      <p:sp>
        <p:nvSpPr>
          <p:cNvPr id="11268" name="CaixaDeTexto 6"/>
          <p:cNvSpPr txBox="1">
            <a:spLocks noChangeArrowheads="1"/>
          </p:cNvSpPr>
          <p:nvPr/>
        </p:nvSpPr>
        <p:spPr bwMode="auto">
          <a:xfrm>
            <a:off x="971550" y="3438525"/>
            <a:ext cx="6985000" cy="422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Somente Cristo salva e nos reconcilia com Deus;</a:t>
            </a:r>
          </a:p>
        </p:txBody>
      </p:sp>
      <p:pic>
        <p:nvPicPr>
          <p:cNvPr id="11269" name="Imagem 7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0" name="CaixaDeTexto 12"/>
          <p:cNvSpPr txBox="1">
            <a:spLocks noChangeArrowheads="1"/>
          </p:cNvSpPr>
          <p:nvPr/>
        </p:nvSpPr>
        <p:spPr bwMode="auto">
          <a:xfrm>
            <a:off x="971550" y="4949825"/>
            <a:ext cx="6985000" cy="423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Somente a Escritura revela o amor de Deus em Cristo.</a:t>
            </a:r>
          </a:p>
        </p:txBody>
      </p:sp>
      <p:sp>
        <p:nvSpPr>
          <p:cNvPr id="11271" name="CaixaDeTexto 13"/>
          <p:cNvSpPr txBox="1">
            <a:spLocks noChangeArrowheads="1"/>
          </p:cNvSpPr>
          <p:nvPr/>
        </p:nvSpPr>
        <p:spPr bwMode="auto">
          <a:xfrm>
            <a:off x="971550" y="3941763"/>
            <a:ext cx="698500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Somente pela fé somos justificados diante de Deus;</a:t>
            </a:r>
          </a:p>
        </p:txBody>
      </p:sp>
      <p:sp>
        <p:nvSpPr>
          <p:cNvPr id="11272" name="CaixaDeTexto 14"/>
          <p:cNvSpPr txBox="1">
            <a:spLocks noChangeArrowheads="1"/>
          </p:cNvSpPr>
          <p:nvPr/>
        </p:nvSpPr>
        <p:spPr bwMode="auto">
          <a:xfrm>
            <a:off x="971550" y="4437063"/>
            <a:ext cx="6985000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Somente por graça somos perdoados por Deus;</a:t>
            </a:r>
          </a:p>
        </p:txBody>
      </p:sp>
      <p:pic>
        <p:nvPicPr>
          <p:cNvPr id="11273" name="Imagem 16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35480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4" name="Imagem 17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403225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5" name="Imagem 18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452755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6" name="Imagem 19" descr="cruz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650" y="504031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7" name="Imagem 20" descr="frase 7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150" y="441325"/>
            <a:ext cx="6275388" cy="104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20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2000"/>
                                        <p:tgtEl>
                                          <p:spTgt spid="11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20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0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/>
      <p:bldP spid="11268" grpId="0"/>
      <p:bldP spid="11270" grpId="0"/>
      <p:bldP spid="11271" grpId="0"/>
      <p:bldP spid="1127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m 3" descr="biografia luter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2060575"/>
            <a:ext cx="542925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CaixaDeTexto 4"/>
          <p:cNvSpPr txBox="1">
            <a:spLocks noChangeArrowheads="1"/>
          </p:cNvSpPr>
          <p:nvPr/>
        </p:nvSpPr>
        <p:spPr bwMode="auto">
          <a:xfrm>
            <a:off x="971550" y="1833563"/>
            <a:ext cx="6985000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b="1"/>
              <a:t>10 de novembro de 1483</a:t>
            </a:r>
            <a:r>
              <a:rPr lang="pt-BR" sz="2200"/>
              <a:t> - Lutero nasceu na cidade de Eisleben, na Saxônia, Alemanha.</a:t>
            </a:r>
          </a:p>
        </p:txBody>
      </p:sp>
      <p:sp>
        <p:nvSpPr>
          <p:cNvPr id="12292" name="CaixaDeTexto 5"/>
          <p:cNvSpPr txBox="1">
            <a:spLocks noChangeArrowheads="1"/>
          </p:cNvSpPr>
          <p:nvPr/>
        </p:nvSpPr>
        <p:spPr bwMode="auto">
          <a:xfrm>
            <a:off x="971550" y="2774950"/>
            <a:ext cx="74168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Pouco tempo após iniciar os seus estudos de Direito, Lutero resolveu abandoná-los e tornar-se monge, entrando para o Mosteiro Agostiniano de Erfurt.</a:t>
            </a:r>
          </a:p>
        </p:txBody>
      </p:sp>
      <p:sp>
        <p:nvSpPr>
          <p:cNvPr id="12293" name="CaixaDeTexto 6"/>
          <p:cNvSpPr txBox="1">
            <a:spLocks noChangeArrowheads="1"/>
          </p:cNvSpPr>
          <p:nvPr/>
        </p:nvSpPr>
        <p:spPr bwMode="auto">
          <a:xfrm>
            <a:off x="971550" y="4073525"/>
            <a:ext cx="648017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b="1"/>
              <a:t>1507</a:t>
            </a:r>
            <a:r>
              <a:rPr lang="pt-BR" sz="2200"/>
              <a:t> – ocorreu a sua Ordenação.</a:t>
            </a:r>
          </a:p>
        </p:txBody>
      </p:sp>
      <p:sp>
        <p:nvSpPr>
          <p:cNvPr id="12294" name="CaixaDeTexto 7"/>
          <p:cNvSpPr txBox="1">
            <a:spLocks noChangeArrowheads="1"/>
          </p:cNvSpPr>
          <p:nvPr/>
        </p:nvSpPr>
        <p:spPr bwMode="auto">
          <a:xfrm>
            <a:off x="971550" y="4656138"/>
            <a:ext cx="7129463" cy="186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b="1"/>
              <a:t>1512 </a:t>
            </a:r>
            <a:r>
              <a:rPr lang="pt-BR" sz="2200"/>
              <a:t>- tornou-se Doutor em Teologia. Após certa idade, Lutero começou a ser afligido por uma angústia que pode ser sintetizada em uma pergunta: </a:t>
            </a:r>
            <a:r>
              <a:rPr lang="pt-BR" sz="2200" i="1"/>
              <a:t>Se o coração da pessoa é dominado pelo pecado, como pode esperar salvação diante de Deus?</a:t>
            </a:r>
          </a:p>
        </p:txBody>
      </p:sp>
      <p:pic>
        <p:nvPicPr>
          <p:cNvPr id="12295" name="Imagem 8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6" name="Imagem 13" descr="frase 6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55850" y="476250"/>
            <a:ext cx="5151438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7" name="Imagem 14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191611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8" name="Imagem 15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29003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9" name="Imagem 16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1957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Imagem 17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72440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22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22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2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22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0"/>
                                        <p:tgtEl>
                                          <p:spTgt spid="12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2000"/>
                                        <p:tgtEl>
                                          <p:spTgt spid="122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  <p:bldP spid="12293" grpId="0"/>
      <p:bldP spid="1229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m 3" descr="biografia luter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2060575"/>
            <a:ext cx="542925" cy="3078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CaixaDeTexto 4"/>
          <p:cNvSpPr txBox="1">
            <a:spLocks noChangeArrowheads="1"/>
          </p:cNvSpPr>
          <p:nvPr/>
        </p:nvSpPr>
        <p:spPr bwMode="auto">
          <a:xfrm>
            <a:off x="971550" y="2276475"/>
            <a:ext cx="7200900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/>
              <a:t>Lutero, então, redescobre o grande consolo que traz a Bíblia: o pecador é salvo mediante a fé, sem precisar fazer nada para isso! (Romanos 5.1).</a:t>
            </a:r>
          </a:p>
        </p:txBody>
      </p:sp>
      <p:sp>
        <p:nvSpPr>
          <p:cNvPr id="13316" name="CaixaDeTexto 6"/>
          <p:cNvSpPr txBox="1">
            <a:spLocks noChangeArrowheads="1"/>
          </p:cNvSpPr>
          <p:nvPr/>
        </p:nvSpPr>
        <p:spPr bwMode="auto">
          <a:xfrm>
            <a:off x="971550" y="3717925"/>
            <a:ext cx="7345363" cy="80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b="1" dirty="0"/>
              <a:t>1525</a:t>
            </a:r>
            <a:r>
              <a:rPr lang="pt-BR" sz="2200" dirty="0"/>
              <a:t> - casou-se com a </a:t>
            </a:r>
            <a:r>
              <a:rPr lang="pt-BR" sz="2200" dirty="0" err="1"/>
              <a:t>ex-freira</a:t>
            </a:r>
            <a:r>
              <a:rPr lang="pt-BR" sz="2200" dirty="0"/>
              <a:t> Catarina Von </a:t>
            </a:r>
            <a:r>
              <a:rPr lang="pt-BR" sz="2200" dirty="0" err="1"/>
              <a:t>Bora</a:t>
            </a:r>
            <a:r>
              <a:rPr lang="pt-BR" sz="2200" dirty="0"/>
              <a:t>, com quem teve seis </a:t>
            </a:r>
            <a:r>
              <a:rPr lang="pt-BR" sz="2200" dirty="0" smtClean="0"/>
              <a:t>filhos.</a:t>
            </a:r>
            <a:endParaRPr lang="pt-BR" sz="2200" dirty="0"/>
          </a:p>
        </p:txBody>
      </p:sp>
      <p:sp>
        <p:nvSpPr>
          <p:cNvPr id="13317" name="CaixaDeTexto 7"/>
          <p:cNvSpPr txBox="1">
            <a:spLocks noChangeArrowheads="1"/>
          </p:cNvSpPr>
          <p:nvPr/>
        </p:nvSpPr>
        <p:spPr bwMode="auto">
          <a:xfrm>
            <a:off x="971550" y="4721225"/>
            <a:ext cx="6985000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>
              <a:lnSpc>
                <a:spcPct val="105000"/>
              </a:lnSpc>
            </a:pPr>
            <a:r>
              <a:rPr lang="pt-BR" sz="2200" b="1"/>
              <a:t>1546</a:t>
            </a:r>
            <a:r>
              <a:rPr lang="pt-BR" sz="2200"/>
              <a:t> - Lutero faleceu em sua cidade natal.</a:t>
            </a:r>
            <a:endParaRPr lang="pt-BR" sz="2200" i="1"/>
          </a:p>
        </p:txBody>
      </p:sp>
      <p:pic>
        <p:nvPicPr>
          <p:cNvPr id="13318" name="Imagem 8" descr="rosa de lutero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m 10" descr="frase 2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17838" y="476250"/>
            <a:ext cx="3829050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m 12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2420938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Imagem 14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3835400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2" name="Imagem 15" descr="cruz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5650" y="4843463"/>
            <a:ext cx="190500" cy="24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1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133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/>
      <p:bldP spid="1331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CaixaDeTexto 3"/>
          <p:cNvSpPr txBox="1">
            <a:spLocks noChangeArrowheads="1"/>
          </p:cNvSpPr>
          <p:nvPr/>
        </p:nvSpPr>
        <p:spPr bwMode="auto">
          <a:xfrm>
            <a:off x="1116013" y="1844675"/>
            <a:ext cx="6480175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sz="2200"/>
              <a:t>Comemore conosco e louve a Deus pelos</a:t>
            </a:r>
          </a:p>
          <a:p>
            <a:pPr algn="ctr">
              <a:lnSpc>
                <a:spcPct val="150000"/>
              </a:lnSpc>
            </a:pPr>
            <a:r>
              <a:rPr lang="pt-BR" sz="2200" b="1"/>
              <a:t>500 anos da Reforma</a:t>
            </a:r>
            <a:r>
              <a:rPr lang="pt-BR" sz="2200"/>
              <a:t>, liderada por Lutero, que deixou grande legado para a Igreja e a sociedade.</a:t>
            </a:r>
            <a:endParaRPr lang="pt-BR" sz="2200" i="1"/>
          </a:p>
        </p:txBody>
      </p:sp>
      <p:pic>
        <p:nvPicPr>
          <p:cNvPr id="14339" name="Imagem 5" descr="rosa de lutero.pn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8350" y="6021388"/>
            <a:ext cx="585788" cy="58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" name="Grupo 5"/>
          <p:cNvGrpSpPr>
            <a:grpSpLocks/>
          </p:cNvGrpSpPr>
          <p:nvPr/>
        </p:nvGrpSpPr>
        <p:grpSpPr bwMode="auto">
          <a:xfrm>
            <a:off x="1812925" y="3789363"/>
            <a:ext cx="5086350" cy="2301875"/>
            <a:chOff x="1812925" y="3789363"/>
            <a:chExt cx="5086350" cy="2301875"/>
          </a:xfrm>
        </p:grpSpPr>
        <p:pic>
          <p:nvPicPr>
            <p:cNvPr id="14341" name="Imagem 9" descr="logo IECLB.png"/>
            <p:cNvPicPr>
              <a:picLocks noChangeAspect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812925" y="3789363"/>
              <a:ext cx="1736725" cy="23018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4342" name="Imagem 10" descr="logo IELB.png"/>
            <p:cNvPicPr>
              <a:picLocks noChangeAspect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4117975" y="4197350"/>
              <a:ext cx="2781300" cy="18938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3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</p:bld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>
          <a:lnSpc>
            <a:spcPct val="105000"/>
          </a:lnSpc>
          <a:defRPr sz="2200" dirty="0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921</TotalTime>
  <Words>941</Words>
  <Application>Microsoft Office PowerPoint</Application>
  <PresentationFormat>Apresentação na tela (4:3)</PresentationFormat>
  <Paragraphs>48</Paragraphs>
  <Slides>14</Slides>
  <Notes>5</Notes>
  <HiddenSlides>0</HiddenSlides>
  <MMClips>0</MMClips>
  <ScaleCrop>false</ScaleCrop>
  <HeadingPairs>
    <vt:vector size="6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7" baseType="lpstr">
      <vt:lpstr>Arial</vt:lpstr>
      <vt:lpstr>Calibri</vt:lpstr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Daniele</dc:creator>
  <cp:lastModifiedBy>Daniele</cp:lastModifiedBy>
  <cp:revision>115</cp:revision>
  <dcterms:created xsi:type="dcterms:W3CDTF">2016-06-08T19:53:20Z</dcterms:created>
  <dcterms:modified xsi:type="dcterms:W3CDTF">2016-06-17T13:44:54Z</dcterms:modified>
</cp:coreProperties>
</file>