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83" r:id="rId2"/>
    <p:sldId id="257" r:id="rId3"/>
    <p:sldId id="258" r:id="rId4"/>
    <p:sldId id="289" r:id="rId5"/>
    <p:sldId id="263" r:id="rId6"/>
    <p:sldId id="260" r:id="rId7"/>
    <p:sldId id="261" r:id="rId8"/>
    <p:sldId id="265" r:id="rId9"/>
    <p:sldId id="285" r:id="rId10"/>
    <p:sldId id="266" r:id="rId11"/>
    <p:sldId id="267" r:id="rId12"/>
    <p:sldId id="268" r:id="rId13"/>
    <p:sldId id="269" r:id="rId14"/>
    <p:sldId id="271" r:id="rId15"/>
    <p:sldId id="286" r:id="rId16"/>
    <p:sldId id="270" r:id="rId17"/>
    <p:sldId id="272" r:id="rId18"/>
    <p:sldId id="274" r:id="rId19"/>
    <p:sldId id="275" r:id="rId20"/>
    <p:sldId id="276" r:id="rId21"/>
    <p:sldId id="273" r:id="rId22"/>
    <p:sldId id="280" r:id="rId23"/>
    <p:sldId id="278" r:id="rId24"/>
    <p:sldId id="279" r:id="rId25"/>
    <p:sldId id="293" r:id="rId26"/>
    <p:sldId id="290" r:id="rId27"/>
    <p:sldId id="287" r:id="rId28"/>
    <p:sldId id="277" r:id="rId29"/>
    <p:sldId id="291" r:id="rId30"/>
    <p:sldId id="284" r:id="rId31"/>
    <p:sldId id="292" r:id="rId32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19F"/>
    <a:srgbClr val="845A3A"/>
    <a:srgbClr val="73523D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18" autoAdjust="0"/>
    <p:restoredTop sz="94660"/>
  </p:normalViewPr>
  <p:slideViewPr>
    <p:cSldViewPr snapToGrid="0">
      <p:cViewPr>
        <p:scale>
          <a:sx n="70" d="100"/>
          <a:sy n="70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72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318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214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2134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554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270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3052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498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4958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684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1116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35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2C149-D957-484F-B5DB-B5ADC0E705C5}" type="datetimeFigureOut">
              <a:rPr lang="pt-BR" smtClean="0"/>
              <a:t>18/04/2016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C917F-6616-4C46-87C7-89F557DD4CE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73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6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4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5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4" Type="http://schemas.openxmlformats.org/officeDocument/2006/relationships/image" Target="../media/image1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342" y="503058"/>
            <a:ext cx="5603316" cy="2357216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3241886" y="2914261"/>
            <a:ext cx="58336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pc="-150" dirty="0" smtClean="0">
                <a:solidFill>
                  <a:srgbClr val="32A19F"/>
                </a:solidFill>
                <a:latin typeface="Book Antiqua" panose="02040602050305030304" pitchFamily="18" charset="0"/>
                <a:ea typeface="Batang" panose="02030600000101010101" pitchFamily="18" charset="-127"/>
                <a:cs typeface="Arial" panose="020B0604020202020204" pitchFamily="34" charset="0"/>
              </a:rPr>
              <a:t>VAI E VEM 2016</a:t>
            </a:r>
            <a:endParaRPr lang="en-US" sz="6000" b="1" spc="-150" dirty="0">
              <a:solidFill>
                <a:srgbClr val="32A19F"/>
              </a:solidFill>
              <a:latin typeface="Book Antiqua" panose="02040602050305030304" pitchFamily="18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24459" y="3771714"/>
            <a:ext cx="5626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-150" dirty="0" smtClean="0">
                <a:solidFill>
                  <a:srgbClr val="32A19F"/>
                </a:solidFill>
                <a:latin typeface="Book Antiqua" panose="02040602050305030304" pitchFamily="18" charset="0"/>
                <a:ea typeface="Batang" panose="02030600000101010101" pitchFamily="18" charset="-127"/>
              </a:rPr>
              <a:t>Campanha Nacional de Ofertas para a Missão</a:t>
            </a:r>
            <a:endParaRPr lang="pt-BR" sz="2400" spc="-150" dirty="0">
              <a:latin typeface="Book Antiqua" panose="02040602050305030304" pitchFamily="18" charset="0"/>
              <a:ea typeface="Batang" panose="02030600000101010101" pitchFamily="18" charset="-127"/>
            </a:endParaRPr>
          </a:p>
        </p:txBody>
      </p:sp>
      <p:pic>
        <p:nvPicPr>
          <p:cNvPr id="16" name="Imagem 15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29420" y="4389334"/>
            <a:ext cx="933161" cy="145901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5164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4271077" y="1871145"/>
            <a:ext cx="39613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A </a:t>
            </a:r>
            <a:r>
              <a:rPr lang="en-US" sz="4400" b="1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PROPOSTA</a:t>
            </a:r>
            <a:endParaRPr lang="en-US" sz="4400" b="1" dirty="0">
              <a:solidFill>
                <a:srgbClr val="32A19F"/>
              </a:solidFill>
              <a:latin typeface="Book Antiqua" panose="02040602050305030304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185961" y="2923448"/>
            <a:ext cx="7820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Promover uma reflexão-ação sobre missão, tendo como referência o contexto externo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o Tema da IECLB para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2016.</a:t>
            </a:r>
            <a:endParaRPr lang="pt-BR" sz="3200" spc="-150" dirty="0">
              <a:solidFill>
                <a:srgbClr val="845A3A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1286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3175906" y="1282242"/>
            <a:ext cx="4984206" cy="11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O NOSSO PONTO  </a:t>
            </a:r>
          </a:p>
          <a:p>
            <a:pPr algn="ctr">
              <a:lnSpc>
                <a:spcPts val="3900"/>
              </a:lnSpc>
            </a:pPr>
            <a:r>
              <a:rPr lang="en-US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DE </a:t>
            </a:r>
            <a:r>
              <a:rPr lang="en-US" sz="4400" b="1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PARTIDA</a:t>
            </a:r>
            <a:endParaRPr lang="en-US" sz="4400" b="1" spc="-150" dirty="0">
              <a:solidFill>
                <a:srgbClr val="32A19F"/>
              </a:solidFill>
              <a:latin typeface="Book Antiqua" panose="02040602050305030304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894279" y="2486126"/>
            <a:ext cx="5547459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200" b="1" dirty="0">
                <a:solidFill>
                  <a:srgbClr val="32A19F"/>
                </a:solidFill>
                <a:latin typeface="Book Antiqua" panose="02040602050305030304" pitchFamily="18" charset="0"/>
              </a:rPr>
              <a:t>A MISSÃO DE DEUS!</a:t>
            </a:r>
          </a:p>
          <a:p>
            <a:pPr algn="ctr">
              <a:spcBef>
                <a:spcPts val="1800"/>
              </a:spcBef>
            </a:pP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A RECONCILIAÇÃO das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pessoas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com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Deus, bem como entre as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pessoas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delas com a Criação. </a:t>
            </a:r>
            <a:b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A Boa Notícia (o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Evangelho)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é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que este ato de AMOR de Deus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por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meio de Cristo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chega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a nós mediante a fé!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95681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867138" y="1291895"/>
            <a:ext cx="640748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4400" dirty="0">
                <a:solidFill>
                  <a:srgbClr val="32A19F"/>
                </a:solidFill>
                <a:latin typeface="Book Antiqua" panose="02040602050305030304" pitchFamily="18" charset="0"/>
              </a:rPr>
              <a:t>A </a:t>
            </a:r>
            <a:r>
              <a:rPr lang="en-US" sz="4400" b="1" dirty="0">
                <a:solidFill>
                  <a:srgbClr val="32A19F"/>
                </a:solidFill>
                <a:latin typeface="Book Antiqua" panose="02040602050305030304" pitchFamily="18" charset="0"/>
              </a:rPr>
              <a:t>CONSEQUÊNCIA </a:t>
            </a:r>
            <a:br>
              <a:rPr lang="en-US" sz="4400" b="1" dirty="0">
                <a:solidFill>
                  <a:srgbClr val="32A19F"/>
                </a:solidFill>
                <a:latin typeface="Book Antiqua" panose="02040602050305030304" pitchFamily="18" charset="0"/>
              </a:rPr>
            </a:br>
            <a:r>
              <a:rPr lang="en-US" sz="4400" dirty="0">
                <a:solidFill>
                  <a:srgbClr val="32A19F"/>
                </a:solidFill>
                <a:latin typeface="Book Antiqua" panose="02040602050305030304" pitchFamily="18" charset="0"/>
              </a:rPr>
              <a:t>DA MISSÃO DE DEUS</a:t>
            </a:r>
            <a:endParaRPr lang="en-US" sz="4400" b="1" dirty="0">
              <a:solidFill>
                <a:srgbClr val="32A19F"/>
              </a:solidFill>
              <a:latin typeface="Book Antiqua" panose="02040602050305030304" pitchFamily="18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123210" y="2628623"/>
            <a:ext cx="61514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A pessoa alcançada por essa mensagem</a:t>
            </a:r>
            <a:b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torna-se PARCEIRA da Missão de Deus,</a:t>
            </a:r>
            <a:b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o que significa que toda pessoa</a:t>
            </a:r>
            <a:b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e cada Comunidade está sob</a:t>
            </a:r>
            <a:b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um MANDATO missionário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360766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600492" y="1496775"/>
            <a:ext cx="6991016" cy="11186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400" spc="-300" dirty="0">
                <a:solidFill>
                  <a:srgbClr val="32A19F"/>
                </a:solidFill>
                <a:latin typeface="Book Antiqua" panose="02040602050305030304" pitchFamily="18" charset="0"/>
              </a:rPr>
              <a:t>A VIVÊNCIA DO </a:t>
            </a:r>
            <a:endParaRPr lang="pt-BR" sz="4400" spc="-300" dirty="0" smtClean="0">
              <a:solidFill>
                <a:srgbClr val="32A19F"/>
              </a:solidFill>
              <a:latin typeface="Book Antiqua" panose="02040602050305030304" pitchFamily="18" charset="0"/>
            </a:endParaRPr>
          </a:p>
          <a:p>
            <a:pPr algn="ctr">
              <a:lnSpc>
                <a:spcPts val="3900"/>
              </a:lnSpc>
            </a:pPr>
            <a:r>
              <a:rPr lang="pt-BR" sz="4400" b="1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MANDATO </a:t>
            </a:r>
            <a:r>
              <a:rPr lang="pt-BR" sz="4400" b="1" spc="-300" dirty="0">
                <a:solidFill>
                  <a:srgbClr val="32A19F"/>
                </a:solidFill>
                <a:latin typeface="Book Antiqua" panose="02040602050305030304" pitchFamily="18" charset="0"/>
              </a:rPr>
              <a:t>MISSIONÁRIO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206087" y="2975780"/>
            <a:ext cx="77798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Segundo o Plano de Ação Missionária da IECLB (PAMI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),</a:t>
            </a:r>
            <a:b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nossa ação missionária acontece 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mediante</a:t>
            </a:r>
            <a:b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Palavra proclamada (EVANGELIZAÇÃO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),</a:t>
            </a:r>
            <a:b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Palavra encarnada nas obras de amor (DIACONIA), 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o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culto, o louvor e a adoração a Deus (LITURGIA), 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além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da partilha das alegrias e das 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cargas</a:t>
            </a:r>
            <a:b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entre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as pessoas que creem (COMUNHÃO</a:t>
            </a:r>
            <a:r>
              <a:rPr lang="pt-BR" sz="2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)</a:t>
            </a:r>
            <a:endParaRPr lang="pt-BR" sz="2400" spc="-150" dirty="0">
              <a:solidFill>
                <a:srgbClr val="845A3A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40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2804874" y="2555524"/>
            <a:ext cx="6582253" cy="3407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  <a:spcBef>
                <a:spcPts val="1800"/>
              </a:spcBef>
            </a:pP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O AGIR reconciliador de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Deus CRIA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Comunidades cristãs firmadas em Cristo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as ESTIMULA para a missão de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Deus tão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somente pelo seu amor, a sua graça!</a:t>
            </a:r>
          </a:p>
          <a:p>
            <a:pPr algn="ctr">
              <a:lnSpc>
                <a:spcPts val="2400"/>
              </a:lnSpc>
              <a:spcBef>
                <a:spcPts val="1800"/>
              </a:spcBef>
            </a:pP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Isso fundamenta a nossa alegria e celebração! Esse é o centro da mensagem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evangélica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que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LUTERO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redescobriu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que celebraremos em 2017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no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Jubileu dos </a:t>
            </a: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40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500 </a:t>
            </a:r>
            <a:r>
              <a:rPr lang="pt-BR" sz="2400" dirty="0">
                <a:solidFill>
                  <a:srgbClr val="845A3A"/>
                </a:solidFill>
                <a:latin typeface="Book Antiqua" panose="02040602050305030304" pitchFamily="18" charset="0"/>
              </a:rPr>
              <a:t>anos da REFORMA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981200" y="1069561"/>
            <a:ext cx="8229600" cy="11116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400"/>
              </a:lnSpc>
              <a:defRPr/>
            </a:pPr>
            <a:r>
              <a:rPr lang="pt-BR" altLang="pt-BR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A NOSSA </a:t>
            </a:r>
            <a:r>
              <a:rPr lang="pt-BR" altLang="pt-BR" b="1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MOTIVAÇÃO </a:t>
            </a:r>
            <a:br>
              <a:rPr lang="pt-BR" altLang="pt-BR" b="1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</a:br>
            <a:r>
              <a:rPr lang="pt-BR" altLang="pt-BR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PARA A MISSÃO</a:t>
            </a:r>
            <a:endParaRPr lang="pt-BR" spc="-300" dirty="0">
              <a:solidFill>
                <a:srgbClr val="32A19F"/>
              </a:solidFill>
              <a:latin typeface="Book Antiqua" panose="02040602050305030304" pitchFamily="18" charset="0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3949" y="884058"/>
            <a:ext cx="2637808" cy="90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5463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3949" y="884058"/>
            <a:ext cx="2637808" cy="906642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3500590" y="1951335"/>
            <a:ext cx="56557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O NOSSO </a:t>
            </a:r>
            <a:r>
              <a:rPr lang="en-US" sz="4800" b="1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DESAFIO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360471" y="2998371"/>
            <a:ext cx="79359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Em um </a:t>
            </a:r>
            <a:r>
              <a:rPr lang="pt-BR" sz="28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mundo </a:t>
            </a: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no qual as </a:t>
            </a:r>
            <a:r>
              <a:rPr lang="pt-BR" sz="28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leis de </a:t>
            </a: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MERCADO</a:t>
            </a:r>
            <a:b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afirmam </a:t>
            </a:r>
            <a:r>
              <a:rPr lang="pt-BR" sz="28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que tudo pode ser comprado e vendido</a:t>
            </a: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o </a:t>
            </a:r>
            <a:r>
              <a:rPr lang="pt-BR" sz="28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Tema e o Lema do Ano nos convidam a </a:t>
            </a: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afirmar</a:t>
            </a:r>
            <a:b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</a:t>
            </a:r>
            <a:r>
              <a:rPr lang="pt-BR" sz="28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GRAÇA LIBERTADORA de </a:t>
            </a:r>
            <a:r>
              <a:rPr lang="pt-BR" sz="28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Deus e </a:t>
            </a:r>
            <a:r>
              <a:rPr lang="pt-BR" sz="28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a anunciar que a salvação, as pessoas e a natureza não estão à venda!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6558231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907625" y="-1907631"/>
            <a:ext cx="7189081" cy="1100433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694267" y="1850197"/>
            <a:ext cx="68034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A NOSSA </a:t>
            </a:r>
            <a:r>
              <a:rPr lang="en-US" sz="4800" b="1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AFIRMAÇÃO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819034" y="3018076"/>
            <a:ext cx="85539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Porque, pela graça de Deus,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somos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livres para cuidar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Campanha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Nacional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de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Ofertas para a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Missão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VAI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e VEM afirma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:</a:t>
            </a:r>
            <a:endParaRPr lang="pt-BR" sz="3200" spc="-150" dirty="0">
              <a:solidFill>
                <a:srgbClr val="845A3A"/>
              </a:solidFill>
              <a:latin typeface="Book Antiqua" panose="02040602050305030304" pitchFamily="18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3949" y="884058"/>
            <a:ext cx="2637808" cy="906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2738837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907625" y="-1907625"/>
            <a:ext cx="7189081" cy="1100433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8408" y="1661430"/>
            <a:ext cx="4534521" cy="349027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3949" y="884058"/>
            <a:ext cx="2637808" cy="906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2476162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907625" y="-1907631"/>
            <a:ext cx="7189081" cy="1100433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350767" y="1388532"/>
            <a:ext cx="7765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O NOSSO </a:t>
            </a:r>
            <a:r>
              <a:rPr lang="en-US" sz="4800" b="1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COMPROMISSO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956437" y="2520859"/>
            <a:ext cx="8553929" cy="2789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Enquanto pessoas e Comunidades missionárias da IECLB, não negociamos a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GRAÇA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de Deus!</a:t>
            </a:r>
          </a:p>
          <a:p>
            <a:pPr algn="ctr">
              <a:lnSpc>
                <a:spcPts val="3200"/>
              </a:lnSpc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A mensagem da reconciliação de Deus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que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promove a bênção, a cura, o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CUIDADO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das pessoas e da Criação, não pode ser mediada por interesses MENORES ou negociação financeira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086" y="5483353"/>
            <a:ext cx="2637808" cy="906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9786838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1578349" y="2974914"/>
            <a:ext cx="855392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Criar </a:t>
            </a:r>
            <a:r>
              <a:rPr lang="pt-BR" sz="3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espaços </a:t>
            </a:r>
            <a: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na Comunidade</a:t>
            </a:r>
            <a:b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para refletir, estudar e conversar</a:t>
            </a:r>
            <a:b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sobre a </a:t>
            </a:r>
            <a:r>
              <a:rPr lang="pt-BR" sz="3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nossa essência </a:t>
            </a:r>
            <a:r>
              <a:rPr lang="pt-BR" sz="34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missionária</a:t>
            </a:r>
            <a:endParaRPr lang="pt-BR" sz="3400" spc="-150" dirty="0">
              <a:solidFill>
                <a:srgbClr val="845A3A"/>
              </a:solidFill>
              <a:latin typeface="Book Antiqua" panose="02040602050305030304" pitchFamily="18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306906" y="1451234"/>
            <a:ext cx="7096815" cy="12329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pt-BR" sz="4400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AÇÕES PARA O CUIDADO </a:t>
            </a:r>
            <a: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/>
            </a:r>
            <a:b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</a:br>
            <a: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DA </a:t>
            </a:r>
            <a:r>
              <a:rPr lang="pt-BR" sz="4400" b="1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MISSÃO DE DEUS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086" y="5483353"/>
            <a:ext cx="2637808" cy="906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399277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1646588" y="3056503"/>
            <a:ext cx="85539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Planejar e executar ações missionárias que busquem “</a:t>
            </a:r>
            <a:r>
              <a:rPr lang="pt-BR" sz="3200" i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propagar o Evangelho de Jesus Cristo, estimulando a sua vivência </a:t>
            </a:r>
            <a: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pessoal, </a:t>
            </a:r>
            <a:r>
              <a:rPr lang="pt-BR" sz="3200" i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na </a:t>
            </a:r>
            <a: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família</a:t>
            </a:r>
            <a:b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 </a:t>
            </a:r>
            <a:r>
              <a:rPr lang="pt-BR" sz="3200" i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na Comunidade, promovendo a paz, a </a:t>
            </a:r>
            <a: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justiça</a:t>
            </a:r>
            <a:b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 </a:t>
            </a:r>
            <a:r>
              <a:rPr lang="pt-BR" sz="3200" i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o amor na sociedade brasileira e no mundo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”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086" y="5483353"/>
            <a:ext cx="2637808" cy="906642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2306906" y="1451234"/>
            <a:ext cx="7096815" cy="12329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pt-BR" sz="4400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AÇÕES PARA O CUIDADO </a:t>
            </a:r>
            <a: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/>
            </a:r>
            <a:b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</a:br>
            <a: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DA </a:t>
            </a:r>
            <a:r>
              <a:rPr lang="pt-BR" sz="4400" b="1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MISSÃO DE DEUS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592151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1436025" y="2811125"/>
            <a:ext cx="85539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Participar da Campanha Nacional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de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Ofertas para a Missão,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ofertando e apoiando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iniciativas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missionárias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realizadas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por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nossos irmãos e por nossas irmãs na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fé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086" y="5483353"/>
            <a:ext cx="2637808" cy="90664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306906" y="1451234"/>
            <a:ext cx="7096815" cy="12329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pt-BR" sz="4400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AÇÕES PARA O CUIDADO </a:t>
            </a:r>
            <a: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/>
            </a:r>
            <a:b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</a:br>
            <a:r>
              <a:rPr lang="pt-BR" sz="4400" spc="-15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DA </a:t>
            </a:r>
            <a:r>
              <a:rPr lang="pt-BR" sz="4400" b="1" spc="-150" dirty="0">
                <a:solidFill>
                  <a:srgbClr val="32A19F"/>
                </a:solidFill>
                <a:latin typeface="Book Antiqua" panose="02040602050305030304" pitchFamily="18" charset="0"/>
              </a:rPr>
              <a:t>MISSÃO DE DEUS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9783303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62065" y="560187"/>
            <a:ext cx="8229600" cy="11116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dirty="0" smtClean="0"/>
              <a:t>A NOSSA CHAMADA</a:t>
            </a:r>
            <a:endParaRPr lang="pt-BR" dirty="0"/>
          </a:p>
        </p:txBody>
      </p:sp>
      <p:pic>
        <p:nvPicPr>
          <p:cNvPr id="5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907625" y="-1907631"/>
            <a:ext cx="7189081" cy="1100433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75782" y="1137416"/>
            <a:ext cx="60404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pc="-300" dirty="0">
                <a:solidFill>
                  <a:srgbClr val="32A19F"/>
                </a:solidFill>
                <a:latin typeface="Book Antiqua" panose="02040602050305030304" pitchFamily="18" charset="0"/>
              </a:rPr>
              <a:t>A NOSSA </a:t>
            </a:r>
            <a:r>
              <a:rPr lang="en-US" sz="4800" b="1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CHAMADA</a:t>
            </a:r>
            <a:endParaRPr lang="en-US" sz="4800" b="1" spc="-300" dirty="0">
              <a:solidFill>
                <a:srgbClr val="32A19F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293929" y="2223256"/>
            <a:ext cx="96041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O Lema do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Ano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i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Buscai </a:t>
            </a:r>
            <a:r>
              <a:rPr lang="pt-BR" sz="3200" i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o bem e não o mal” </a:t>
            </a:r>
            <a:r>
              <a:rPr lang="pt-BR" sz="24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(Amós 5.14a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),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nos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chama a GESTOS concretos, afirmando: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/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000" b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</a:t>
            </a:r>
            <a:r>
              <a:rPr lang="pt-BR" sz="3000" b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salvação, as pessoas e a natureza não estão à venda</a:t>
            </a:r>
            <a:r>
              <a:rPr lang="pt-BR" sz="3000" b="1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!</a:t>
            </a:r>
            <a:endParaRPr lang="pt-BR" sz="3000" b="1" spc="-150" dirty="0">
              <a:solidFill>
                <a:srgbClr val="845A3A"/>
              </a:solidFill>
              <a:latin typeface="Book Antiqua" panose="02040602050305030304" pitchFamily="18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086" y="5483353"/>
            <a:ext cx="2637808" cy="90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15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3562065" y="560187"/>
            <a:ext cx="8229600" cy="11116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dirty="0" smtClean="0"/>
              <a:t>A NOSSA CHAMADA</a:t>
            </a:r>
            <a:endParaRPr lang="pt-BR" dirty="0"/>
          </a:p>
        </p:txBody>
      </p:sp>
      <p:pic>
        <p:nvPicPr>
          <p:cNvPr id="5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907625" y="-1907631"/>
            <a:ext cx="7189081" cy="1100433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075782" y="1137416"/>
            <a:ext cx="60404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spc="-300" dirty="0">
                <a:solidFill>
                  <a:srgbClr val="32A19F"/>
                </a:solidFill>
                <a:latin typeface="Book Antiqua" panose="02040602050305030304" pitchFamily="18" charset="0"/>
              </a:rPr>
              <a:t>A NOSSA </a:t>
            </a:r>
            <a:r>
              <a:rPr lang="en-US" sz="4800" b="1" spc="-300" dirty="0" smtClean="0">
                <a:solidFill>
                  <a:srgbClr val="32A19F"/>
                </a:solidFill>
                <a:latin typeface="Book Antiqua" panose="02040602050305030304" pitchFamily="18" charset="0"/>
              </a:rPr>
              <a:t>CHAMADA</a:t>
            </a:r>
            <a:endParaRPr lang="en-US" sz="4800" b="1" spc="-300" dirty="0">
              <a:solidFill>
                <a:srgbClr val="32A19F"/>
              </a:solidFill>
              <a:latin typeface="Book Antiqua" panose="020406020503050303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293929" y="2127720"/>
            <a:ext cx="9604142" cy="383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00"/>
              </a:lnSpc>
              <a:spcBef>
                <a:spcPts val="1800"/>
              </a:spcBef>
            </a:pP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Enquanto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pessoas e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Comunidades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missionárias da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IECLB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,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não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negociamos a missão. </a:t>
            </a:r>
          </a:p>
          <a:p>
            <a:pPr algn="ctr">
              <a:lnSpc>
                <a:spcPts val="3400"/>
              </a:lnSpc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Vamos testemunhar que:</a:t>
            </a:r>
          </a:p>
          <a:p>
            <a:pPr algn="ctr">
              <a:lnSpc>
                <a:spcPts val="3400"/>
              </a:lnSpc>
              <a:spcBef>
                <a:spcPts val="1800"/>
              </a:spcBef>
            </a:pPr>
            <a:r>
              <a:rPr lang="pt-BR" sz="3200" b="1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 A MISSÃO DE DEUS NÃO ESTÁ À VENDA </a:t>
            </a:r>
          </a:p>
          <a:p>
            <a:pPr algn="ctr">
              <a:lnSpc>
                <a:spcPts val="3400"/>
              </a:lnSpc>
              <a:spcBef>
                <a:spcPts val="1800"/>
              </a:spcBef>
            </a:pP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Venha fazer parte da </a:t>
            </a: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Vai e Vem,</a:t>
            </a:r>
            <a:b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</a:br>
            <a:r>
              <a:rPr lang="pt-BR" sz="3200" spc="-150" dirty="0" smtClean="0">
                <a:solidFill>
                  <a:srgbClr val="845A3A"/>
                </a:solidFill>
                <a:latin typeface="Book Antiqua" panose="02040602050305030304" pitchFamily="18" charset="0"/>
              </a:rPr>
              <a:t>a Campanha de </a:t>
            </a:r>
            <a:r>
              <a:rPr lang="pt-BR" sz="3200" spc="-150" dirty="0">
                <a:solidFill>
                  <a:srgbClr val="845A3A"/>
                </a:solidFill>
                <a:latin typeface="Book Antiqua" panose="02040602050305030304" pitchFamily="18" charset="0"/>
              </a:rPr>
              <a:t>Missão da IECLB! 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4086" y="5483353"/>
            <a:ext cx="2637808" cy="90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utterstock_174966551"/>
          <p:cNvPicPr>
            <a:picLocks/>
          </p:cNvPicPr>
          <p:nvPr>
            <p:custDataLst>
              <p:tags r:id="rId2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2" y="0"/>
            <a:ext cx="13786943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814412" y="2784766"/>
            <a:ext cx="8563178" cy="848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5400" spc="-150" dirty="0" smtClean="0">
                <a:solidFill>
                  <a:srgbClr val="32A19F"/>
                </a:solidFill>
                <a:latin typeface="Museo 700" pitchFamily="50" charset="0"/>
              </a:rPr>
              <a:t>MATERIAIS</a:t>
            </a:r>
            <a:r>
              <a:rPr lang="pt-BR" sz="5400" spc="-150" dirty="0" smtClean="0">
                <a:solidFill>
                  <a:schemeClr val="bg1"/>
                </a:solidFill>
                <a:latin typeface="Museo 300" pitchFamily="50" charset="0"/>
              </a:rPr>
              <a:t> DA CAMPANHA</a:t>
            </a:r>
            <a:endParaRPr lang="pt-BR" sz="5400" b="1" spc="-150" dirty="0">
              <a:solidFill>
                <a:schemeClr val="bg1"/>
              </a:solidFill>
              <a:latin typeface="Museo 700" pitchFamily="50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015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2" y="0"/>
            <a:ext cx="13786943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85" y="480055"/>
            <a:ext cx="4119352" cy="592527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525525" y="1241619"/>
            <a:ext cx="3274999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CARTAZ / BANNER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47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454" y="819150"/>
            <a:ext cx="4872795" cy="4872795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277479" y="1269864"/>
            <a:ext cx="1716496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ADESIVO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4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004225" y="1269864"/>
            <a:ext cx="1518621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FOLDER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1026" name="Picture 2" descr="D:\Usuários\Letícia\Documents\Letícia\Vai e Vem 2016\Materiais\Finais\JPG\vv_2016_folder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744" y="1031396"/>
            <a:ext cx="6748516" cy="47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07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004225" y="1269864"/>
            <a:ext cx="1518621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FOLDER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2050" name="Picture 2" descr="D:\Usuários\Letícia\Documents\Letícia\Vai e Vem 2016\Materiais\Finais\JPG\vv_2016_folder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008" y="1031396"/>
            <a:ext cx="6747988" cy="47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05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24589" y="5719034"/>
            <a:ext cx="2085506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COFRINHO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1026" name="Picture 2" descr="D:\Usuários\Letícia\Documents\Letícia\Vai e Vem 2016\Materiais\Finais\JPG\vv_2016_cofrinho.f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884" y="131873"/>
            <a:ext cx="7218458" cy="659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23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7704" y="1612436"/>
            <a:ext cx="5480945" cy="386098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9529321" y="1269864"/>
            <a:ext cx="2004395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ENVELOPE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6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74769" y="-2293886"/>
            <a:ext cx="6858001" cy="1144576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-1119114" y="-5"/>
            <a:ext cx="13786943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286" y="648527"/>
            <a:ext cx="10241137" cy="576064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815652" y="2402629"/>
            <a:ext cx="3175293" cy="848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PAPEL DE PAREDE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90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716" y="2381159"/>
            <a:ext cx="10661877" cy="15544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797661" y="1160682"/>
            <a:ext cx="4628639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CABEÇALHO PARA E-MAIL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58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541003" y="1160682"/>
            <a:ext cx="3141950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OFERTAS ONLINE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2050" name="Picture 2" descr="D:\Usuários\Letícia\Documents\Letícia\Vai e Vem 2016\Materiais\Finais\JPG\Ofertas Onli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70" y="2306471"/>
            <a:ext cx="9281395" cy="313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04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3202" y="-847725"/>
            <a:ext cx="8553450" cy="855345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9697635" y="1269864"/>
            <a:ext cx="2131801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CAMISETAS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1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-2436" y="-5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219146" y="5350545"/>
            <a:ext cx="5140061" cy="848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MENSAGEM DA PRESIDÊNCIA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6146" name="Picture 2" descr="D:\Usuários\Letícia\Documents\Letícia\Vai e Vem 2016\Materiais\Finais\JPG\Mensagem da Presidênc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570" y="1246909"/>
            <a:ext cx="6950294" cy="389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84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847035" y="1269864"/>
            <a:ext cx="1833002" cy="7598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LITURGIA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3074" name="Picture 2" descr="D:\Usuários\Letícia\Documents\Letícia\Vai e Vem 2016\Materiais\Finais\JPG\Liturg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7" y="404812"/>
            <a:ext cx="4276725" cy="604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87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" y="0"/>
            <a:ext cx="12191998" cy="6858000"/>
          </a:xfrm>
          <a:prstGeom prst="rect">
            <a:avLst/>
          </a:prstGeom>
          <a:solidFill>
            <a:srgbClr val="0D0D0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8680862" y="1269864"/>
            <a:ext cx="3212505" cy="1605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900"/>
              </a:lnSpc>
            </a:pP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TEXTO</a:t>
            </a:r>
            <a:b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</a:br>
            <a:r>
              <a:rPr lang="pt-BR" sz="3000" spc="-150" dirty="0" smtClean="0">
                <a:solidFill>
                  <a:srgbClr val="32A19F"/>
                </a:solidFill>
                <a:latin typeface="Museo 700" pitchFamily="50" charset="0"/>
              </a:rPr>
              <a:t>MOTIVADOR</a:t>
            </a:r>
            <a:endParaRPr lang="pt-BR" sz="3000" b="1" spc="-150" dirty="0">
              <a:solidFill>
                <a:srgbClr val="32A19F"/>
              </a:solidFill>
              <a:latin typeface="Museo 700" pitchFamily="50" charset="0"/>
            </a:endParaRPr>
          </a:p>
        </p:txBody>
      </p:sp>
      <p:pic>
        <p:nvPicPr>
          <p:cNvPr id="4098" name="Picture 2" descr="D:\Usuários\Letícia\Documents\Letícia\Vai e Vem 2016\Materiais\Finais\JPG\Texto Motivado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419100"/>
            <a:ext cx="424815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917247" y="1180995"/>
            <a:ext cx="59775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32A19F"/>
                </a:solidFill>
                <a:latin typeface="Museo 300" pitchFamily="50" charset="0"/>
              </a:rPr>
              <a:t>VAI E VEM 2016</a:t>
            </a:r>
            <a:endParaRPr lang="en-US" sz="6000" b="1" dirty="0">
              <a:solidFill>
                <a:srgbClr val="32A19F"/>
              </a:solidFill>
              <a:latin typeface="Museo 700" pitchFamily="50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917247" y="2228885"/>
            <a:ext cx="5756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-150" dirty="0" smtClean="0">
                <a:solidFill>
                  <a:srgbClr val="32A19F"/>
                </a:solidFill>
                <a:latin typeface="Museo 300" pitchFamily="50" charset="0"/>
              </a:rPr>
              <a:t>Campanha Nacional de Ofertas para a Missão</a:t>
            </a:r>
            <a:endParaRPr lang="pt-BR" sz="2400" spc="-150" dirty="0"/>
          </a:p>
        </p:txBody>
      </p:sp>
      <p:pic>
        <p:nvPicPr>
          <p:cNvPr id="16" name="Imagem 1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3507" y="4389334"/>
            <a:ext cx="933161" cy="145901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8" name="Retângulo 7"/>
          <p:cNvSpPr/>
          <p:nvPr/>
        </p:nvSpPr>
        <p:spPr>
          <a:xfrm>
            <a:off x="2954661" y="3428996"/>
            <a:ext cx="58004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spc="-150" dirty="0" smtClean="0">
                <a:solidFill>
                  <a:srgbClr val="32A19F"/>
                </a:solidFill>
                <a:latin typeface="Museo 300" pitchFamily="50" charset="0"/>
              </a:rPr>
              <a:t>Para </a:t>
            </a:r>
            <a:r>
              <a:rPr lang="en-US" sz="2400" b="1" spc="-150" dirty="0" err="1" smtClean="0">
                <a:solidFill>
                  <a:srgbClr val="32A19F"/>
                </a:solidFill>
                <a:latin typeface="Museo 300" pitchFamily="50" charset="0"/>
              </a:rPr>
              <a:t>maiores</a:t>
            </a:r>
            <a:r>
              <a:rPr lang="en-US" sz="2400" b="1" spc="-150" dirty="0" smtClean="0">
                <a:solidFill>
                  <a:srgbClr val="32A19F"/>
                </a:solidFill>
                <a:latin typeface="Museo 300" pitchFamily="50" charset="0"/>
              </a:rPr>
              <a:t> </a:t>
            </a:r>
            <a:r>
              <a:rPr lang="en-US" sz="2400" b="1" spc="-150" dirty="0" err="1" smtClean="0">
                <a:solidFill>
                  <a:srgbClr val="32A19F"/>
                </a:solidFill>
                <a:latin typeface="Museo 300" pitchFamily="50" charset="0"/>
              </a:rPr>
              <a:t>informações</a:t>
            </a:r>
            <a:r>
              <a:rPr lang="en-US" sz="2400" b="1" spc="-150" dirty="0" smtClean="0">
                <a:solidFill>
                  <a:srgbClr val="32A19F"/>
                </a:solidFill>
                <a:latin typeface="Museo 300" pitchFamily="50" charset="0"/>
              </a:rPr>
              <a:t>, </a:t>
            </a:r>
            <a:r>
              <a:rPr lang="en-US" sz="2400" b="1" spc="-150" dirty="0" err="1" smtClean="0">
                <a:solidFill>
                  <a:srgbClr val="32A19F"/>
                </a:solidFill>
                <a:latin typeface="Museo 300" pitchFamily="50" charset="0"/>
              </a:rPr>
              <a:t>acesse</a:t>
            </a:r>
            <a:r>
              <a:rPr lang="en-US" sz="2400" b="1" spc="-150" dirty="0" smtClean="0">
                <a:solidFill>
                  <a:srgbClr val="32A19F"/>
                </a:solidFill>
                <a:latin typeface="Museo 300" pitchFamily="50" charset="0"/>
              </a:rPr>
              <a:t/>
            </a:r>
            <a:br>
              <a:rPr lang="en-US" sz="2400" b="1" spc="-150" dirty="0" smtClean="0">
                <a:solidFill>
                  <a:srgbClr val="32A19F"/>
                </a:solidFill>
                <a:latin typeface="Museo 300" pitchFamily="50" charset="0"/>
              </a:rPr>
            </a:br>
            <a:r>
              <a:rPr lang="en-US" sz="2400" b="1" spc="-150" dirty="0" smtClean="0">
                <a:solidFill>
                  <a:srgbClr val="32A1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300" pitchFamily="50" charset="0"/>
              </a:rPr>
              <a:t>http</a:t>
            </a:r>
            <a:r>
              <a:rPr lang="en-US" sz="2400" b="1" spc="-150" dirty="0">
                <a:solidFill>
                  <a:srgbClr val="32A1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 300" pitchFamily="50" charset="0"/>
              </a:rPr>
              <a:t>://www.luteranos.com.br/vai-vem/2016</a:t>
            </a:r>
            <a:endParaRPr lang="pt-BR" sz="24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289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utterstock_174966551"/>
          <p:cNvPicPr>
            <a:picLocks/>
          </p:cNvPicPr>
          <p:nvPr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734325" y="-1734330"/>
            <a:ext cx="6858001" cy="10326652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926695" y="2914261"/>
            <a:ext cx="59775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32A19F"/>
                </a:solidFill>
                <a:latin typeface="Museo 300" pitchFamily="50" charset="0"/>
              </a:rPr>
              <a:t>VAI E VEM 2016</a:t>
            </a:r>
            <a:endParaRPr lang="en-US" sz="6000" b="1" dirty="0">
              <a:solidFill>
                <a:srgbClr val="32A19F"/>
              </a:solidFill>
              <a:latin typeface="Museo 700" pitchFamily="50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117194" y="3771714"/>
            <a:ext cx="5756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spc="-150" dirty="0" smtClean="0">
                <a:solidFill>
                  <a:srgbClr val="32A19F"/>
                </a:solidFill>
                <a:latin typeface="Museo 300" pitchFamily="50" charset="0"/>
              </a:rPr>
              <a:t>Campanha Nacional de Ofertas para a Missão</a:t>
            </a:r>
            <a:endParaRPr lang="pt-BR" sz="2400" spc="-150" dirty="0"/>
          </a:p>
        </p:txBody>
      </p:sp>
      <p:pic>
        <p:nvPicPr>
          <p:cNvPr id="16" name="Imagem 1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3507" y="4389334"/>
            <a:ext cx="933161" cy="145901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6946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3.psd"/>
  <p:tag name="PXPSD_BGPSDSOURCELAYER" val="Backgroun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3.psd"/>
  <p:tag name="PXPSD_BGPSDSOURCELAYER" val="Backgroun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SD_BGPICTUREPATH" val="BACKGROUND"/>
  <p:tag name="PXPSD_BGPSDSOURCE" val="C:\Users\hud\Desktop\SMARTalk\SMARTALK TEMPLATE\Telas\tela07.psd"/>
  <p:tag name="PXPSD_BGPSDSOURCELAYER" val="Backgroun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2_SHUTTERSTOCK_174966551.PNG"/>
  <p:tag name="PXPSD_PNGPATH" val="\"/>
  <p:tag name="PXPSD_PNGFILENAME" val="TELA02_SHUTTERSTOCK_174966551.PNG"/>
  <p:tag name="PXPSD_LAYERNAME" val="shutterstock_174966551"/>
  <p:tag name="PXPSD_PSDPATH" val="..\Telas\"/>
  <p:tag name="PXPSD_PSDFILENAME" val="tela02.psd"/>
  <p:tag name="PXPSD_PSDSOURCE" val="C:\Users\hud\Desktop\SMARTalk\SMARTALK TEMPLATE\Telas\tela02.psd"/>
  <p:tag name=" PXPSD_PSDSOURCELAYER" val="12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511</TotalTime>
  <Words>239</Words>
  <Application>Microsoft Office PowerPoint</Application>
  <PresentationFormat>Personalizar</PresentationFormat>
  <Paragraphs>57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hud</dc:creator>
  <cp:lastModifiedBy>Letícia</cp:lastModifiedBy>
  <cp:revision>71</cp:revision>
  <dcterms:created xsi:type="dcterms:W3CDTF">2015-05-23T15:13:30Z</dcterms:created>
  <dcterms:modified xsi:type="dcterms:W3CDTF">2016-04-18T05:44:57Z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DD2873FF-D654-4BFC-ABE2-7C39EFAEE311</vt:lpwstr>
  </property>
  <property fmtid="{D5CDD505-2E9C-101B-9397-08002B2CF9AE}" pid="3" name="ArticulatePath">
    <vt:lpwstr>Template Porque Investir em Videos Online_01</vt:lpwstr>
  </property>
</Properties>
</file>