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19" r:id="rId4"/>
    <p:sldId id="323" r:id="rId5"/>
    <p:sldId id="258" r:id="rId6"/>
    <p:sldId id="259" r:id="rId7"/>
    <p:sldId id="304" r:id="rId8"/>
    <p:sldId id="296" r:id="rId9"/>
    <p:sldId id="315" r:id="rId10"/>
    <p:sldId id="264" r:id="rId11"/>
    <p:sldId id="274" r:id="rId12"/>
    <p:sldId id="266" r:id="rId13"/>
    <p:sldId id="267" r:id="rId14"/>
    <p:sldId id="275" r:id="rId15"/>
    <p:sldId id="269" r:id="rId16"/>
    <p:sldId id="276" r:id="rId17"/>
    <p:sldId id="322" r:id="rId18"/>
    <p:sldId id="270" r:id="rId19"/>
    <p:sldId id="280" r:id="rId20"/>
    <p:sldId id="281" r:id="rId21"/>
    <p:sldId id="282" r:id="rId22"/>
    <p:sldId id="283" r:id="rId23"/>
    <p:sldId id="303" r:id="rId24"/>
    <p:sldId id="284" r:id="rId25"/>
    <p:sldId id="285" r:id="rId26"/>
    <p:sldId id="286" r:id="rId27"/>
    <p:sldId id="287" r:id="rId28"/>
    <p:sldId id="272" r:id="rId29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7E2A"/>
    <a:srgbClr val="C86F25"/>
    <a:srgbClr val="669900"/>
    <a:srgbClr val="CC3300"/>
    <a:srgbClr val="94B2D6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95" autoAdjust="0"/>
    <p:restoredTop sz="94648" autoAdjust="0"/>
  </p:normalViewPr>
  <p:slideViewPr>
    <p:cSldViewPr>
      <p:cViewPr>
        <p:scale>
          <a:sx n="80" d="100"/>
          <a:sy n="80" d="100"/>
        </p:scale>
        <p:origin x="-768" y="-21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203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36CB2-5E6A-47AD-9C5C-BF6FDB9FC5E0}" type="datetimeFigureOut">
              <a:rPr lang="pt-BR" smtClean="0"/>
              <a:t>19/10/2015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C5431-5912-4B4E-957D-6E8CFE4A734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8868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36CB2-5E6A-47AD-9C5C-BF6FDB9FC5E0}" type="datetimeFigureOut">
              <a:rPr lang="pt-BR" smtClean="0"/>
              <a:t>19/10/2015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C5431-5912-4B4E-957D-6E8CFE4A734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12070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36CB2-5E6A-47AD-9C5C-BF6FDB9FC5E0}" type="datetimeFigureOut">
              <a:rPr lang="pt-BR" smtClean="0"/>
              <a:t>19/10/2015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C5431-5912-4B4E-957D-6E8CFE4A734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61104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36CB2-5E6A-47AD-9C5C-BF6FDB9FC5E0}" type="datetimeFigureOut">
              <a:rPr lang="pt-BR" smtClean="0"/>
              <a:t>19/10/2015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C5431-5912-4B4E-957D-6E8CFE4A734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1360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36CB2-5E6A-47AD-9C5C-BF6FDB9FC5E0}" type="datetimeFigureOut">
              <a:rPr lang="pt-BR" smtClean="0"/>
              <a:t>19/10/2015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C5431-5912-4B4E-957D-6E8CFE4A734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4401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36CB2-5E6A-47AD-9C5C-BF6FDB9FC5E0}" type="datetimeFigureOut">
              <a:rPr lang="pt-BR" smtClean="0"/>
              <a:t>19/10/2015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C5431-5912-4B4E-957D-6E8CFE4A734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52076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36CB2-5E6A-47AD-9C5C-BF6FDB9FC5E0}" type="datetimeFigureOut">
              <a:rPr lang="pt-BR" smtClean="0"/>
              <a:t>19/10/2015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C5431-5912-4B4E-957D-6E8CFE4A734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1304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36CB2-5E6A-47AD-9C5C-BF6FDB9FC5E0}" type="datetimeFigureOut">
              <a:rPr lang="pt-BR" smtClean="0"/>
              <a:t>19/10/2015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C5431-5912-4B4E-957D-6E8CFE4A734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6985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36CB2-5E6A-47AD-9C5C-BF6FDB9FC5E0}" type="datetimeFigureOut">
              <a:rPr lang="pt-BR" smtClean="0"/>
              <a:t>19/10/2015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C5431-5912-4B4E-957D-6E8CFE4A734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82071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36CB2-5E6A-47AD-9C5C-BF6FDB9FC5E0}" type="datetimeFigureOut">
              <a:rPr lang="pt-BR" smtClean="0"/>
              <a:t>19/10/2015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C5431-5912-4B4E-957D-6E8CFE4A734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36902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36CB2-5E6A-47AD-9C5C-BF6FDB9FC5E0}" type="datetimeFigureOut">
              <a:rPr lang="pt-BR" smtClean="0"/>
              <a:t>19/10/2015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C5431-5912-4B4E-957D-6E8CFE4A734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16736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36CB2-5E6A-47AD-9C5C-BF6FDB9FC5E0}" type="datetimeFigureOut">
              <a:rPr lang="pt-BR" smtClean="0"/>
              <a:t>19/10/2015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C5431-5912-4B4E-957D-6E8CFE4A734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73543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0" r="5651"/>
          <a:stretch/>
        </p:blipFill>
        <p:spPr bwMode="auto">
          <a:xfrm>
            <a:off x="0" y="-92546"/>
            <a:ext cx="91440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6"/>
          <p:cNvSpPr/>
          <p:nvPr/>
        </p:nvSpPr>
        <p:spPr>
          <a:xfrm>
            <a:off x="2051720" y="3579862"/>
            <a:ext cx="5904656" cy="987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700"/>
              </a:lnSpc>
            </a:pPr>
            <a:r>
              <a:rPr lang="pt-BR" sz="1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Oswald" panose="02000503000000000000" pitchFamily="2" charset="0"/>
              </a:rPr>
              <a:t>2016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4202013"/>
            <a:ext cx="9581034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/>
          <p:nvPr/>
        </p:nvSpPr>
        <p:spPr>
          <a:xfrm>
            <a:off x="2051720" y="1339216"/>
            <a:ext cx="5904656" cy="609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700"/>
              </a:lnSpc>
            </a:pPr>
            <a:r>
              <a:rPr lang="pt-BR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Lucida Handwriting" panose="03010101010101010101" pitchFamily="66" charset="0"/>
              </a:rPr>
              <a:t>Tema do Ano</a:t>
            </a:r>
          </a:p>
        </p:txBody>
      </p:sp>
    </p:spTree>
    <p:extLst>
      <p:ext uri="{BB962C8B-B14F-4D97-AF65-F5344CB8AC3E}">
        <p14:creationId xmlns:p14="http://schemas.microsoft.com/office/powerpoint/2010/main" val="24615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0" r="5651"/>
          <a:stretch/>
        </p:blipFill>
        <p:spPr bwMode="auto">
          <a:xfrm>
            <a:off x="0" y="-92546"/>
            <a:ext cx="91440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4202013"/>
            <a:ext cx="9581034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45824" y="1221628"/>
            <a:ext cx="1252352" cy="195807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0388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0" r="5651"/>
          <a:stretch/>
        </p:blipFill>
        <p:spPr bwMode="auto">
          <a:xfrm>
            <a:off x="0" y="-92546"/>
            <a:ext cx="91440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4202013"/>
            <a:ext cx="9581034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387014" y="2427734"/>
            <a:ext cx="5904656" cy="1084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700"/>
              </a:lnSpc>
            </a:pPr>
            <a:r>
              <a:rPr lang="pt-BR" sz="7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Lucida Handwriting" panose="03010101010101010101" pitchFamily="66" charset="0"/>
              </a:rPr>
              <a:t>Objetivo</a:t>
            </a:r>
            <a:endParaRPr lang="pt-BR" sz="7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Lucida Handwriting" panose="03010101010101010101" pitchFamily="66" charset="0"/>
            </a:endParaRPr>
          </a:p>
          <a:p>
            <a:pPr lvl="0" algn="ctr">
              <a:lnSpc>
                <a:spcPts val="3700"/>
              </a:lnSpc>
            </a:pPr>
            <a:endParaRPr lang="pt-BR" sz="4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Lucida Handwriting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78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0" r="5651"/>
          <a:stretch/>
        </p:blipFill>
        <p:spPr bwMode="auto">
          <a:xfrm>
            <a:off x="0" y="-92546"/>
            <a:ext cx="91440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4202013"/>
            <a:ext cx="9581034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6"/>
          <p:cNvSpPr/>
          <p:nvPr/>
        </p:nvSpPr>
        <p:spPr>
          <a:xfrm>
            <a:off x="1223342" y="1549117"/>
            <a:ext cx="608496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 e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ixo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articulador dos trabalhos e da missão da Igreja Evangélica de Confissão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Luterana no Brasil,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vistas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unidade e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 fortalecimento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testemunho de Jesus Cristo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segundo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nossa identidade confessional luterana, em contextos que clamam pela palavra evangélica de transformação e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empoderamento</a:t>
            </a:r>
            <a:endParaRPr lang="pt-BR" sz="2000" dirty="0">
              <a:solidFill>
                <a:srgbClr val="D17E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83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0" r="5651"/>
          <a:stretch/>
        </p:blipFill>
        <p:spPr bwMode="auto">
          <a:xfrm>
            <a:off x="0" y="-92546"/>
            <a:ext cx="91440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4202013"/>
            <a:ext cx="9581034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1403648" y="2571750"/>
            <a:ext cx="6048672" cy="5668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700"/>
              </a:lnSpc>
            </a:pPr>
            <a:r>
              <a:rPr lang="pt-BR" sz="7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Lucida Handwriting" panose="03010101010101010101" pitchFamily="66" charset="0"/>
              </a:rPr>
              <a:t>Os impulsos</a:t>
            </a:r>
          </a:p>
        </p:txBody>
      </p:sp>
    </p:spTree>
    <p:extLst>
      <p:ext uri="{BB962C8B-B14F-4D97-AF65-F5344CB8AC3E}">
        <p14:creationId xmlns:p14="http://schemas.microsoft.com/office/powerpoint/2010/main" val="1130978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3713350" y="-164554"/>
            <a:ext cx="5539169" cy="5308054"/>
          </a:xfrm>
          <a:prstGeom prst="rect">
            <a:avLst/>
          </a:prstGeom>
          <a:solidFill>
            <a:srgbClr val="D17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Retângulo 16"/>
          <p:cNvSpPr/>
          <p:nvPr/>
        </p:nvSpPr>
        <p:spPr>
          <a:xfrm>
            <a:off x="-180528" y="-164554"/>
            <a:ext cx="3893879" cy="5308054"/>
          </a:xfrm>
          <a:prstGeom prst="rect">
            <a:avLst/>
          </a:prstGeom>
          <a:solidFill>
            <a:srgbClr val="94B2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Elipse 18"/>
          <p:cNvSpPr/>
          <p:nvPr/>
        </p:nvSpPr>
        <p:spPr>
          <a:xfrm>
            <a:off x="3037527" y="3003798"/>
            <a:ext cx="1368152" cy="1378101"/>
          </a:xfrm>
          <a:prstGeom prst="ellipse">
            <a:avLst/>
          </a:prstGeom>
          <a:solidFill>
            <a:srgbClr val="94B2D6"/>
          </a:solidFill>
          <a:ln>
            <a:solidFill>
              <a:srgbClr val="D17E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Elipse 14"/>
          <p:cNvSpPr/>
          <p:nvPr/>
        </p:nvSpPr>
        <p:spPr>
          <a:xfrm>
            <a:off x="3029276" y="771550"/>
            <a:ext cx="1368152" cy="1378101"/>
          </a:xfrm>
          <a:prstGeom prst="ellipse">
            <a:avLst/>
          </a:prstGeom>
          <a:solidFill>
            <a:srgbClr val="94B2D6"/>
          </a:solidFill>
          <a:ln>
            <a:solidFill>
              <a:srgbClr val="D17E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4441527" y="195486"/>
            <a:ext cx="459496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tema da Federação Luterana Mundial (FLM) para o triênio 2015-2017: </a:t>
            </a:r>
            <a:r>
              <a:rPr lang="pt-BR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Livres pela graça de Deus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acompanhado de três subtemas: a) Salvação não está à venda, b) </a:t>
            </a:r>
            <a:r>
              <a:rPr lang="pt-BR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Seres humanos não estão à venda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b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BR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Criação não está à venda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é acolhido pela IECLB e contextualizado para a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dimensão do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cuidado</a:t>
            </a:r>
            <a:endParaRPr lang="pt-BR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3419872" y="1428864"/>
            <a:ext cx="1296144" cy="5668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700"/>
              </a:lnSpc>
            </a:pPr>
            <a:r>
              <a:rPr lang="pt-BR" sz="9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ission Script" pitchFamily="50" charset="0"/>
              </a:rPr>
              <a:t>1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467544" y="1044553"/>
            <a:ext cx="26642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dirty="0" smtClean="0">
                <a:solidFill>
                  <a:schemeClr val="bg1"/>
                </a:solidFill>
                <a:latin typeface="Lucida Handwriting" panose="03010101010101010101" pitchFamily="66" charset="0"/>
              </a:rPr>
              <a:t>Dois foram</a:t>
            </a:r>
            <a:br>
              <a:rPr lang="pt-BR" sz="2400" dirty="0" smtClean="0">
                <a:solidFill>
                  <a:schemeClr val="bg1"/>
                </a:solidFill>
                <a:latin typeface="Lucida Handwriting" panose="03010101010101010101" pitchFamily="66" charset="0"/>
              </a:rPr>
            </a:br>
            <a:r>
              <a:rPr lang="pt-BR" sz="2400" dirty="0" smtClean="0">
                <a:solidFill>
                  <a:schemeClr val="bg1"/>
                </a:solidFill>
                <a:latin typeface="Lucida Handwriting" panose="03010101010101010101" pitchFamily="66" charset="0"/>
              </a:rPr>
              <a:t>os impulsos principais</a:t>
            </a:r>
            <a:br>
              <a:rPr lang="pt-BR" sz="2400" dirty="0" smtClean="0">
                <a:solidFill>
                  <a:schemeClr val="bg1"/>
                </a:solidFill>
                <a:latin typeface="Lucida Handwriting" panose="03010101010101010101" pitchFamily="66" charset="0"/>
              </a:rPr>
            </a:br>
            <a:r>
              <a:rPr lang="pt-BR" sz="2400" dirty="0" smtClean="0">
                <a:solidFill>
                  <a:schemeClr val="bg1"/>
                </a:solidFill>
                <a:latin typeface="Lucida Handwriting" panose="03010101010101010101" pitchFamily="66" charset="0"/>
              </a:rPr>
              <a:t>que deram origem ao Tema do Ano 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latin typeface="Lucida Handwriting" panose="03010101010101010101" pitchFamily="66" charset="0"/>
              </a:rPr>
              <a:t>com o seu respectivo Lema bíblico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4441527" y="2700665"/>
            <a:ext cx="459497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preocupação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crescente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ética, como o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esforço diário por discernir o que é certo, para agir de forma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responsável, tanto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o rumo de uma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Igreja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missionária quanto para o futuro da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sociedade, está presente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Lema</a:t>
            </a:r>
            <a:b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bíblico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Amós 5.14a </a:t>
            </a: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3419872" y="3692849"/>
            <a:ext cx="1296144" cy="817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700"/>
              </a:lnSpc>
            </a:pPr>
            <a:r>
              <a:rPr lang="pt-BR" sz="9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ission Script" pitchFamily="50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1085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 animBg="1"/>
      <p:bldP spid="15" grpId="0" animBg="1"/>
      <p:bldP spid="6" grpId="0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/>
          <p:cNvGrpSpPr/>
          <p:nvPr/>
        </p:nvGrpSpPr>
        <p:grpSpPr>
          <a:xfrm>
            <a:off x="-1" y="1"/>
            <a:ext cx="9144000" cy="5236046"/>
            <a:chOff x="1326553" y="1061696"/>
            <a:chExt cx="7199847" cy="4107039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13" t="20151" r="26942"/>
            <a:stretch/>
          </p:blipFill>
          <p:spPr>
            <a:xfrm>
              <a:off x="4788024" y="1061696"/>
              <a:ext cx="3738376" cy="4107039"/>
            </a:xfrm>
            <a:prstGeom prst="rect">
              <a:avLst/>
            </a:prstGeom>
          </p:spPr>
        </p:pic>
        <p:pic>
          <p:nvPicPr>
            <p:cNvPr id="17" name="Imagem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224" t="20151" r="3290"/>
            <a:stretch/>
          </p:blipFill>
          <p:spPr>
            <a:xfrm>
              <a:off x="1326553" y="1061696"/>
              <a:ext cx="3461470" cy="4107039"/>
            </a:xfrm>
            <a:prstGeom prst="rect">
              <a:avLst/>
            </a:prstGeom>
          </p:spPr>
        </p:pic>
      </p:grpSp>
      <p:sp>
        <p:nvSpPr>
          <p:cNvPr id="5" name="Retângulo 4"/>
          <p:cNvSpPr/>
          <p:nvPr/>
        </p:nvSpPr>
        <p:spPr>
          <a:xfrm>
            <a:off x="2577392" y="195486"/>
            <a:ext cx="363753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>
                    <a:lumMod val="65000"/>
                  </a:schemeClr>
                </a:solidFill>
                <a:latin typeface="Philosopher" pitchFamily="2" charset="0"/>
              </a:rPr>
              <a:t>TEMA DO </a:t>
            </a:r>
            <a:r>
              <a:rPr lang="pt-BR" sz="4000" b="1" dirty="0" smtClean="0">
                <a:solidFill>
                  <a:schemeClr val="bg1">
                    <a:lumMod val="65000"/>
                  </a:schemeClr>
                </a:solidFill>
                <a:latin typeface="Philosopher" pitchFamily="2" charset="0"/>
              </a:rPr>
              <a:t>ANO</a:t>
            </a:r>
            <a:endParaRPr lang="pt-BR" sz="4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80" t="20155" r="-1924" b="4249"/>
          <a:stretch/>
        </p:blipFill>
        <p:spPr>
          <a:xfrm>
            <a:off x="3248319" y="2618024"/>
            <a:ext cx="3024336" cy="1802295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153" y="1134548"/>
            <a:ext cx="4098925" cy="1252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5583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/>
        </p:nvGrpSpPr>
        <p:grpSpPr>
          <a:xfrm>
            <a:off x="-1" y="1"/>
            <a:ext cx="9144000" cy="5236046"/>
            <a:chOff x="1326553" y="1061696"/>
            <a:chExt cx="7199847" cy="4107039"/>
          </a:xfrm>
        </p:grpSpPr>
        <p:pic>
          <p:nvPicPr>
            <p:cNvPr id="11" name="Imagem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13" t="20151" r="26942"/>
            <a:stretch/>
          </p:blipFill>
          <p:spPr>
            <a:xfrm>
              <a:off x="4788024" y="1061696"/>
              <a:ext cx="3738376" cy="4107039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224" t="20151" r="3290"/>
            <a:stretch/>
          </p:blipFill>
          <p:spPr>
            <a:xfrm>
              <a:off x="1326553" y="1061696"/>
              <a:ext cx="3461470" cy="4107039"/>
            </a:xfrm>
            <a:prstGeom prst="rect">
              <a:avLst/>
            </a:prstGeom>
          </p:spPr>
        </p:pic>
      </p:grp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745" y="1203598"/>
            <a:ext cx="2520280" cy="2935084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2602575" y="195486"/>
            <a:ext cx="36256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000" b="1" dirty="0">
                <a:solidFill>
                  <a:schemeClr val="bg1">
                    <a:lumMod val="65000"/>
                  </a:schemeClr>
                </a:solidFill>
                <a:latin typeface="Philosopher" pitchFamily="2" charset="0"/>
              </a:rPr>
              <a:t>L</a:t>
            </a:r>
            <a:r>
              <a:rPr lang="pt-BR" sz="4000" b="1" dirty="0" smtClean="0">
                <a:solidFill>
                  <a:schemeClr val="bg1">
                    <a:lumMod val="65000"/>
                  </a:schemeClr>
                </a:solidFill>
                <a:latin typeface="Philosopher" pitchFamily="2" charset="0"/>
              </a:rPr>
              <a:t>EMA </a:t>
            </a:r>
            <a:r>
              <a:rPr lang="pt-BR" sz="4000" b="1" dirty="0" smtClean="0">
                <a:solidFill>
                  <a:schemeClr val="bg1">
                    <a:lumMod val="65000"/>
                  </a:schemeClr>
                </a:solidFill>
                <a:latin typeface="Philosopher" pitchFamily="2" charset="0"/>
              </a:rPr>
              <a:t>DO </a:t>
            </a:r>
            <a:r>
              <a:rPr lang="pt-BR" sz="4000" b="1" dirty="0" smtClean="0">
                <a:solidFill>
                  <a:schemeClr val="bg1">
                    <a:lumMod val="65000"/>
                  </a:schemeClr>
                </a:solidFill>
                <a:latin typeface="Philosopher" pitchFamily="2" charset="0"/>
              </a:rPr>
              <a:t>ANO</a:t>
            </a:r>
            <a:endParaRPr lang="pt-BR" sz="40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9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0" r="5651"/>
          <a:stretch/>
        </p:blipFill>
        <p:spPr bwMode="auto">
          <a:xfrm>
            <a:off x="0" y="-92546"/>
            <a:ext cx="91440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4202013"/>
            <a:ext cx="9581034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/>
          <p:cNvSpPr/>
          <p:nvPr/>
        </p:nvSpPr>
        <p:spPr>
          <a:xfrm>
            <a:off x="1475656" y="1779662"/>
            <a:ext cx="590465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Lucida Handwriting" panose="03010101010101010101" pitchFamily="66" charset="0"/>
              </a:rPr>
              <a:t>Os componentes </a:t>
            </a:r>
            <a:r>
              <a:rPr lang="pt-BR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Lucida Handwriting" panose="03010101010101010101" pitchFamily="66" charset="0"/>
              </a:rPr>
              <a:t>do Tema </a:t>
            </a:r>
            <a:r>
              <a:rPr lang="pt-BR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Lucida Handwriting" panose="03010101010101010101" pitchFamily="66" charset="0"/>
              </a:rPr>
              <a:t>e </a:t>
            </a:r>
            <a:r>
              <a:rPr lang="pt-BR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Lucida Handwriting" panose="03010101010101010101" pitchFamily="66" charset="0"/>
              </a:rPr>
              <a:t>do Lema do Ano</a:t>
            </a:r>
            <a:endParaRPr lang="pt-BR" sz="4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Lucida Handwriting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703976"/>
      </p:ext>
    </p:extLst>
  </p:cSld>
  <p:clrMapOvr>
    <a:masterClrMapping/>
  </p:clrMapOvr>
  <p:transition spd="med">
    <p:check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0" r="5651"/>
          <a:stretch/>
        </p:blipFill>
        <p:spPr bwMode="auto">
          <a:xfrm>
            <a:off x="0" y="-92546"/>
            <a:ext cx="91440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4202013"/>
            <a:ext cx="9581034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187624" y="1059582"/>
            <a:ext cx="5904656" cy="617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700"/>
              </a:lnSpc>
            </a:pPr>
            <a:r>
              <a:rPr lang="pt-BR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Lucida Handwriting" panose="03010101010101010101" pitchFamily="66" charset="0"/>
              </a:rPr>
              <a:t>Ética</a:t>
            </a:r>
          </a:p>
        </p:txBody>
      </p:sp>
      <p:sp>
        <p:nvSpPr>
          <p:cNvPr id="7" name="Retângulo 6"/>
          <p:cNvSpPr/>
          <p:nvPr/>
        </p:nvSpPr>
        <p:spPr>
          <a:xfrm>
            <a:off x="1223342" y="1707654"/>
            <a:ext cx="6445002" cy="2772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A ética tem a ver com o discernimento do mal e do bem, do correto e do incorreto, do que é responsável e apropriado para o comportamento humano em as suas relações sociais e pessoais</a:t>
            </a:r>
          </a:p>
          <a:p>
            <a:pPr>
              <a:lnSpc>
                <a:spcPts val="1900"/>
              </a:lnSpc>
            </a:pPr>
            <a:endParaRPr lang="pt-BR" dirty="0" smtClean="0">
              <a:solidFill>
                <a:srgbClr val="D17E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ética preocupa-se com a comunidade, com a conduta que melhor contribua para a construção responsável da convivência humana. No fundo, a dimensão comunitária é a preocupação central da ética cristã e, sem dúvida alguma, a questão mais urgente dos nossos tempos: </a:t>
            </a:r>
            <a:r>
              <a:rPr lang="pt-BR" i="1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viver </a:t>
            </a:r>
            <a:r>
              <a:rPr lang="pt-BR" i="1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juntos</a:t>
            </a:r>
            <a:br>
              <a:rPr lang="pt-BR" i="1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i="1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Discernimento </a:t>
            </a:r>
            <a:r>
              <a:rPr lang="pt-BR" i="1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moral - Uma introdução à ética cristã (2008)</a:t>
            </a: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63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0" r="5651"/>
          <a:stretch/>
        </p:blipFill>
        <p:spPr bwMode="auto">
          <a:xfrm>
            <a:off x="0" y="-92546"/>
            <a:ext cx="91440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4202013"/>
            <a:ext cx="9581034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6"/>
          <p:cNvSpPr/>
          <p:nvPr/>
        </p:nvSpPr>
        <p:spPr>
          <a:xfrm>
            <a:off x="1205013" y="1725652"/>
            <a:ext cx="6319315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pt-BR" kern="1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BR" kern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kern="1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Querendo ou não, toda pessoa herda algo e </a:t>
            </a:r>
            <a:r>
              <a:rPr lang="pt-BR" kern="1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contribui</a:t>
            </a:r>
            <a:br>
              <a:rPr lang="pt-BR" kern="1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kern="1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</a:t>
            </a:r>
            <a:r>
              <a:rPr lang="pt-BR" kern="1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alguma coisa para a sua vida e para a vida comunitária</a:t>
            </a:r>
          </a:p>
          <a:p>
            <a:pPr>
              <a:lnSpc>
                <a:spcPts val="1800"/>
              </a:lnSpc>
            </a:pPr>
            <a:endParaRPr lang="pt-BR" kern="1000" dirty="0" smtClean="0">
              <a:solidFill>
                <a:srgbClr val="D17E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800"/>
              </a:lnSpc>
            </a:pPr>
            <a:r>
              <a:rPr lang="pt-BR" kern="1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A maior ilusão produzida pelo mal é fazer acreditar que a liberdade consiste em ser a própria pessoa a referência para a sua existência</a:t>
            </a:r>
          </a:p>
          <a:p>
            <a:pPr>
              <a:lnSpc>
                <a:spcPts val="1800"/>
              </a:lnSpc>
            </a:pPr>
            <a:endParaRPr lang="pt-BR" kern="1000" dirty="0" smtClean="0">
              <a:solidFill>
                <a:srgbClr val="D17E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800"/>
              </a:lnSpc>
            </a:pPr>
            <a:r>
              <a:rPr lang="pt-BR" kern="1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Então, se a liberdade para optar está viciada, se faz necessário libertar a liberdade. Isso só é possível por meio do agir de Deus, agir que o ser humano se apropria por meio da fé</a:t>
            </a:r>
          </a:p>
        </p:txBody>
      </p:sp>
      <p:sp>
        <p:nvSpPr>
          <p:cNvPr id="5" name="Retângulo 4"/>
          <p:cNvSpPr/>
          <p:nvPr/>
        </p:nvSpPr>
        <p:spPr>
          <a:xfrm>
            <a:off x="1187624" y="1061687"/>
            <a:ext cx="5904656" cy="617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700"/>
              </a:lnSpc>
            </a:pPr>
            <a:r>
              <a:rPr lang="pt-BR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Lucida Handwriting" panose="03010101010101010101" pitchFamily="66" charset="0"/>
              </a:rPr>
              <a:t>Liberdade</a:t>
            </a:r>
          </a:p>
        </p:txBody>
      </p:sp>
    </p:spTree>
    <p:extLst>
      <p:ext uri="{BB962C8B-B14F-4D97-AF65-F5344CB8AC3E}">
        <p14:creationId xmlns:p14="http://schemas.microsoft.com/office/powerpoint/2010/main" val="748980240"/>
      </p:ext>
    </p:extLst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0" r="5651"/>
          <a:stretch/>
        </p:blipFill>
        <p:spPr bwMode="auto">
          <a:xfrm>
            <a:off x="0" y="-92546"/>
            <a:ext cx="91440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4202013"/>
            <a:ext cx="9581034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187624" y="1061687"/>
            <a:ext cx="5904656" cy="617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700"/>
              </a:lnSpc>
            </a:pPr>
            <a:r>
              <a:rPr lang="pt-BR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Lucida Handwriting" panose="03010101010101010101" pitchFamily="66" charset="0"/>
              </a:rPr>
              <a:t>Graça</a:t>
            </a:r>
          </a:p>
        </p:txBody>
      </p:sp>
      <p:sp>
        <p:nvSpPr>
          <p:cNvPr id="6" name="Retângulo 5"/>
          <p:cNvSpPr/>
          <p:nvPr/>
        </p:nvSpPr>
        <p:spPr>
          <a:xfrm>
            <a:off x="1187624" y="1923678"/>
            <a:ext cx="62646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BR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amor de Deus nos liberta para viver como pessoas devedoras e conduz a vontade e a sua motivação ao amor, inspirando-nos a viver da </a:t>
            </a:r>
            <a: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gratidão</a:t>
            </a:r>
          </a:p>
          <a:p>
            <a:endParaRPr lang="pt-BR" dirty="0" smtClean="0">
              <a:solidFill>
                <a:srgbClr val="D17E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O ser humano, justo e pecador, encontra-se livre perante Deus. Já não existe como um ser exigido, mas, sim, como pessoa amada, agradecida e livre – livre para ser responsável sob os impulsos do amor que vem de Cristo</a:t>
            </a:r>
          </a:p>
        </p:txBody>
      </p:sp>
    </p:spTree>
    <p:extLst>
      <p:ext uri="{BB962C8B-B14F-4D97-AF65-F5344CB8AC3E}">
        <p14:creationId xmlns:p14="http://schemas.microsoft.com/office/powerpoint/2010/main" val="2712650110"/>
      </p:ext>
    </p:extLst>
  </p:cSld>
  <p:clrMapOvr>
    <a:masterClrMapping/>
  </p:clrMapOvr>
  <p:transition spd="med">
    <p:check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0" r="5651"/>
          <a:stretch/>
        </p:blipFill>
        <p:spPr bwMode="auto">
          <a:xfrm>
            <a:off x="0" y="-92546"/>
            <a:ext cx="91440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4202013"/>
            <a:ext cx="9581034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187624" y="1061687"/>
            <a:ext cx="5904656" cy="617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700"/>
              </a:lnSpc>
            </a:pPr>
            <a:r>
              <a:rPr lang="pt-BR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Lucida Handwriting" panose="03010101010101010101" pitchFamily="66" charset="0"/>
              </a:rPr>
              <a:t>Responsabilidade</a:t>
            </a:r>
          </a:p>
        </p:txBody>
      </p:sp>
      <p:sp>
        <p:nvSpPr>
          <p:cNvPr id="6" name="Retângulo 5"/>
          <p:cNvSpPr/>
          <p:nvPr/>
        </p:nvSpPr>
        <p:spPr>
          <a:xfrm>
            <a:off x="1187625" y="1707654"/>
            <a:ext cx="62646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BR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ética cristã sempre será decorrente da fé, de querer e ir como Cristo quer, cuja motivação é o amor, que tira a pessoa do egoísmo e a coloca no caminho da liberdade responsável que cuida de si mesmo, das pessoas e da Criação </a:t>
            </a:r>
            <a: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</a:t>
            </a:r>
          </a:p>
          <a:p>
            <a:endParaRPr lang="pt-BR" dirty="0" smtClean="0">
              <a:solidFill>
                <a:srgbClr val="D17E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A partir da graça, Deus recria a liberdade da pessoa, que, pela fé, aceita o seu amor. Em gratidão, o ser humano constrói o seu projeto de </a:t>
            </a:r>
            <a: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vida com criatividade, </a:t>
            </a:r>
            <a: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inspirado no amor de </a:t>
            </a:r>
            <a: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Deus</a:t>
            </a:r>
            <a:endParaRPr lang="pt-BR" dirty="0" smtClean="0">
              <a:solidFill>
                <a:srgbClr val="D17E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064864"/>
      </p:ext>
    </p:extLst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0" r="5651"/>
          <a:stretch/>
        </p:blipFill>
        <p:spPr bwMode="auto">
          <a:xfrm>
            <a:off x="0" y="-92546"/>
            <a:ext cx="91440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4202013"/>
            <a:ext cx="9581034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187624" y="1061687"/>
            <a:ext cx="5904656" cy="617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700"/>
              </a:lnSpc>
            </a:pPr>
            <a:r>
              <a:rPr lang="pt-BR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Lucida Handwriting" panose="03010101010101010101" pitchFamily="66" charset="0"/>
              </a:rPr>
              <a:t>Discernimento</a:t>
            </a:r>
          </a:p>
        </p:txBody>
      </p:sp>
      <p:sp>
        <p:nvSpPr>
          <p:cNvPr id="6" name="Retângulo 5"/>
          <p:cNvSpPr/>
          <p:nvPr/>
        </p:nvSpPr>
        <p:spPr>
          <a:xfrm>
            <a:off x="1238371" y="1763802"/>
            <a:ext cx="6086879" cy="2772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BR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exercício da liberdade responsável, que busca fazer o bem e evitar o mal, exige o exercício do </a:t>
            </a:r>
            <a: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discernimento</a:t>
            </a:r>
          </a:p>
          <a:p>
            <a:pPr>
              <a:lnSpc>
                <a:spcPts val="1900"/>
              </a:lnSpc>
            </a:pPr>
            <a:endParaRPr lang="pt-BR" dirty="0">
              <a:solidFill>
                <a:srgbClr val="D17E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pt-BR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O bem e o mal não são valores entre outros. </a:t>
            </a:r>
            <a: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Segundo</a:t>
            </a:r>
            <a:b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texto bíblico, o </a:t>
            </a:r>
            <a:r>
              <a:rPr lang="pt-BR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bem é a vida e o mal é a </a:t>
            </a:r>
            <a: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morte</a:t>
            </a:r>
            <a:b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Dt 30.15-19). </a:t>
            </a:r>
            <a: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Assim, a </a:t>
            </a:r>
            <a:r>
              <a:rPr lang="pt-BR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distinção entre o bem e o mal é tão importante quanto </a:t>
            </a:r>
            <a: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distinção entre </a:t>
            </a:r>
            <a:r>
              <a:rPr lang="pt-BR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vida e a </a:t>
            </a:r>
            <a: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morte</a:t>
            </a:r>
          </a:p>
          <a:p>
            <a:pPr>
              <a:lnSpc>
                <a:spcPts val="1900"/>
              </a:lnSpc>
            </a:pPr>
            <a:endParaRPr lang="pt-BR" dirty="0">
              <a:solidFill>
                <a:srgbClr val="D17E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r>
              <a:rPr lang="pt-BR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O reconhecimento de que tudo vem de Deus nos permite permanecer na graça. É o amor de Deus em Cristo </a:t>
            </a:r>
            <a: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pt-BR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motiva a amar o bem e a desprezar o </a:t>
            </a:r>
            <a: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</a:t>
            </a:r>
            <a:endParaRPr lang="pt-BR" dirty="0">
              <a:solidFill>
                <a:srgbClr val="D17E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724844"/>
      </p:ext>
    </p:extLst>
  </p:cSld>
  <p:clrMapOvr>
    <a:masterClrMapping/>
  </p:clrMapOvr>
  <p:transition spd="med">
    <p:check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0" r="5651"/>
          <a:stretch/>
        </p:blipFill>
        <p:spPr bwMode="auto">
          <a:xfrm>
            <a:off x="0" y="-92546"/>
            <a:ext cx="91440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4202013"/>
            <a:ext cx="9581034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ângulo 3"/>
          <p:cNvSpPr/>
          <p:nvPr/>
        </p:nvSpPr>
        <p:spPr>
          <a:xfrm>
            <a:off x="1475656" y="2438397"/>
            <a:ext cx="5904656" cy="679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700"/>
              </a:lnSpc>
            </a:pPr>
            <a:r>
              <a:rPr lang="pt-BR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Lucida Handwriting" panose="03010101010101010101" pitchFamily="66" charset="0"/>
              </a:rPr>
              <a:t>Resumindo...</a:t>
            </a:r>
          </a:p>
        </p:txBody>
      </p:sp>
    </p:spTree>
    <p:extLst>
      <p:ext uri="{BB962C8B-B14F-4D97-AF65-F5344CB8AC3E}">
        <p14:creationId xmlns:p14="http://schemas.microsoft.com/office/powerpoint/2010/main" val="4024794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0" r="5651"/>
          <a:stretch/>
        </p:blipFill>
        <p:spPr bwMode="auto">
          <a:xfrm>
            <a:off x="0" y="-92546"/>
            <a:ext cx="91440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4202013"/>
            <a:ext cx="9581034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43608" y="1232629"/>
            <a:ext cx="640871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 </a:t>
            </a:r>
            <a:r>
              <a:rPr lang="pt-BR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 morte e ressurreição, Cristo nos liberta. Esse ato de amor, apropriado pela fé, nos atinge, envolve, transforma e sustenta, de forma que nos coloca sob os impulsos da gratidão, </a:t>
            </a:r>
            <a:r>
              <a:rPr lang="pt-BR" b="1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gratidão que molda a vida e orienta a liberdade para um agir responsável – ético – para com a salvação recebida, as pessoas e toda a Criação</a:t>
            </a:r>
            <a:endParaRPr lang="pt-BR" dirty="0">
              <a:solidFill>
                <a:srgbClr val="D17E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Quem </a:t>
            </a:r>
            <a:r>
              <a:rPr lang="pt-BR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sabe e sente pessoa cuidada é livre para cuidar. Só quem vive a partir da gratidão, que vem do amor de Cristo, pode afirmar: a </a:t>
            </a:r>
            <a:r>
              <a:rPr lang="pt-BR" b="1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salvação, </a:t>
            </a:r>
            <a:r>
              <a:rPr lang="pt-BR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pt-BR" b="1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pessoas</a:t>
            </a:r>
            <a:r>
              <a:rPr lang="pt-BR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a </a:t>
            </a:r>
            <a:r>
              <a:rPr lang="pt-BR" b="1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natureza </a:t>
            </a:r>
            <a:r>
              <a:rPr lang="pt-BR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estão à venda – e, pela prática do bem, trabalha em prol da preservação da liberdade que Cristo conquistou para nós</a:t>
            </a:r>
          </a:p>
        </p:txBody>
      </p:sp>
    </p:spTree>
    <p:extLst>
      <p:ext uri="{BB962C8B-B14F-4D97-AF65-F5344CB8AC3E}">
        <p14:creationId xmlns:p14="http://schemas.microsoft.com/office/powerpoint/2010/main" val="277226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0" r="5651"/>
          <a:stretch/>
        </p:blipFill>
        <p:spPr bwMode="auto">
          <a:xfrm>
            <a:off x="0" y="-92546"/>
            <a:ext cx="91440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4202013"/>
            <a:ext cx="9581034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187625" y="1203598"/>
            <a:ext cx="619268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sz="2000" b="1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Ano, </a:t>
            </a:r>
            <a:r>
              <a:rPr lang="pt-BR" sz="2000" b="1" i="1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 </a:t>
            </a:r>
            <a:r>
              <a:rPr lang="pt-BR" sz="2000" b="1" i="1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graça de Deus</a:t>
            </a:r>
            <a:r>
              <a:rPr lang="pt-BR" sz="2000" b="1" i="1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br>
              <a:rPr lang="pt-BR" sz="2000" b="1" i="1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b="1" i="1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livres </a:t>
            </a:r>
            <a:r>
              <a:rPr lang="pt-BR" sz="2000" b="1" i="1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pt-BR" sz="2000" b="1" i="1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cuidar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convoca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pessoas livres e responsáveis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discernimento e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a prática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bem,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meio da reflexão,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diálogo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desenvolvimento de ações concretas de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cuidado,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transformam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empoderam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âmbitos da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t-BR" sz="2000" b="1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alvação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das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pt-BR" sz="2000" b="1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essoas</a:t>
            </a:r>
            <a:br>
              <a:rPr lang="pt-BR" sz="2000" b="1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</a:t>
            </a:r>
            <a:r>
              <a:rPr lang="pt-BR" sz="2000" b="1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t-BR" sz="2000" b="1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atureza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lá onde desenvolvemos a nossa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vida  </a:t>
            </a:r>
            <a:endParaRPr lang="pt-BR" sz="2000" dirty="0">
              <a:solidFill>
                <a:srgbClr val="D17E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>
              <a:solidFill>
                <a:srgbClr val="C86F2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95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0" r="5651"/>
          <a:stretch/>
        </p:blipFill>
        <p:spPr bwMode="auto">
          <a:xfrm>
            <a:off x="0" y="-92546"/>
            <a:ext cx="91440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4202013"/>
            <a:ext cx="9581034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935088" y="2427734"/>
            <a:ext cx="7741368" cy="679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700"/>
              </a:lnSpc>
            </a:pPr>
            <a:r>
              <a:rPr lang="pt-BR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Lucida Handwriting" panose="03010101010101010101" pitchFamily="66" charset="0"/>
              </a:rPr>
              <a:t>Arte do Cartaz</a:t>
            </a:r>
          </a:p>
        </p:txBody>
      </p:sp>
    </p:spTree>
    <p:extLst>
      <p:ext uri="{BB962C8B-B14F-4D97-AF65-F5344CB8AC3E}">
        <p14:creationId xmlns:p14="http://schemas.microsoft.com/office/powerpoint/2010/main" val="290504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0" y="-267791"/>
            <a:ext cx="9144000" cy="2160240"/>
            <a:chOff x="0" y="-92546"/>
            <a:chExt cx="9144000" cy="216024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60" r="5651"/>
            <a:stretch/>
          </p:blipFill>
          <p:spPr bwMode="auto">
            <a:xfrm>
              <a:off x="0" y="-92546"/>
              <a:ext cx="9144000" cy="180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Elipse 1"/>
            <p:cNvSpPr/>
            <p:nvPr/>
          </p:nvSpPr>
          <p:spPr>
            <a:xfrm>
              <a:off x="6948264" y="987574"/>
              <a:ext cx="1512168" cy="10801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9210" y="4371950"/>
            <a:ext cx="9581034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/>
          <p:nvPr/>
        </p:nvSpPr>
        <p:spPr>
          <a:xfrm>
            <a:off x="3995936" y="987574"/>
            <a:ext cx="475252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destaque no cartaz estão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 </a:t>
            </a:r>
            <a:r>
              <a:rPr lang="pt-BR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árvore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representando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árvore da vida”, da “graça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Deus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”, como aquela que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sustenta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faz brotar a vida nas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suas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diversas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manifestações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pt-BR" sz="2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pássaros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auxiliam na representação da Criação, da liberdade de escolha e da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busca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paz pela justiça, do cuidado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fazer o bem e não o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</a:t>
            </a:r>
            <a:endParaRPr lang="pt-BR" sz="2000" dirty="0">
              <a:solidFill>
                <a:srgbClr val="D17E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267494"/>
            <a:ext cx="3096344" cy="4427097"/>
          </a:xfrm>
          <a:prstGeom prst="rect">
            <a:avLst/>
          </a:prstGeom>
          <a:noFill/>
          <a:ln w="9525">
            <a:solidFill>
              <a:schemeClr val="bg1"/>
            </a:solidFill>
          </a:ln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52766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0" y="-267791"/>
            <a:ext cx="9144000" cy="2160240"/>
            <a:chOff x="0" y="-92546"/>
            <a:chExt cx="9144000" cy="216024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60" r="5651"/>
            <a:stretch/>
          </p:blipFill>
          <p:spPr bwMode="auto">
            <a:xfrm>
              <a:off x="0" y="-92546"/>
              <a:ext cx="9144000" cy="180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Elipse 1"/>
            <p:cNvSpPr/>
            <p:nvPr/>
          </p:nvSpPr>
          <p:spPr>
            <a:xfrm>
              <a:off x="6948264" y="987574"/>
              <a:ext cx="1512168" cy="10801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9210" y="4371950"/>
            <a:ext cx="9581034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/>
          <p:nvPr/>
        </p:nvSpPr>
        <p:spPr>
          <a:xfrm>
            <a:off x="3849216" y="915566"/>
            <a:ext cx="48272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sz="2000" b="1" dirty="0">
                <a:solidFill>
                  <a:srgbClr val="94B2D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globo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aberto e não concluído,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remete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toda a diversidade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formas que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vida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encontra para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concretizar e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realizar,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expressão graça de Deus</a:t>
            </a:r>
            <a:endParaRPr lang="pt-BR" sz="2000" dirty="0">
              <a:solidFill>
                <a:srgbClr val="D17E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 boa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Criação,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bem como as construções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humanas, exigem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interação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perpassada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pelo cuidado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267494"/>
            <a:ext cx="3096344" cy="4427097"/>
          </a:xfrm>
          <a:prstGeom prst="rect">
            <a:avLst/>
          </a:prstGeom>
          <a:noFill/>
          <a:ln w="9525">
            <a:solidFill>
              <a:schemeClr val="bg1"/>
            </a:solidFill>
          </a:ln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72624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0" y="-267791"/>
            <a:ext cx="9144000" cy="2160240"/>
            <a:chOff x="0" y="-92546"/>
            <a:chExt cx="9144000" cy="216024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60" r="5651"/>
            <a:stretch/>
          </p:blipFill>
          <p:spPr bwMode="auto">
            <a:xfrm>
              <a:off x="0" y="-92546"/>
              <a:ext cx="9144000" cy="180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Elipse 1"/>
            <p:cNvSpPr/>
            <p:nvPr/>
          </p:nvSpPr>
          <p:spPr>
            <a:xfrm>
              <a:off x="6948264" y="987574"/>
              <a:ext cx="1512168" cy="10801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9210" y="4371950"/>
            <a:ext cx="9581034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/>
          <p:nvPr/>
        </p:nvSpPr>
        <p:spPr>
          <a:xfrm>
            <a:off x="3779912" y="889139"/>
            <a:ext cx="475252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pt-BR" sz="2000" b="1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mãos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mostram tanto o que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cuidado, bem como as pessoas comprometidas com esse cuidado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Elas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representam a denúncia, o clamor pela justiça (“bem”), diante das injustiças (“mal”) cometidas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Também assinalam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pessoas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alcançadas pela mensagem evangélica, exercem a sua liberdade pelo discernimento e promovem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ações de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cuidado 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267494"/>
            <a:ext cx="3096344" cy="4427097"/>
          </a:xfrm>
          <a:prstGeom prst="rect">
            <a:avLst/>
          </a:prstGeom>
          <a:noFill/>
          <a:ln w="9525">
            <a:solidFill>
              <a:schemeClr val="bg1"/>
            </a:solidFill>
          </a:ln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230274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0" y="-267791"/>
            <a:ext cx="9144000" cy="2160240"/>
            <a:chOff x="0" y="-92546"/>
            <a:chExt cx="9144000" cy="216024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60" r="5651"/>
            <a:stretch/>
          </p:blipFill>
          <p:spPr bwMode="auto">
            <a:xfrm>
              <a:off x="0" y="-92546"/>
              <a:ext cx="9144000" cy="180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Elipse 1"/>
            <p:cNvSpPr/>
            <p:nvPr/>
          </p:nvSpPr>
          <p:spPr>
            <a:xfrm>
              <a:off x="6948264" y="987574"/>
              <a:ext cx="1512168" cy="10801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9210" y="4371950"/>
            <a:ext cx="9581034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779912" y="987574"/>
            <a:ext cx="50405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pt-BR" sz="2000" b="1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cores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principais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utilizadas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cartaz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Tema do Ano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foram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escolhidas para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estabelecer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conexão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o logotipo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XII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Assembleia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Federação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Luterana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Mundial,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posicionado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cartaz</a:t>
            </a:r>
            <a:endParaRPr lang="pt-BR" sz="2000" dirty="0">
              <a:solidFill>
                <a:srgbClr val="D17E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267494"/>
            <a:ext cx="3096344" cy="4427097"/>
          </a:xfrm>
          <a:prstGeom prst="rect">
            <a:avLst/>
          </a:prstGeom>
          <a:noFill/>
          <a:ln w="9525">
            <a:solidFill>
              <a:schemeClr val="bg1"/>
            </a:solidFill>
          </a:ln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201579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0" y="-267791"/>
            <a:ext cx="9144000" cy="2160240"/>
            <a:chOff x="0" y="-92546"/>
            <a:chExt cx="9144000" cy="216024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60" r="5651"/>
            <a:stretch/>
          </p:blipFill>
          <p:spPr bwMode="auto">
            <a:xfrm>
              <a:off x="0" y="-92546"/>
              <a:ext cx="9144000" cy="180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Elipse 1"/>
            <p:cNvSpPr/>
            <p:nvPr/>
          </p:nvSpPr>
          <p:spPr>
            <a:xfrm>
              <a:off x="6948264" y="987574"/>
              <a:ext cx="1512168" cy="10801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9210" y="4371950"/>
            <a:ext cx="9581034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779912" y="894075"/>
            <a:ext cx="504056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sz="2000" b="1" dirty="0">
                <a:solidFill>
                  <a:srgbClr val="94B2D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azul</a:t>
            </a:r>
            <a:r>
              <a:rPr lang="pt-BR" sz="2000" dirty="0">
                <a:solidFill>
                  <a:srgbClr val="94B2D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 presente no globo, na cruz, no Tema “Pela graça de Deus”, no centro do Lema, “o bem”, e no subtema “a salvação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para remeter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graça de Deus e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representar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esperança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eterna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graça de Deus, que tudo envolve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oferecida por meio das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águas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Batismo.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Reforça-se, assim, algo fundamental para a Teologia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Luterana: </a:t>
            </a:r>
            <a:r>
              <a:rPr lang="pt-BR" sz="2000" i="1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somos pessoas</a:t>
            </a:r>
            <a:r>
              <a:rPr lang="pt-BR" sz="2000" b="1" i="1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i="1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livres e</a:t>
            </a:r>
            <a:r>
              <a:rPr lang="pt-BR" sz="2000" b="1" i="1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i="1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justificadas pela graça de Deus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267494"/>
            <a:ext cx="3096344" cy="4427097"/>
          </a:xfrm>
          <a:prstGeom prst="rect">
            <a:avLst/>
          </a:prstGeom>
          <a:noFill/>
          <a:ln w="9525">
            <a:solidFill>
              <a:schemeClr val="bg1"/>
            </a:solidFill>
          </a:ln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185762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0" y="-267791"/>
            <a:ext cx="9144000" cy="2160240"/>
            <a:chOff x="0" y="-92546"/>
            <a:chExt cx="9144000" cy="216024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60" r="5651"/>
            <a:stretch/>
          </p:blipFill>
          <p:spPr bwMode="auto">
            <a:xfrm>
              <a:off x="0" y="-92546"/>
              <a:ext cx="9144000" cy="180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Elipse 1"/>
            <p:cNvSpPr/>
            <p:nvPr/>
          </p:nvSpPr>
          <p:spPr>
            <a:xfrm>
              <a:off x="6948264" y="987574"/>
              <a:ext cx="1512168" cy="10801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9210" y="4371950"/>
            <a:ext cx="9581034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779912" y="987574"/>
            <a:ext cx="504056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cor </a:t>
            </a:r>
            <a:r>
              <a:rPr lang="pt-BR" sz="2000" b="1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laranja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usada na segunda parte do Tema, “livres para cuidar”, no verbo que inicia o Lema, “Buscai”,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 predominante nas mãos e no segundo subtema, representa as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pessoas, o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cuidado dos dons preciosos da fé, das pessoas e da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natureza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sz="2000" b="1" dirty="0">
                <a:solidFill>
                  <a:srgbClr val="CC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vermelho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cor do fogo e da determinação, advindo de Pentecostes, sugere o alerta para fazer o bem e se afastar do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</a:t>
            </a:r>
            <a:endParaRPr lang="pt-BR" sz="2000" dirty="0">
              <a:solidFill>
                <a:srgbClr val="D17E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267494"/>
            <a:ext cx="3096344" cy="4427097"/>
          </a:xfrm>
          <a:prstGeom prst="rect">
            <a:avLst/>
          </a:prstGeom>
          <a:noFill/>
          <a:ln w="9525">
            <a:solidFill>
              <a:schemeClr val="bg1"/>
            </a:solidFill>
          </a:ln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1250496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dir="d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0" y="-267791"/>
            <a:ext cx="9144000" cy="2160240"/>
            <a:chOff x="0" y="-92546"/>
            <a:chExt cx="9144000" cy="216024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60" r="5651"/>
            <a:stretch/>
          </p:blipFill>
          <p:spPr bwMode="auto">
            <a:xfrm>
              <a:off x="0" y="-92546"/>
              <a:ext cx="9144000" cy="180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Elipse 1"/>
            <p:cNvSpPr/>
            <p:nvPr/>
          </p:nvSpPr>
          <p:spPr>
            <a:xfrm>
              <a:off x="6948264" y="987574"/>
              <a:ext cx="1512168" cy="10801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9210" y="4371950"/>
            <a:ext cx="9581034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tângulo 8"/>
          <p:cNvSpPr/>
          <p:nvPr/>
        </p:nvSpPr>
        <p:spPr>
          <a:xfrm>
            <a:off x="3779912" y="987574"/>
            <a:ext cx="504056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 </a:t>
            </a:r>
            <a:r>
              <a:rPr lang="pt-BR" sz="2000" b="1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verde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presente nas mãos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subtema “a natureza”, nos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cuidado em direção à vida,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crescimento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à renovação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sz="2000" b="1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marrom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usado no caule da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árvore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representação do solo,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remete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natureza e simboliza a terra, que possui todos os nutrientes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manter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planeta e gerar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novas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vidas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assim como a graça para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vida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fé da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pessoa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cristã</a:t>
            </a:r>
            <a:endParaRPr lang="pt-BR" sz="2000" dirty="0">
              <a:solidFill>
                <a:srgbClr val="D17E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267494"/>
            <a:ext cx="3096344" cy="4427097"/>
          </a:xfrm>
          <a:prstGeom prst="rect">
            <a:avLst/>
          </a:prstGeom>
          <a:noFill/>
          <a:ln w="9525">
            <a:solidFill>
              <a:schemeClr val="bg1"/>
            </a:solidFill>
          </a:ln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380742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0" y="-267791"/>
            <a:ext cx="9144000" cy="2160240"/>
            <a:chOff x="0" y="-92546"/>
            <a:chExt cx="9144000" cy="216024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60" r="5651"/>
            <a:stretch/>
          </p:blipFill>
          <p:spPr bwMode="auto">
            <a:xfrm>
              <a:off x="0" y="-92546"/>
              <a:ext cx="9144000" cy="180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Elipse 1"/>
            <p:cNvSpPr/>
            <p:nvPr/>
          </p:nvSpPr>
          <p:spPr>
            <a:xfrm>
              <a:off x="6948264" y="987574"/>
              <a:ext cx="1512168" cy="10801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9210" y="4371950"/>
            <a:ext cx="9581034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385758" y="843553"/>
            <a:ext cx="504056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Também fazem parte do cartaz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 da IECLB as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informações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logotipo da Assembleia da FLM, ressaltando o vínculo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confessional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IECLB com a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Federação: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2000" b="1" dirty="0">
                <a:solidFill>
                  <a:srgbClr val="94B2D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cruz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mostra que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somos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pessoas salvas pela graça por meio da fé. A nossa fé no Cristo crucificado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está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cerne da nossa identidade cristã luterana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284"/>
          <a:stretch/>
        </p:blipFill>
        <p:spPr>
          <a:xfrm>
            <a:off x="1043608" y="1070139"/>
            <a:ext cx="2134807" cy="2552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6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0" y="-267791"/>
            <a:ext cx="9144000" cy="2160240"/>
            <a:chOff x="0" y="-92546"/>
            <a:chExt cx="9144000" cy="216024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60" r="5651"/>
            <a:stretch/>
          </p:blipFill>
          <p:spPr bwMode="auto">
            <a:xfrm>
              <a:off x="0" y="-92546"/>
              <a:ext cx="9144000" cy="180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Elipse 1"/>
            <p:cNvSpPr/>
            <p:nvPr/>
          </p:nvSpPr>
          <p:spPr>
            <a:xfrm>
              <a:off x="6948264" y="987574"/>
              <a:ext cx="1512168" cy="10801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9210" y="4371950"/>
            <a:ext cx="9581034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419872" y="843558"/>
            <a:ext cx="52565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Rosa de Lutero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nossas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raízes confessionais e é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pano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fundo para tudo o que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fazemos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dominante no logotipo,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pois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comemoração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 quer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 ecumenicamente responsável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2000" b="1" dirty="0">
                <a:solidFill>
                  <a:srgbClr val="94B2D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pomba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representa a aliança de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Deus</a:t>
            </a:r>
            <a:b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Espírito Santo,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dado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 graça de Deus e que nos movimenta em nosso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caminho</a:t>
            </a:r>
            <a:endParaRPr lang="pt-BR" sz="2000" dirty="0">
              <a:solidFill>
                <a:srgbClr val="D17E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pt-BR" sz="2000" b="1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mãos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são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livres </a:t>
            </a:r>
            <a:r>
              <a:rPr lang="pt-BR" sz="2000" dirty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servir a Deus, ao próximo, à </a:t>
            </a:r>
            <a:r>
              <a:rPr lang="pt-BR" sz="2000" dirty="0" smtClean="0">
                <a:solidFill>
                  <a:srgbClr val="D17E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próxima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284"/>
          <a:stretch/>
        </p:blipFill>
        <p:spPr>
          <a:xfrm>
            <a:off x="1043608" y="1070139"/>
            <a:ext cx="2134807" cy="2552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56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0" r="5651"/>
          <a:stretch/>
        </p:blipFill>
        <p:spPr bwMode="auto">
          <a:xfrm>
            <a:off x="0" y="-92546"/>
            <a:ext cx="91440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4202013"/>
            <a:ext cx="9581034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45824" y="1221628"/>
            <a:ext cx="1252352" cy="195807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8696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766</Words>
  <Application>Microsoft Office PowerPoint</Application>
  <PresentationFormat>Apresentação na tela (16:9)</PresentationFormat>
  <Paragraphs>62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29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Janyce Di Biazi</dc:creator>
  <cp:lastModifiedBy>Letícia</cp:lastModifiedBy>
  <cp:revision>67</cp:revision>
  <dcterms:created xsi:type="dcterms:W3CDTF">2015-09-17T19:47:52Z</dcterms:created>
  <dcterms:modified xsi:type="dcterms:W3CDTF">2015-10-19T14:54:36Z</dcterms:modified>
</cp:coreProperties>
</file>