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19"/>
  </p:notesMasterIdLst>
  <p:sldIdLst>
    <p:sldId id="281" r:id="rId2"/>
    <p:sldId id="283" r:id="rId3"/>
    <p:sldId id="280" r:id="rId4"/>
    <p:sldId id="262" r:id="rId5"/>
    <p:sldId id="264" r:id="rId6"/>
    <p:sldId id="265" r:id="rId7"/>
    <p:sldId id="266" r:id="rId8"/>
    <p:sldId id="267" r:id="rId9"/>
    <p:sldId id="263" r:id="rId10"/>
    <p:sldId id="268" r:id="rId11"/>
    <p:sldId id="269" r:id="rId12"/>
    <p:sldId id="270" r:id="rId13"/>
    <p:sldId id="271" r:id="rId14"/>
    <p:sldId id="272" r:id="rId15"/>
    <p:sldId id="275" r:id="rId16"/>
    <p:sldId id="277" r:id="rId17"/>
    <p:sldId id="28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8B0D2B"/>
    <a:srgbClr val="D2061E"/>
    <a:srgbClr val="05690F"/>
    <a:srgbClr val="E6DF4A"/>
    <a:srgbClr val="363B05"/>
    <a:srgbClr val="000099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56" autoAdjust="0"/>
    <p:restoredTop sz="94660"/>
  </p:normalViewPr>
  <p:slideViewPr>
    <p:cSldViewPr>
      <p:cViewPr>
        <p:scale>
          <a:sx n="60" d="100"/>
          <a:sy n="60" d="100"/>
        </p:scale>
        <p:origin x="-1410" y="-9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 para editar os estilos do texto mestre</a:t>
            </a:r>
          </a:p>
          <a:p>
            <a:pPr lvl="1"/>
            <a:r>
              <a:rPr lang="en-US" noProof="0" smtClean="0"/>
              <a:t>Segundo nível</a:t>
            </a:r>
          </a:p>
          <a:p>
            <a:pPr lvl="2"/>
            <a:r>
              <a:rPr lang="en-US" noProof="0" smtClean="0"/>
              <a:t>Terceiro nível</a:t>
            </a:r>
          </a:p>
          <a:p>
            <a:pPr lvl="3"/>
            <a:r>
              <a:rPr lang="en-US" noProof="0" smtClean="0"/>
              <a:t>Quarto nível</a:t>
            </a:r>
          </a:p>
          <a:p>
            <a:pPr lvl="4"/>
            <a:r>
              <a:rPr lang="en-US" noProof="0" smtClean="0"/>
              <a:t>Quinto nível</a:t>
            </a:r>
          </a:p>
        </p:txBody>
      </p:sp>
      <p:sp>
        <p:nvSpPr>
          <p:cNvPr id="3277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B17A3F7C-F0DC-4790-B820-36B22BF04C6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5" name="Rectangle 3" descr="Stationery"/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pt-BR">
                <a:cs typeface="+mn-cs"/>
              </a:endParaRPr>
            </a:p>
          </p:txBody>
        </p:sp>
        <p:pic>
          <p:nvPicPr>
            <p:cNvPr id="6" name="Picture 4" descr="A:\minispir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Clique para editar o estilo do título mestre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Clique para editar o estilo do subtítulo mestre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fld id="{E57556C7-33F1-4896-8D56-CEE7AAFFCAE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593FB-3616-4FC9-9C65-649B77D7BF3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817C8-1C8C-4C78-8A27-60C3E1DB0F5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4A801-A392-43EB-B684-F3B97518E74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A1FB8-7CC2-4781-9E3F-82431206C1B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E228B-9787-4AAC-9F1E-64A57C12E84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A7417-070D-4E94-B58B-5D8A025F564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5F299-7714-461B-89FB-25EB8166972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5E4BE-AFE1-4175-A8D0-E3365F1B6E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943BA-BC15-4A9D-9404-1CBB49B7472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08135-70F5-4F66-B0FB-4B9E171E50F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E6DF4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29699" name="Rectangle 3"/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pt-BR">
                <a:cs typeface="+mn-cs"/>
              </a:endParaRPr>
            </a:p>
          </p:txBody>
        </p:sp>
        <p:pic>
          <p:nvPicPr>
            <p:cNvPr id="14345" name="Picture 4" descr="A:\minispir.GIF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1" name="Line 5"/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pt-BR">
                <a:cs typeface="+mn-cs"/>
              </a:endParaRPr>
            </a:p>
          </p:txBody>
        </p:sp>
      </p:grpSp>
      <p:sp>
        <p:nvSpPr>
          <p:cNvPr id="1433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 estilo do título mestre</a:t>
            </a:r>
          </a:p>
        </p:txBody>
      </p:sp>
      <p:sp>
        <p:nvSpPr>
          <p:cNvPr id="1434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 para editar os estilos do texto mestre</a:t>
            </a:r>
          </a:p>
          <a:p>
            <a:pPr lvl="1"/>
            <a:r>
              <a:rPr lang="en-US" smtClean="0"/>
              <a:t>Segundo nível</a:t>
            </a:r>
          </a:p>
          <a:p>
            <a:pPr lvl="2"/>
            <a:r>
              <a:rPr lang="en-US" smtClean="0"/>
              <a:t>Terceiro nível</a:t>
            </a:r>
          </a:p>
          <a:p>
            <a:pPr lvl="3"/>
            <a:r>
              <a:rPr lang="en-US" smtClean="0"/>
              <a:t>Quarto nível</a:t>
            </a:r>
          </a:p>
          <a:p>
            <a:pPr lvl="4"/>
            <a:r>
              <a:rPr lang="en-US" smtClean="0"/>
              <a:t>Quinto nível</a:t>
            </a:r>
          </a:p>
        </p:txBody>
      </p:sp>
      <p:sp>
        <p:nvSpPr>
          <p:cNvPr id="297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297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solidFill>
                  <a:schemeClr val="bg2"/>
                </a:solidFill>
                <a:cs typeface="+mn-cs"/>
              </a:defRPr>
            </a:lvl1pPr>
          </a:lstStyle>
          <a:p>
            <a:pPr>
              <a:defRPr/>
            </a:pPr>
            <a:fld id="{FFAB936D-D3CB-49E4-80C3-FEDB19A7A60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/>
        <a:buChar char="4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Culto%20Domingo%2015032015%20Aniversario%20167%20anos_com%20Batismo.ppt" TargetMode="Externa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o_Microsoft_Office_Word_97_-_20031.doc"/><Relationship Id="rId7" Type="http://schemas.openxmlformats.org/officeDocument/2006/relationships/oleObject" Target="../embeddings/Documento_do_Microsoft_Office_Word_97_-_2003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Documento_do_Microsoft_Office_Word_97_-_20034.doc"/><Relationship Id="rId5" Type="http://schemas.openxmlformats.org/officeDocument/2006/relationships/oleObject" Target="../embeddings/Documento_do_Microsoft_Office_Word_97_-_20033.doc"/><Relationship Id="rId4" Type="http://schemas.openxmlformats.org/officeDocument/2006/relationships/oleObject" Target="../embeddings/Documento_do_Microsoft_Office_Word_97_-_20032.doc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UM%20RAIO%20X.pp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2225" y="20638"/>
          <a:ext cx="9478963" cy="7092950"/>
        </p:xfrm>
        <a:graphic>
          <a:graphicData uri="http://schemas.openxmlformats.org/presentationml/2006/ole">
            <p:oleObj spid="_x0000_s1026" name="Slide" r:id="rId4" imgW="4396915" imgH="3298073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0" y="0"/>
          <a:ext cx="9478963" cy="7092950"/>
        </p:xfrm>
        <a:graphic>
          <a:graphicData uri="http://schemas.openxmlformats.org/presentationml/2006/ole">
            <p:oleObj spid="_x0000_s2050" name="Slide" r:id="rId4" imgW="4402671" imgH="3302391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61513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22225" y="20638"/>
          <a:ext cx="9478963" cy="7092950"/>
        </p:xfrm>
        <a:graphic>
          <a:graphicData uri="http://schemas.openxmlformats.org/presentationml/2006/ole">
            <p:oleObj spid="_x0000_s3074" name="Slide" r:id="rId4" imgW="4358777" imgH="3268921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61513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Object 3">
            <a:hlinkClick r:id="" action="ppaction://ole?verb=0"/>
            <a:hlinkHover r:id="" action="ppaction://ole?verb=0"/>
          </p:cNvPr>
          <p:cNvGraphicFramePr>
            <a:graphicFrameLocks noChangeAspect="1"/>
          </p:cNvGraphicFramePr>
          <p:nvPr/>
        </p:nvGraphicFramePr>
        <p:xfrm>
          <a:off x="1588" y="1588"/>
          <a:ext cx="9140825" cy="6850062"/>
        </p:xfrm>
        <a:graphic>
          <a:graphicData uri="http://schemas.openxmlformats.org/presentationml/2006/ole">
            <p:oleObj spid="_x0000_s4098" name="Slide" r:id="rId4" imgW="4570330" imgH="3427635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500834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COT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>
            <a:hlinkClick r:id="" action="ppaction://ole?verb=0"/>
            <a:hlinkHover r:id="" action="ppaction://ole?verb=0"/>
          </p:cNvPr>
          <p:cNvGraphicFramePr>
            <a:graphicFrameLocks noChangeAspect="1"/>
          </p:cNvGraphicFramePr>
          <p:nvPr/>
        </p:nvGraphicFramePr>
        <p:xfrm>
          <a:off x="0" y="0"/>
          <a:ext cx="9144000" cy="6853238"/>
        </p:xfrm>
        <a:graphic>
          <a:graphicData uri="http://schemas.openxmlformats.org/presentationml/2006/ole">
            <p:oleObj spid="_x0000_s5122" name="Slide" r:id="rId3" imgW="4572000" imgH="3429000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472262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>
            <a:hlinkClick r:id="" action="ppaction://ole?verb=0"/>
            <a:hlinkHover r:id="" action="ppaction://ole?verb=0"/>
          </p:cNvPr>
          <p:cNvGraphicFramePr>
            <a:graphicFrameLocks noChangeAspect="1"/>
          </p:cNvGraphicFramePr>
          <p:nvPr/>
        </p:nvGraphicFramePr>
        <p:xfrm>
          <a:off x="0" y="0"/>
          <a:ext cx="9144000" cy="6853238"/>
        </p:xfrm>
        <a:graphic>
          <a:graphicData uri="http://schemas.openxmlformats.org/presentationml/2006/ole">
            <p:oleObj spid="_x0000_s6146" name="Slide" r:id="rId3" imgW="4572000" imgH="3429000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472262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>
            <a:hlinkClick r:id="" action="ppaction://ole?verb=0"/>
            <a:hlinkHover r:id="" action="ppaction://ole?verb=0"/>
          </p:cNvPr>
          <p:cNvGraphicFramePr>
            <a:graphicFrameLocks noChangeAspect="1"/>
          </p:cNvGraphicFramePr>
          <p:nvPr/>
        </p:nvGraphicFramePr>
        <p:xfrm>
          <a:off x="0" y="0"/>
          <a:ext cx="9144000" cy="6853238"/>
        </p:xfrm>
        <a:graphic>
          <a:graphicData uri="http://schemas.openxmlformats.org/presentationml/2006/ole">
            <p:oleObj spid="_x0000_s7170" name="Slide" r:id="rId3" imgW="4572000" imgH="3429000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500834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>
            <a:hlinkClick r:id="" action="ppaction://ole?verb=0"/>
            <a:hlinkHover r:id="" action="ppaction://ole?verb=0"/>
          </p:cNvPr>
          <p:cNvGraphicFramePr>
            <a:graphicFrameLocks noChangeAspect="1"/>
          </p:cNvGraphicFramePr>
          <p:nvPr/>
        </p:nvGraphicFramePr>
        <p:xfrm>
          <a:off x="0" y="0"/>
          <a:ext cx="9144000" cy="6853238"/>
        </p:xfrm>
        <a:graphic>
          <a:graphicData uri="http://schemas.openxmlformats.org/presentationml/2006/ole">
            <p:oleObj spid="_x0000_s8194" name="Slide" r:id="rId3" imgW="4572000" imgH="3429000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500834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>
            <a:hlinkClick r:id="" action="ppaction://ole?verb=0"/>
            <a:hlinkHover r:id="" action="ppaction://ole?verb=0"/>
          </p:cNvPr>
          <p:cNvGraphicFramePr>
            <a:graphicFrameLocks noChangeAspect="1"/>
          </p:cNvGraphicFramePr>
          <p:nvPr/>
        </p:nvGraphicFramePr>
        <p:xfrm>
          <a:off x="0" y="0"/>
          <a:ext cx="9144000" cy="6853238"/>
        </p:xfrm>
        <a:graphic>
          <a:graphicData uri="http://schemas.openxmlformats.org/presentationml/2006/ole">
            <p:oleObj spid="_x0000_s9218" name="Slide" r:id="rId4" imgW="4570330" imgH="3427635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472262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0" y="0"/>
          <a:ext cx="9525000" cy="7135813"/>
        </p:xfrm>
        <a:graphic>
          <a:graphicData uri="http://schemas.openxmlformats.org/presentationml/2006/ole">
            <p:oleObj spid="_x0000_s10242" name="Slide" r:id="rId4" imgW="4564214" imgH="3422956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500834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2">
            <a:hlinkClick r:id="" action="ppaction://ole?verb=0"/>
            <a:hlinkHover r:id="" action="ppaction://ole?verb=0"/>
          </p:cNvPr>
          <p:cNvGraphicFramePr>
            <a:graphicFrameLocks noChangeAspect="1"/>
          </p:cNvGraphicFramePr>
          <p:nvPr/>
        </p:nvGraphicFramePr>
        <p:xfrm>
          <a:off x="0" y="0"/>
          <a:ext cx="9144000" cy="6853238"/>
        </p:xfrm>
        <a:graphic>
          <a:graphicData uri="http://schemas.openxmlformats.org/presentationml/2006/ole">
            <p:oleObj spid="_x0000_s11266" name="Slide" r:id="rId3" imgW="4533840" imgH="3390840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472262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>
                <a:solidFill>
                  <a:srgbClr val="000099"/>
                </a:solidFill>
              </a:rPr>
              <a:t>A era da “informação”</a:t>
            </a:r>
            <a:endParaRPr lang="en-US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714500"/>
            <a:ext cx="3810000" cy="4114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>
                <a:solidFill>
                  <a:srgbClr val="05690F"/>
                </a:solidFill>
              </a:rPr>
              <a:t>Poluição</a:t>
            </a:r>
            <a:r>
              <a:rPr lang="en-US" b="1" dirty="0" smtClean="0">
                <a:solidFill>
                  <a:srgbClr val="05690F"/>
                </a:solidFill>
              </a:rPr>
              <a:t> de </a:t>
            </a:r>
            <a:r>
              <a:rPr lang="en-US" b="1" dirty="0" err="1" smtClean="0">
                <a:solidFill>
                  <a:srgbClr val="05690F"/>
                </a:solidFill>
              </a:rPr>
              <a:t>informação</a:t>
            </a:r>
            <a:r>
              <a:rPr lang="en-US" b="1" dirty="0" smtClean="0">
                <a:solidFill>
                  <a:srgbClr val="05690F"/>
                </a:solidFill>
              </a:rPr>
              <a:t> </a:t>
            </a:r>
            <a:r>
              <a:rPr lang="en-US" b="1" dirty="0" smtClean="0">
                <a:solidFill>
                  <a:srgbClr val="D2061E"/>
                </a:solidFill>
              </a:rPr>
              <a:t>(</a:t>
            </a:r>
            <a:r>
              <a:rPr lang="en-US" b="1" dirty="0" err="1" smtClean="0">
                <a:solidFill>
                  <a:srgbClr val="D2061E"/>
                </a:solidFill>
              </a:rPr>
              <a:t>Babin</a:t>
            </a:r>
            <a:r>
              <a:rPr lang="en-US" b="1" dirty="0" smtClean="0">
                <a:solidFill>
                  <a:srgbClr val="D2061E"/>
                </a:solidFill>
              </a:rPr>
              <a:t>)</a:t>
            </a:r>
          </a:p>
          <a:p>
            <a:pPr>
              <a:buNone/>
            </a:pPr>
            <a:endParaRPr lang="en-US" b="1" dirty="0" smtClean="0">
              <a:solidFill>
                <a:srgbClr val="05690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5690F"/>
                </a:solidFill>
              </a:rPr>
              <a:t>O </a:t>
            </a:r>
            <a:r>
              <a:rPr lang="en-US" b="1" dirty="0" err="1" smtClean="0">
                <a:solidFill>
                  <a:srgbClr val="05690F"/>
                </a:solidFill>
              </a:rPr>
              <a:t>pornográfico</a:t>
            </a:r>
            <a:r>
              <a:rPr lang="en-US" b="1" dirty="0" smtClean="0">
                <a:solidFill>
                  <a:srgbClr val="05690F"/>
                </a:solidFill>
              </a:rPr>
              <a:t> </a:t>
            </a:r>
            <a:r>
              <a:rPr lang="en-US" b="1" dirty="0" err="1" smtClean="0">
                <a:solidFill>
                  <a:srgbClr val="05690F"/>
                </a:solidFill>
              </a:rPr>
              <a:t>da</a:t>
            </a:r>
            <a:r>
              <a:rPr lang="en-US" b="1" dirty="0" smtClean="0">
                <a:solidFill>
                  <a:srgbClr val="05690F"/>
                </a:solidFill>
              </a:rPr>
              <a:t> </a:t>
            </a:r>
            <a:r>
              <a:rPr lang="en-US" b="1" dirty="0" err="1" smtClean="0">
                <a:solidFill>
                  <a:srgbClr val="05690F"/>
                </a:solidFill>
              </a:rPr>
              <a:t>futilidade</a:t>
            </a:r>
            <a:r>
              <a:rPr lang="en-US" b="1" dirty="0" smtClean="0">
                <a:solidFill>
                  <a:srgbClr val="05690F"/>
                </a:solidFill>
              </a:rPr>
              <a:t> </a:t>
            </a:r>
            <a:r>
              <a:rPr lang="en-US" b="1" dirty="0" smtClean="0">
                <a:solidFill>
                  <a:srgbClr val="D2061E"/>
                </a:solidFill>
              </a:rPr>
              <a:t>(Steiner)</a:t>
            </a:r>
          </a:p>
          <a:p>
            <a:pPr>
              <a:buFont typeface="Wingdings" pitchFamily="2" charset="2"/>
              <a:buChar char="Ø"/>
            </a:pPr>
            <a:endParaRPr lang="en-US" b="1" dirty="0" smtClean="0">
              <a:solidFill>
                <a:srgbClr val="05690F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5690F"/>
                </a:solidFill>
              </a:rPr>
              <a:t>A aura de </a:t>
            </a:r>
            <a:r>
              <a:rPr lang="en-US" b="1" dirty="0" err="1" smtClean="0">
                <a:solidFill>
                  <a:srgbClr val="05690F"/>
                </a:solidFill>
              </a:rPr>
              <a:t>normalidade</a:t>
            </a:r>
            <a:r>
              <a:rPr lang="en-US" b="1" dirty="0" smtClean="0">
                <a:solidFill>
                  <a:srgbClr val="05690F"/>
                </a:solidFill>
              </a:rPr>
              <a:t> </a:t>
            </a:r>
            <a:r>
              <a:rPr lang="en-US" b="1" dirty="0" err="1" smtClean="0">
                <a:solidFill>
                  <a:srgbClr val="05690F"/>
                </a:solidFill>
              </a:rPr>
              <a:t>da</a:t>
            </a:r>
            <a:r>
              <a:rPr lang="en-US" b="1" dirty="0" smtClean="0">
                <a:solidFill>
                  <a:srgbClr val="05690F"/>
                </a:solidFill>
              </a:rPr>
              <a:t> </a:t>
            </a:r>
            <a:r>
              <a:rPr lang="en-US" b="1" dirty="0" err="1" smtClean="0">
                <a:solidFill>
                  <a:srgbClr val="05690F"/>
                </a:solidFill>
              </a:rPr>
              <a:t>vida</a:t>
            </a:r>
            <a:r>
              <a:rPr lang="en-US" b="1" dirty="0" smtClean="0">
                <a:solidFill>
                  <a:srgbClr val="05690F"/>
                </a:solidFill>
              </a:rPr>
              <a:t> </a:t>
            </a:r>
            <a:r>
              <a:rPr lang="en-US" b="1" dirty="0" err="1" smtClean="0">
                <a:solidFill>
                  <a:srgbClr val="05690F"/>
                </a:solidFill>
              </a:rPr>
              <a:t>pecaminosa</a:t>
            </a:r>
            <a:r>
              <a:rPr lang="en-US" b="1" dirty="0" smtClean="0">
                <a:solidFill>
                  <a:srgbClr val="05690F"/>
                </a:solidFill>
              </a:rPr>
              <a:t> </a:t>
            </a:r>
            <a:r>
              <a:rPr lang="en-US" b="1" dirty="0" smtClean="0">
                <a:solidFill>
                  <a:srgbClr val="D2061E"/>
                </a:solidFill>
              </a:rPr>
              <a:t>(</a:t>
            </a:r>
            <a:r>
              <a:rPr lang="en-US" b="1" dirty="0" err="1" smtClean="0">
                <a:solidFill>
                  <a:srgbClr val="D2061E"/>
                </a:solidFill>
              </a:rPr>
              <a:t>Niebur</a:t>
            </a:r>
            <a:r>
              <a:rPr lang="en-US" b="1" dirty="0" smtClean="0">
                <a:solidFill>
                  <a:srgbClr val="D2061E"/>
                </a:solidFill>
              </a:rPr>
              <a:t>)</a:t>
            </a:r>
            <a:endParaRPr lang="en-US" b="1" dirty="0" smtClean="0">
              <a:solidFill>
                <a:srgbClr val="05690F"/>
              </a:solidFill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714500"/>
            <a:ext cx="3810000" cy="41148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accent6"/>
                </a:solidFill>
              </a:rPr>
              <a:t>Uma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ordem</a:t>
            </a:r>
            <a:r>
              <a:rPr lang="en-US" b="1" dirty="0" smtClean="0">
                <a:solidFill>
                  <a:schemeClr val="accent6"/>
                </a:solidFill>
              </a:rPr>
              <a:t> </a:t>
            </a:r>
            <a:r>
              <a:rPr lang="en-US" b="1" dirty="0" err="1" smtClean="0">
                <a:solidFill>
                  <a:schemeClr val="accent6"/>
                </a:solidFill>
              </a:rPr>
              <a:t>sensata</a:t>
            </a:r>
            <a:r>
              <a:rPr lang="en-US" b="1" dirty="0" smtClean="0">
                <a:solidFill>
                  <a:schemeClr val="accent6"/>
                </a:solidFill>
              </a:rPr>
              <a:t> de </a:t>
            </a:r>
            <a:r>
              <a:rPr lang="en-US" b="1" dirty="0" err="1" smtClean="0">
                <a:solidFill>
                  <a:schemeClr val="accent6"/>
                </a:solidFill>
              </a:rPr>
              <a:t>prioridades</a:t>
            </a:r>
            <a:endParaRPr lang="en-US" b="1" dirty="0" smtClean="0">
              <a:solidFill>
                <a:schemeClr val="accent6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b="1" dirty="0" smtClean="0">
              <a:solidFill>
                <a:schemeClr val="accent6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accent6"/>
                </a:solidFill>
              </a:rPr>
              <a:t>Serenidade</a:t>
            </a:r>
            <a:r>
              <a:rPr lang="en-US" b="1" dirty="0" smtClean="0">
                <a:solidFill>
                  <a:schemeClr val="accent6"/>
                </a:solidFill>
              </a:rPr>
              <a:t>, </a:t>
            </a:r>
            <a:r>
              <a:rPr lang="en-US" b="1" dirty="0" err="1" smtClean="0">
                <a:solidFill>
                  <a:schemeClr val="accent6"/>
                </a:solidFill>
              </a:rPr>
              <a:t>valentia</a:t>
            </a:r>
            <a:r>
              <a:rPr lang="en-US" b="1" dirty="0" smtClean="0">
                <a:solidFill>
                  <a:schemeClr val="accent6"/>
                </a:solidFill>
              </a:rPr>
              <a:t> e </a:t>
            </a:r>
            <a:r>
              <a:rPr lang="en-US" b="1" dirty="0" err="1" smtClean="0">
                <a:solidFill>
                  <a:schemeClr val="accent6"/>
                </a:solidFill>
              </a:rPr>
              <a:t>sabedoria</a:t>
            </a:r>
            <a:endParaRPr lang="en-US" b="1" dirty="0" smtClean="0">
              <a:solidFill>
                <a:schemeClr val="accent6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b="1" dirty="0" smtClean="0">
              <a:solidFill>
                <a:schemeClr val="accent6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accent6"/>
                </a:solidFill>
              </a:rPr>
              <a:t>O </a:t>
            </a:r>
            <a:r>
              <a:rPr lang="en-US" b="1" dirty="0" err="1" smtClean="0">
                <a:solidFill>
                  <a:schemeClr val="accent6"/>
                </a:solidFill>
              </a:rPr>
              <a:t>espírito</a:t>
            </a:r>
            <a:r>
              <a:rPr lang="en-US" b="1" dirty="0" smtClean="0">
                <a:solidFill>
                  <a:schemeClr val="accent6"/>
                </a:solidFill>
              </a:rPr>
              <a:t> do tempo (Zeitgeist) </a:t>
            </a:r>
            <a:r>
              <a:rPr lang="en-US" b="1" dirty="0" smtClean="0">
                <a:solidFill>
                  <a:schemeClr val="accent6"/>
                </a:solidFill>
                <a:hlinkClick r:id="rId3" action="ppaction://hlinkpres?slideindex=1&amp;slidetitle="/>
              </a:rPr>
              <a:t>#</a:t>
            </a:r>
            <a:endParaRPr lang="en-US" b="1" dirty="0" smtClean="0">
              <a:solidFill>
                <a:schemeClr val="accent6"/>
              </a:solidFill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5410200" y="5867400"/>
            <a:ext cx="353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b="1">
                <a:solidFill>
                  <a:srgbClr val="D2061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Chris Arthur</a:t>
            </a:r>
          </a:p>
          <a:p>
            <a:pPr eaLnBrk="0" hangingPunct="0">
              <a:defRPr/>
            </a:pPr>
            <a:r>
              <a:rPr lang="en-US" b="1">
                <a:solidFill>
                  <a:srgbClr val="D2061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A Globalização das Comunicações</a:t>
            </a:r>
            <a:endParaRPr lang="en-US"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4A801-A392-43EB-B684-F3B97518E74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>
          <a:xfrm>
            <a:off x="3429000" y="635795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FREI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409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 autoUpdateAnimBg="0"/>
      <p:bldP spid="40963" grpId="0" build="p" autoUpdateAnimBg="0"/>
      <p:bldP spid="40964" grpId="0" build="p" autoUpdateAnimBg="0"/>
      <p:bldP spid="4096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>
            <a:hlinkClick r:id="" action="ppaction://ole?verb=0"/>
            <a:hlinkHover r:id="" action="ppaction://ole?verb=0"/>
          </p:cNvPr>
          <p:cNvGraphicFramePr>
            <a:graphicFrameLocks noChangeAspect="1"/>
          </p:cNvGraphicFramePr>
          <p:nvPr/>
        </p:nvGraphicFramePr>
        <p:xfrm>
          <a:off x="228600" y="0"/>
          <a:ext cx="9144000" cy="6853238"/>
        </p:xfrm>
        <a:graphic>
          <a:graphicData uri="http://schemas.openxmlformats.org/presentationml/2006/ole">
            <p:oleObj spid="_x0000_s12290" name="Slide" r:id="rId3" imgW="4572000" imgH="3429000" progId="PowerPoint.Slide.8">
              <p:embed/>
            </p:oleObj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429000" y="6472262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900" smtClean="0">
                <a:solidFill>
                  <a:srgbClr val="000099"/>
                </a:solidFill>
              </a:rPr>
              <a:t>O desafio da comunicação solidária</a:t>
            </a:r>
            <a:endParaRPr lang="en-US" smtClean="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214438" y="1500188"/>
            <a:ext cx="7500937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200">
                <a:solidFill>
                  <a:srgbClr val="05690F"/>
                </a:solidFill>
              </a:rPr>
              <a:t>* Que iniciativas solidárias podem fazer    parte de nossa maneira de comunicar?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1357313" y="2643188"/>
            <a:ext cx="735806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200">
                <a:solidFill>
                  <a:srgbClr val="05690F"/>
                </a:solidFill>
              </a:rPr>
              <a:t>* Que desafios exigem ações conjuntas e onde nós precisamos “aprender a dividir para ver o milagre da multiplicação”?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428750" y="4429125"/>
            <a:ext cx="728662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200">
                <a:solidFill>
                  <a:srgbClr val="05690F"/>
                </a:solidFill>
              </a:rPr>
              <a:t>* Quanto desejamos aprender da experiência dos outros e quanto estamos dispostos a ensinar, sem medo da concorrência?</a:t>
            </a:r>
            <a:endParaRPr lang="en-US" sz="320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593FB-3616-4FC9-9C65-649B77D7BF3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>
          <a:xfrm>
            <a:off x="3429000" y="635795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0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uild="p" autoUpdateAnimBg="0"/>
      <p:bldP spid="43013" grpId="0" build="p" autoUpdateAnimBg="0"/>
      <p:bldP spid="43015" grpId="0" build="p" autoUpdateAnimBg="0"/>
      <p:bldP spid="4301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33CCCC"/>
              </a:gs>
              <a:gs pos="100000">
                <a:srgbClr val="185E5E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476250" eaLnBrk="0" hangingPunct="0"/>
            <a:endParaRPr lang="pt-BR" sz="2000" b="1">
              <a:latin typeface="Arial Narrow" pitchFamily="34" charset="0"/>
            </a:endParaRPr>
          </a:p>
          <a:p>
            <a:pPr marL="476250" algn="ctr" eaLnBrk="0" hangingPunct="0"/>
            <a:endParaRPr lang="pt-BR" sz="2400" b="1">
              <a:latin typeface="Century Gothic" pitchFamily="34" charset="0"/>
            </a:endParaRPr>
          </a:p>
          <a:p>
            <a:pPr marL="476250" eaLnBrk="0" hangingPunct="0"/>
            <a:endParaRPr lang="pt-BR" sz="1000">
              <a:latin typeface="Arial" pitchFamily="34" charset="0"/>
            </a:endParaRP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381000" y="0"/>
          <a:ext cx="8054975" cy="12465050"/>
        </p:xfrm>
        <a:graphic>
          <a:graphicData uri="http://schemas.openxmlformats.org/presentationml/2006/ole">
            <p:oleObj spid="_x0000_s13314" name="Documento" r:id="rId3" imgW="2131560" imgH="3297600" progId="Word.Document.8">
              <p:embed/>
            </p:oleObj>
          </a:graphicData>
        </a:graphic>
      </p:graphicFrame>
      <p:sp>
        <p:nvSpPr>
          <p:cNvPr id="13320" name="Rectangle 4"/>
          <p:cNvSpPr>
            <a:spLocks noChangeArrowheads="1"/>
          </p:cNvSpPr>
          <p:nvPr/>
        </p:nvSpPr>
        <p:spPr bwMode="auto">
          <a:xfrm>
            <a:off x="381000" y="304800"/>
            <a:ext cx="4114800" cy="2667000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6587A9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 sz="2400"/>
          </a:p>
        </p:txBody>
      </p:sp>
      <p:sp>
        <p:nvSpPr>
          <p:cNvPr id="13321" name="Rectangle 5"/>
          <p:cNvSpPr>
            <a:spLocks noChangeArrowheads="1"/>
          </p:cNvSpPr>
          <p:nvPr/>
        </p:nvSpPr>
        <p:spPr bwMode="auto">
          <a:xfrm>
            <a:off x="381000" y="3733800"/>
            <a:ext cx="4038600" cy="2819400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475E76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13322" name="Rectangle 6"/>
          <p:cNvSpPr>
            <a:spLocks noChangeArrowheads="1"/>
          </p:cNvSpPr>
          <p:nvPr/>
        </p:nvSpPr>
        <p:spPr bwMode="auto">
          <a:xfrm>
            <a:off x="4724400" y="304800"/>
            <a:ext cx="4114800" cy="2667000"/>
          </a:xfrm>
          <a:prstGeom prst="rect">
            <a:avLst/>
          </a:prstGeom>
          <a:gradFill rotWithShape="0">
            <a:gsLst>
              <a:gs pos="0">
                <a:srgbClr val="475E76"/>
              </a:gs>
              <a:gs pos="100000">
                <a:srgbClr val="99CCFF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pt-BR" sz="2400"/>
          </a:p>
        </p:txBody>
      </p:sp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609600" y="609600"/>
          <a:ext cx="3771900" cy="3238500"/>
        </p:xfrm>
        <a:graphic>
          <a:graphicData uri="http://schemas.openxmlformats.org/presentationml/2006/ole">
            <p:oleObj spid="_x0000_s13315" name="Documento" r:id="rId4" imgW="3777120" imgH="3238560" progId="Word.Document.8">
              <p:embed/>
            </p:oleObj>
          </a:graphicData>
        </a:graphic>
      </p:graphicFrame>
      <p:graphicFrame>
        <p:nvGraphicFramePr>
          <p:cNvPr id="46088" name="Object 8"/>
          <p:cNvGraphicFramePr>
            <a:graphicFrameLocks noChangeAspect="1"/>
          </p:cNvGraphicFramePr>
          <p:nvPr/>
        </p:nvGraphicFramePr>
        <p:xfrm>
          <a:off x="533400" y="4038600"/>
          <a:ext cx="3543300" cy="2857500"/>
        </p:xfrm>
        <a:graphic>
          <a:graphicData uri="http://schemas.openxmlformats.org/presentationml/2006/ole">
            <p:oleObj spid="_x0000_s13316" name="Document" r:id="rId5" imgW="3546386" imgH="2856122" progId="Word.Document.8">
              <p:embed/>
            </p:oleObj>
          </a:graphicData>
        </a:graphic>
      </p:graphicFrame>
      <p:sp>
        <p:nvSpPr>
          <p:cNvPr id="13323" name="Rectangle 9"/>
          <p:cNvSpPr>
            <a:spLocks noChangeArrowheads="1"/>
          </p:cNvSpPr>
          <p:nvPr/>
        </p:nvSpPr>
        <p:spPr bwMode="auto">
          <a:xfrm>
            <a:off x="4648200" y="3733800"/>
            <a:ext cx="4114800" cy="2819400"/>
          </a:xfrm>
          <a:prstGeom prst="rect">
            <a:avLst/>
          </a:prstGeom>
          <a:gradFill rotWithShape="0">
            <a:gsLst>
              <a:gs pos="0">
                <a:srgbClr val="475E76"/>
              </a:gs>
              <a:gs pos="100000">
                <a:srgbClr val="99CCF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graphicFrame>
        <p:nvGraphicFramePr>
          <p:cNvPr id="46090" name="Object 10"/>
          <p:cNvGraphicFramePr>
            <a:graphicFrameLocks noChangeAspect="1"/>
          </p:cNvGraphicFramePr>
          <p:nvPr/>
        </p:nvGraphicFramePr>
        <p:xfrm>
          <a:off x="4895850" y="609600"/>
          <a:ext cx="3733800" cy="2362200"/>
        </p:xfrm>
        <a:graphic>
          <a:graphicData uri="http://schemas.openxmlformats.org/presentationml/2006/ole">
            <p:oleObj spid="_x0000_s13317" name="Documento" r:id="rId6" imgW="3742560" imgH="2362320" progId="Word.Document.8">
              <p:embed/>
            </p:oleObj>
          </a:graphicData>
        </a:graphic>
      </p:graphicFrame>
      <p:graphicFrame>
        <p:nvGraphicFramePr>
          <p:cNvPr id="46091" name="Object 11"/>
          <p:cNvGraphicFramePr>
            <a:graphicFrameLocks noChangeAspect="1"/>
          </p:cNvGraphicFramePr>
          <p:nvPr/>
        </p:nvGraphicFramePr>
        <p:xfrm>
          <a:off x="4876800" y="3962400"/>
          <a:ext cx="3657600" cy="2324100"/>
        </p:xfrm>
        <a:graphic>
          <a:graphicData uri="http://schemas.openxmlformats.org/presentationml/2006/ole">
            <p:oleObj spid="_x0000_s13318" name="Documento" r:id="rId7" imgW="3663360" imgH="2331720" progId="Word.Document.8">
              <p:embed/>
            </p:oleObj>
          </a:graphicData>
        </a:graphic>
      </p:graphicFrame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381000" y="31242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b="1">
                <a:solidFill>
                  <a:srgbClr val="E6DF4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 Ref" pitchFamily="34" charset="0"/>
                <a:cs typeface="+mn-cs"/>
              </a:rPr>
              <a:t>(Política de Comunicação da IECLB, IV, 5, 7, 8, 9)</a:t>
            </a:r>
            <a:endParaRPr lang="en-US" sz="2400">
              <a:latin typeface="Verdana Ref" pitchFamily="34" charset="0"/>
              <a:cs typeface="+mn-cs"/>
            </a:endParaRPr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A7417-070D-4E94-B58B-5D8A025F564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1"/>
          </p:nvPr>
        </p:nvSpPr>
        <p:spPr>
          <a:xfrm>
            <a:off x="3429000" y="6500834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1643063"/>
            <a:ext cx="7929562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4000" b="1" smtClean="0">
                <a:solidFill>
                  <a:srgbClr val="8B0D2B"/>
                </a:solidFill>
                <a:latin typeface="Arial Narrow" pitchFamily="34" charset="0"/>
              </a:rPr>
              <a:t> Numa comunicação comprometida, </a:t>
            </a:r>
          </a:p>
          <a:p>
            <a:pPr algn="ctr">
              <a:lnSpc>
                <a:spcPct val="80000"/>
              </a:lnSpc>
              <a:buFont typeface="Monotype Sorts"/>
              <a:buNone/>
            </a:pPr>
            <a:r>
              <a:rPr lang="en-US" sz="4000" b="1" smtClean="0">
                <a:solidFill>
                  <a:srgbClr val="8B0D2B"/>
                </a:solidFill>
                <a:latin typeface="Arial Narrow" pitchFamily="34" charset="0"/>
              </a:rPr>
              <a:t>o intercâmbio de experiências </a:t>
            </a:r>
          </a:p>
          <a:p>
            <a:pPr algn="ctr">
              <a:lnSpc>
                <a:spcPct val="80000"/>
              </a:lnSpc>
              <a:buFont typeface="Monotype Sorts"/>
              <a:buNone/>
            </a:pPr>
            <a:r>
              <a:rPr lang="en-US" sz="4000" b="1" smtClean="0">
                <a:solidFill>
                  <a:srgbClr val="8B0D2B"/>
                </a:solidFill>
                <a:latin typeface="Arial Narrow" pitchFamily="34" charset="0"/>
              </a:rPr>
              <a:t>enriquece</a:t>
            </a:r>
          </a:p>
          <a:p>
            <a:pPr algn="ctr">
              <a:lnSpc>
                <a:spcPct val="80000"/>
              </a:lnSpc>
              <a:buFont typeface="Wingdings" pitchFamily="2" charset="2"/>
              <a:buChar char="Ø"/>
            </a:pPr>
            <a:endParaRPr lang="en-US" sz="4000" b="1" smtClean="0">
              <a:solidFill>
                <a:srgbClr val="8B0D2B"/>
              </a:solidFill>
              <a:latin typeface="Arial Narrow" pitchFamily="34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4000" b="1" smtClean="0">
                <a:solidFill>
                  <a:srgbClr val="8B0D2B"/>
                </a:solidFill>
                <a:latin typeface="Arial Narrow" pitchFamily="34" charset="0"/>
              </a:rPr>
              <a:t> Numa comunicação comprometida</a:t>
            </a:r>
          </a:p>
          <a:p>
            <a:pPr algn="ctr">
              <a:lnSpc>
                <a:spcPct val="80000"/>
              </a:lnSpc>
              <a:buFont typeface="Monotype Sorts"/>
              <a:buNone/>
            </a:pPr>
            <a:r>
              <a:rPr lang="en-US" sz="4000" b="1" smtClean="0">
                <a:solidFill>
                  <a:srgbClr val="8B0D2B"/>
                </a:solidFill>
                <a:latin typeface="Arial Narrow" pitchFamily="34" charset="0"/>
              </a:rPr>
              <a:t>dificuldades enfrentadas e iniciativas adotadas são motivadoras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571750" y="2928938"/>
            <a:ext cx="609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05690F"/>
                </a:solidFill>
              </a:rPr>
              <a:t>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593FB-3616-4FC9-9C65-649B77D7BF3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429000" y="6400824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  <p:bldP spid="4813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AutoShape 4"/>
          <p:cNvSpPr>
            <a:spLocks noChangeArrowheads="1"/>
          </p:cNvSpPr>
          <p:nvPr/>
        </p:nvSpPr>
        <p:spPr bwMode="auto">
          <a:xfrm>
            <a:off x="1371600" y="928688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571750" y="2928938"/>
            <a:ext cx="609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05690F"/>
                </a:solidFill>
              </a:rPr>
              <a:t> </a:t>
            </a:r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auto">
          <a:xfrm>
            <a:off x="1371600" y="2214563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48136" name="AutoShape 8"/>
          <p:cNvSpPr>
            <a:spLocks noChangeArrowheads="1"/>
          </p:cNvSpPr>
          <p:nvPr/>
        </p:nvSpPr>
        <p:spPr bwMode="auto">
          <a:xfrm>
            <a:off x="1371600" y="40005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pt-BR"/>
          </a:p>
        </p:txBody>
      </p:sp>
      <p:sp>
        <p:nvSpPr>
          <p:cNvPr id="48138" name="Text Box 10"/>
          <p:cNvSpPr txBox="1">
            <a:spLocks noChangeArrowheads="1"/>
          </p:cNvSpPr>
          <p:nvPr/>
        </p:nvSpPr>
        <p:spPr bwMode="auto">
          <a:xfrm>
            <a:off x="2590800" y="785813"/>
            <a:ext cx="4908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600" b="1"/>
              <a:t>Por causa do Evangelho</a:t>
            </a:r>
            <a:endParaRPr lang="en-US" sz="3600"/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2590800" y="2085975"/>
            <a:ext cx="61880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/>
              <a:t>Por causa das pessoas a quem</a:t>
            </a:r>
          </a:p>
          <a:p>
            <a:pPr eaLnBrk="0" hangingPunct="0"/>
            <a:r>
              <a:rPr lang="en-US" sz="3600" b="1"/>
              <a:t>queremos alcançar</a:t>
            </a:r>
          </a:p>
        </p:txBody>
      </p:sp>
      <p:sp>
        <p:nvSpPr>
          <p:cNvPr id="48140" name="Text Box 12"/>
          <p:cNvSpPr txBox="1">
            <a:spLocks noChangeArrowheads="1"/>
          </p:cNvSpPr>
          <p:nvPr/>
        </p:nvSpPr>
        <p:spPr bwMode="auto">
          <a:xfrm>
            <a:off x="2590800" y="3857625"/>
            <a:ext cx="61722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1" dirty="0" err="1"/>
              <a:t>Por</a:t>
            </a:r>
            <a:r>
              <a:rPr lang="en-US" sz="3600" b="1" dirty="0"/>
              <a:t> </a:t>
            </a:r>
            <a:r>
              <a:rPr lang="en-US" sz="3600" b="1" dirty="0" err="1"/>
              <a:t>causa</a:t>
            </a:r>
            <a:r>
              <a:rPr lang="en-US" sz="3600" b="1" dirty="0"/>
              <a:t> </a:t>
            </a:r>
            <a:r>
              <a:rPr lang="en-US" sz="3600" b="1" dirty="0" err="1"/>
              <a:t>da</a:t>
            </a:r>
            <a:r>
              <a:rPr lang="en-US" sz="3600" b="1" dirty="0"/>
              <a:t> </a:t>
            </a:r>
            <a:r>
              <a:rPr lang="en-US" sz="3600" b="1" dirty="0" err="1"/>
              <a:t>necessidade</a:t>
            </a:r>
            <a:r>
              <a:rPr lang="en-US" sz="3600" b="1" dirty="0"/>
              <a:t> </a:t>
            </a:r>
            <a:r>
              <a:rPr lang="en-US" sz="3600" b="1" dirty="0" err="1"/>
              <a:t>que</a:t>
            </a:r>
            <a:r>
              <a:rPr lang="en-US" sz="3600" b="1" dirty="0"/>
              <a:t> </a:t>
            </a:r>
            <a:r>
              <a:rPr lang="en-US" sz="3600" b="1" dirty="0" err="1"/>
              <a:t>nos</a:t>
            </a:r>
            <a:r>
              <a:rPr lang="en-US" sz="3600" b="1" dirty="0"/>
              <a:t> é </a:t>
            </a:r>
            <a:r>
              <a:rPr lang="en-US" sz="3600" b="1" dirty="0" err="1"/>
              <a:t>imposta</a:t>
            </a:r>
            <a:r>
              <a:rPr lang="en-US" sz="3600" b="1" dirty="0"/>
              <a:t> </a:t>
            </a:r>
            <a:r>
              <a:rPr lang="en-US" sz="3600" b="1" dirty="0" err="1"/>
              <a:t>pelo</a:t>
            </a:r>
            <a:r>
              <a:rPr lang="en-US" sz="3600" b="1" dirty="0"/>
              <a:t> </a:t>
            </a:r>
            <a:r>
              <a:rPr lang="en-US" sz="3600" b="1" dirty="0" err="1"/>
              <a:t>avanço</a:t>
            </a:r>
            <a:r>
              <a:rPr lang="en-US" sz="3600" b="1" dirty="0"/>
              <a:t> </a:t>
            </a:r>
            <a:r>
              <a:rPr lang="en-US" sz="3600" b="1" dirty="0" err="1"/>
              <a:t>da</a:t>
            </a:r>
            <a:r>
              <a:rPr lang="en-US" sz="3600" b="1" dirty="0"/>
              <a:t> </a:t>
            </a:r>
            <a:r>
              <a:rPr lang="en-US" sz="3600" b="1" dirty="0" err="1"/>
              <a:t>tecnologia</a:t>
            </a:r>
            <a:r>
              <a:rPr lang="en-US" sz="3600" b="1" dirty="0"/>
              <a:t> </a:t>
            </a:r>
            <a:r>
              <a:rPr lang="en-US" sz="3600" b="1" dirty="0" smtClean="0"/>
              <a:t>       </a:t>
            </a:r>
            <a:r>
              <a:rPr lang="en-US" sz="3600" b="1" dirty="0" smtClean="0">
                <a:hlinkClick r:id="rId2" action="ppaction://hlinkpres?slideindex=1&amp;slidetitle="/>
              </a:rPr>
              <a:t>#</a:t>
            </a:r>
            <a:r>
              <a:rPr lang="en-US" sz="3600" b="1" dirty="0" smtClean="0"/>
              <a:t> </a:t>
            </a:r>
            <a:r>
              <a:rPr lang="en-US" sz="1600" b="1" dirty="0" smtClean="0"/>
              <a:t>APRESENTAÇÃO 2</a:t>
            </a:r>
            <a:endParaRPr lang="en-US" sz="1600" b="1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593FB-3616-4FC9-9C65-649B77D7BF3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>
          <a:xfrm>
            <a:off x="3429000" y="6400824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H.Meurer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animBg="1"/>
      <p:bldP spid="48133" grpId="0" build="p" autoUpdateAnimBg="0"/>
      <p:bldP spid="48134" grpId="0" animBg="1"/>
      <p:bldP spid="48136" grpId="0" animBg="1"/>
      <p:bldP spid="48138" grpId="0" build="p" autoUpdateAnimBg="0"/>
      <p:bldP spid="48139" grpId="0" build="p" autoUpdateAnimBg="0"/>
      <p:bldP spid="48140" grpId="0" build="p" autoUpdateAnimBg="0"/>
    </p:bldLst>
  </p:timing>
</p:sld>
</file>

<file path=ppt/theme/theme1.xml><?xml version="1.0" encoding="utf-8"?>
<a:theme xmlns:a="http://schemas.openxmlformats.org/drawingml/2006/main" name="Caderno">
  <a:themeElements>
    <a:clrScheme name="Caderno 2">
      <a:dk1>
        <a:srgbClr val="402000"/>
      </a:dk1>
      <a:lt1>
        <a:srgbClr val="FFFFFF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FFFFF"/>
      </a:accent3>
      <a:accent4>
        <a:srgbClr val="351A00"/>
      </a:accent4>
      <a:accent5>
        <a:srgbClr val="E3CAB8"/>
      </a:accent5>
      <a:accent6>
        <a:srgbClr val="BA2D2D"/>
      </a:accent6>
      <a:hlink>
        <a:srgbClr val="9A7F32"/>
      </a:hlink>
      <a:folHlink>
        <a:srgbClr val="ECA07A"/>
      </a:folHlink>
    </a:clrScheme>
    <a:fontScheme name="Cadern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aderno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derno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derno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derno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Office\Modelos\Estruturas de apresentação\GRAVATA.POT</Template>
  <TotalTime>1400</TotalTime>
  <Words>212</Words>
  <Application>Microsoft PowerPoint</Application>
  <PresentationFormat>Apresentação na tela (4:3)</PresentationFormat>
  <Paragraphs>64</Paragraphs>
  <Slides>17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3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Caderno</vt:lpstr>
      <vt:lpstr>Slide</vt:lpstr>
      <vt:lpstr>Documento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A era da “informação”</vt:lpstr>
      <vt:lpstr>Slide 13</vt:lpstr>
      <vt:lpstr>O desafio da comunicação solidária</vt:lpstr>
      <vt:lpstr>Slide 15</vt:lpstr>
      <vt:lpstr>Slide 16</vt:lpstr>
      <vt:lpstr>Slide 17</vt:lpstr>
    </vt:vector>
  </TitlesOfParts>
  <Company>IECLB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creator>Heitor Meurer</dc:creator>
  <cp:lastModifiedBy>Iniciar</cp:lastModifiedBy>
  <cp:revision>53</cp:revision>
  <dcterms:created xsi:type="dcterms:W3CDTF">2000-11-01T16:39:16Z</dcterms:created>
  <dcterms:modified xsi:type="dcterms:W3CDTF">2015-03-20T13:55:05Z</dcterms:modified>
</cp:coreProperties>
</file>