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64" r:id="rId7"/>
    <p:sldId id="265" r:id="rId8"/>
    <p:sldId id="291" r:id="rId9"/>
    <p:sldId id="289" r:id="rId10"/>
    <p:sldId id="290" r:id="rId11"/>
    <p:sldId id="293" r:id="rId12"/>
    <p:sldId id="295" r:id="rId13"/>
    <p:sldId id="296" r:id="rId14"/>
    <p:sldId id="297" r:id="rId15"/>
    <p:sldId id="298" r:id="rId16"/>
    <p:sldId id="299" r:id="rId17"/>
    <p:sldId id="300" r:id="rId18"/>
    <p:sldId id="301" r:id="rId19"/>
    <p:sldId id="302" r:id="rId20"/>
    <p:sldId id="303" r:id="rId21"/>
    <p:sldId id="317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4" r:id="rId31"/>
    <p:sldId id="275" r:id="rId32"/>
    <p:sldId id="276" r:id="rId33"/>
    <p:sldId id="277" r:id="rId34"/>
    <p:sldId id="278" r:id="rId35"/>
    <p:sldId id="279" r:id="rId36"/>
    <p:sldId id="280" r:id="rId37"/>
    <p:sldId id="281" r:id="rId38"/>
    <p:sldId id="282" r:id="rId39"/>
    <p:sldId id="287" r:id="rId40"/>
    <p:sldId id="283" r:id="rId41"/>
    <p:sldId id="284" r:id="rId42"/>
    <p:sldId id="285" r:id="rId43"/>
    <p:sldId id="310" r:id="rId44"/>
    <p:sldId id="305" r:id="rId45"/>
    <p:sldId id="306" r:id="rId46"/>
    <p:sldId id="309" r:id="rId47"/>
    <p:sldId id="307" r:id="rId48"/>
    <p:sldId id="313" r:id="rId49"/>
    <p:sldId id="311" r:id="rId50"/>
    <p:sldId id="314" r:id="rId51"/>
    <p:sldId id="308" r:id="rId52"/>
    <p:sldId id="315" r:id="rId53"/>
    <p:sldId id="312" r:id="rId54"/>
    <p:sldId id="316" r:id="rId5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conteúdo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4950A9-FA60-43D7-9211-4FA5FDBA5DD8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DCE92-E95E-4B8C-862E-16F3AB5A10BF}" type="datetimeFigureOut">
              <a:rPr lang="pt-BR" smtClean="0"/>
              <a:pPr/>
              <a:t>15/08/2014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025B70-B886-40F5-9EF9-1EC6813DD200}" type="slidenum">
              <a:rPr lang="pt-BR" smtClean="0"/>
              <a:pPr/>
              <a:t>‹nº›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www.google.de/url?q=http://tripwow.tripadvisor.com/slideshow-photo/martin-luther-and-katharina-von-bora-by-travelpod-member-barbg-wittenberg-germany.html?sid=10221272&amp;fid=tp-19&amp;sa=U&amp;ei=tDJmU-e7I4SfyQGotYCgBg&amp;ved=0CDwQ9QEwBw&amp;usg=AFQjCNF2N1Q_TZAbALDWW8lAHs9xIGI6mA" TargetMode="Externa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3.bp.blogspot.com/-wsz_xXEkTGc/USJ4Fi9SUzI/AAAAAAAAGMA/4_tNakUUT50/s1600/Wilbrandis.jpg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3.bp.blogspot.com/-wsz_xXEkTGc/USJ4Fi9SUzI/AAAAAAAAGMA/4_tNakUUT50/s1600/Wilbrandis.jpg" TargetMode="Externa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eupodiatamatando.com/wp-content/uploads/2009/07/europa_central_mapa.png" TargetMode="Externa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3.bp.blogspot.com/-wsz_xXEkTGc/USJ4Fi9SUzI/AAAAAAAAGMA/4_tNakUUT50/s1600/Wilbrandis.jpg" TargetMode="Externa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upload.wikimedia.org/wikipedia/commons/6/64/WolfgangCapito.jpg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upload.wikimedia.org/wikipedia/commons/3/3c/Martin-Bucer_1.jpg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3.bp.blogspot.com/-wsz_xXEkTGc/USJ4Fi9SUzI/AAAAAAAAGMA/4_tNakUUT50/s1600/Wilbrandis.jpg" TargetMode="Externa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616624"/>
          </a:xfrm>
          <a:solidFill>
            <a:schemeClr val="accent1">
              <a:lumMod val="40000"/>
              <a:lumOff val="60000"/>
            </a:schemeClr>
          </a:solidFill>
          <a:ln w="76200">
            <a:solidFill>
              <a:schemeClr val="tx2">
                <a:lumMod val="60000"/>
                <a:lumOff val="40000"/>
              </a:schemeClr>
            </a:solidFill>
          </a:ln>
          <a:effectLst>
            <a:softEdge rad="12700"/>
          </a:effectLst>
        </p:spPr>
        <p:txBody>
          <a:bodyPr>
            <a:normAutofit/>
          </a:bodyPr>
          <a:lstStyle/>
          <a:p>
            <a:r>
              <a:rPr lang="pt-BR" sz="8800" dirty="0" smtClean="0"/>
              <a:t>A importância das mulheres para a Reforma</a:t>
            </a:r>
            <a:endParaRPr lang="pt-BR" sz="8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sz="4800" noProof="1" smtClean="0"/>
              <a:t>Katharina von Bora</a:t>
            </a:r>
            <a:endParaRPr lang="pt-BR" sz="4800" noProof="1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pt-BR" sz="4000" dirty="0" smtClean="0"/>
              <a:t>1523 Jerônimo Baumgartner</a:t>
            </a:r>
          </a:p>
          <a:p>
            <a:r>
              <a:rPr lang="pt-BR" sz="4000" dirty="0" smtClean="0"/>
              <a:t>1525 Casamento</a:t>
            </a:r>
            <a:br>
              <a:rPr lang="pt-BR" sz="4000" dirty="0" smtClean="0"/>
            </a:br>
            <a:r>
              <a:rPr lang="pt-BR" sz="4000" dirty="0" smtClean="0"/>
              <a:t>com Lutero</a:t>
            </a:r>
          </a:p>
          <a:p>
            <a:r>
              <a:rPr lang="pt-BR" sz="4000" dirty="0" smtClean="0"/>
              <a:t>1545 fal. Lutero</a:t>
            </a:r>
          </a:p>
          <a:p>
            <a:pPr>
              <a:buNone/>
            </a:pPr>
            <a:r>
              <a:rPr lang="pt-BR" sz="4000" dirty="0" smtClean="0"/>
              <a:t>Ele: </a:t>
            </a:r>
            <a:r>
              <a:rPr lang="pt-BR" sz="4000" b="1" dirty="0" smtClean="0"/>
              <a:t>42</a:t>
            </a:r>
            <a:r>
              <a:rPr lang="pt-BR" sz="4000" dirty="0" smtClean="0"/>
              <a:t> anos</a:t>
            </a:r>
          </a:p>
          <a:p>
            <a:pPr>
              <a:buNone/>
            </a:pPr>
            <a:r>
              <a:rPr lang="pt-BR" sz="4000" dirty="0" smtClean="0"/>
              <a:t>Ela: </a:t>
            </a:r>
            <a:r>
              <a:rPr lang="pt-BR" sz="4000" b="1" dirty="0" smtClean="0"/>
              <a:t>26</a:t>
            </a:r>
          </a:p>
        </p:txBody>
      </p:sp>
      <p:pic>
        <p:nvPicPr>
          <p:cNvPr id="4" name="imgMain_f3b27d82" descr="http://www.worms.de/de-wAssets/img/galleries-import/Lutherdenkmal/weblication/wThumbnails/Sockelbild_LuthersHochzeit-97574a45bf8b8f9cf1abff583f64788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4422" y="2167004"/>
            <a:ext cx="4359126" cy="37942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36815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pt-BR" sz="3600" dirty="0" smtClean="0"/>
              <a:t/>
            </a:r>
            <a:br>
              <a:rPr lang="pt-BR" sz="3600" dirty="0" smtClean="0"/>
            </a:br>
            <a:r>
              <a:rPr lang="pt-BR" sz="4000" dirty="0" smtClean="0"/>
              <a:t>Filhos: </a:t>
            </a:r>
            <a:r>
              <a:rPr lang="pt-BR" sz="4000" noProof="1" smtClean="0"/>
              <a:t>Johannes </a:t>
            </a:r>
            <a:r>
              <a:rPr lang="pt-BR" sz="3100" noProof="1" smtClean="0"/>
              <a:t>(Hänschen), </a:t>
            </a:r>
            <a:r>
              <a:rPr lang="pt-BR" sz="4000" noProof="1" smtClean="0"/>
              <a:t>Elisabeth, </a:t>
            </a:r>
            <a:br>
              <a:rPr lang="pt-BR" sz="4000" noProof="1" smtClean="0"/>
            </a:br>
            <a:r>
              <a:rPr lang="pt-BR" sz="4000" noProof="1" smtClean="0"/>
              <a:t>Magdalena </a:t>
            </a:r>
            <a:r>
              <a:rPr lang="pt-BR" sz="2200" noProof="1" smtClean="0"/>
              <a:t>(Lenchen), </a:t>
            </a:r>
            <a:r>
              <a:rPr lang="pt-BR" sz="4000" dirty="0" smtClean="0"/>
              <a:t>Martin, Paul, Margarete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4" name="Espaço Reservado para Conteúdo 3" descr="imagem 2.jpe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07704" y="1682118"/>
            <a:ext cx="6264696" cy="41951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Casa da família Lutero</a:t>
            </a:r>
            <a:br>
              <a:rPr lang="pt-BR" dirty="0" smtClean="0"/>
            </a:br>
            <a:r>
              <a:rPr lang="pt-BR" dirty="0" smtClean="0"/>
              <a:t>antigo Convento dos Agostinhos</a:t>
            </a:r>
            <a:endParaRPr lang="pt-BR" dirty="0"/>
          </a:p>
        </p:txBody>
      </p:sp>
      <p:pic>
        <p:nvPicPr>
          <p:cNvPr id="4" name="Espaço Reservado para Conteúdo 3" descr="Augustinerkloste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340879" y="1556792"/>
            <a:ext cx="5895417" cy="4208176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A “estrela da manhã de </a:t>
            </a:r>
            <a:r>
              <a:rPr lang="pt-BR" noProof="1" smtClean="0"/>
              <a:t>Wittenberg</a:t>
            </a:r>
            <a:r>
              <a:rPr lang="pt-BR" dirty="0" smtClean="0"/>
              <a:t>”</a:t>
            </a:r>
            <a:endParaRPr lang="pt-BR" dirty="0"/>
          </a:p>
        </p:txBody>
      </p:sp>
      <p:pic>
        <p:nvPicPr>
          <p:cNvPr id="4" name="Espaço Reservado para Conteúdo 3" descr="Katharina L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76424" y="1196752"/>
            <a:ext cx="3319470" cy="4929411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  <a:solidFill>
            <a:schemeClr val="accent3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pt-BR" dirty="0" smtClean="0"/>
              <a:t>O mosteiro </a:t>
            </a:r>
            <a:r>
              <a:rPr lang="pt-BR" noProof="1" smtClean="0"/>
              <a:t>‘Schwarzes Kloster” precisou de reformas</a:t>
            </a:r>
            <a:r>
              <a:rPr lang="pt-BR" dirty="0" smtClean="0"/>
              <a:t>:</a:t>
            </a:r>
            <a:br>
              <a:rPr lang="pt-BR" dirty="0" smtClean="0"/>
            </a:br>
            <a:r>
              <a:rPr lang="pt-BR" dirty="0" smtClean="0"/>
              <a:t>* no prédio (um quarto de banho)</a:t>
            </a:r>
            <a:br>
              <a:rPr lang="pt-BR" dirty="0" smtClean="0"/>
            </a:br>
            <a:r>
              <a:rPr lang="pt-BR" dirty="0" smtClean="0"/>
              <a:t>* um poço</a:t>
            </a:r>
            <a:br>
              <a:rPr lang="pt-BR" dirty="0" smtClean="0"/>
            </a:br>
            <a:r>
              <a:rPr lang="pt-BR" dirty="0" smtClean="0"/>
              <a:t>* novos estábulos</a:t>
            </a:r>
            <a:br>
              <a:rPr lang="pt-BR" dirty="0" smtClean="0"/>
            </a:br>
            <a:r>
              <a:rPr lang="pt-BR" dirty="0" smtClean="0"/>
              <a:t>* cervejaria</a:t>
            </a:r>
            <a:br>
              <a:rPr lang="pt-BR" dirty="0" smtClean="0"/>
            </a:br>
            <a:r>
              <a:rPr lang="pt-BR" noProof="1" smtClean="0"/>
              <a:t>Katharina</a:t>
            </a:r>
            <a:r>
              <a:rPr lang="pt-BR" dirty="0" smtClean="0"/>
              <a:t> comprou novas terras.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  <a:solidFill>
            <a:schemeClr val="accent3">
              <a:lumMod val="20000"/>
              <a:lumOff val="8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pt-BR" sz="5400" dirty="0" smtClean="0"/>
              <a:t>Pessoas na casa: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* </a:t>
            </a:r>
            <a:r>
              <a:rPr lang="pt-BR" sz="4800" dirty="0" smtClean="0"/>
              <a:t>a família + 12 sobrinhos/as e 	outros 	órfãos</a:t>
            </a:r>
            <a:br>
              <a:rPr lang="pt-BR" sz="4800" dirty="0" smtClean="0"/>
            </a:br>
            <a:r>
              <a:rPr lang="pt-BR" sz="4800" dirty="0" smtClean="0"/>
              <a:t>* pessoas idosas e doentes</a:t>
            </a:r>
            <a:br>
              <a:rPr lang="pt-BR" sz="4800" dirty="0" smtClean="0"/>
            </a:br>
            <a:r>
              <a:rPr lang="pt-BR" sz="4800" dirty="0" smtClean="0"/>
              <a:t>* estudantes, foragidos e </a:t>
            </a:r>
            <a:br>
              <a:rPr lang="pt-BR" sz="4800" dirty="0" smtClean="0"/>
            </a:br>
            <a:r>
              <a:rPr lang="pt-BR" sz="4800" dirty="0" smtClean="0"/>
              <a:t>* visitantes </a:t>
            </a:r>
            <a:r>
              <a:rPr lang="pt-BR" sz="4000" dirty="0" smtClean="0"/>
              <a:t>(em média 20 pessoas 	ao redor da mesa)</a:t>
            </a:r>
            <a:endParaRPr lang="pt-BR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976664"/>
          </a:xfrm>
          <a:ln w="28575">
            <a:solidFill>
              <a:schemeClr val="accent4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pt-BR" sz="4900" b="1" noProof="1" smtClean="0">
                <a:solidFill>
                  <a:schemeClr val="accent4">
                    <a:lumMod val="75000"/>
                  </a:schemeClr>
                </a:solidFill>
              </a:rPr>
              <a:t>Katharina</a:t>
            </a:r>
            <a:r>
              <a:rPr lang="pt-BR" sz="4900" b="1" dirty="0" smtClean="0">
                <a:solidFill>
                  <a:schemeClr val="accent4">
                    <a:lumMod val="75000"/>
                  </a:schemeClr>
                </a:solidFill>
              </a:rPr>
              <a:t> como dona-de-casa</a:t>
            </a:r>
            <a:br>
              <a:rPr lang="pt-BR" sz="4900" b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pt-BR" sz="4000" b="1" dirty="0" smtClean="0">
                <a:solidFill>
                  <a:schemeClr val="accent4">
                    <a:lumMod val="75000"/>
                  </a:schemeClr>
                </a:solidFill>
              </a:rPr>
              <a:t>= administradora (e educadora dos filhos):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000" b="1" dirty="0" smtClean="0"/>
              <a:t>* terras com plantações, </a:t>
            </a:r>
            <a:br>
              <a:rPr lang="pt-BR" sz="4000" b="1" dirty="0" smtClean="0"/>
            </a:br>
            <a:r>
              <a:rPr lang="pt-BR" sz="4000" b="1" dirty="0" smtClean="0"/>
              <a:t>* criação de gado, porcos, </a:t>
            </a:r>
            <a:br>
              <a:rPr lang="pt-BR" sz="4000" b="1" dirty="0" smtClean="0"/>
            </a:br>
            <a:r>
              <a:rPr lang="pt-BR" sz="4000" b="1" dirty="0" smtClean="0"/>
              <a:t>	galinhas, peixes ... </a:t>
            </a:r>
            <a:br>
              <a:rPr lang="pt-BR" sz="4000" b="1" dirty="0" smtClean="0"/>
            </a:br>
            <a:r>
              <a:rPr lang="pt-BR" sz="4000" b="1" dirty="0" smtClean="0"/>
              <a:t>* comercialização dos </a:t>
            </a:r>
            <a:br>
              <a:rPr lang="pt-BR" sz="4000" b="1" dirty="0" smtClean="0"/>
            </a:br>
            <a:r>
              <a:rPr lang="pt-BR" sz="4000" b="1" dirty="0" smtClean="0"/>
              <a:t>	produtos, </a:t>
            </a:r>
            <a:br>
              <a:rPr lang="pt-BR" sz="4000" b="1" dirty="0" smtClean="0"/>
            </a:br>
            <a:r>
              <a:rPr lang="pt-BR" sz="4000" b="1" dirty="0" smtClean="0"/>
              <a:t>*coordenação do trabalho </a:t>
            </a:r>
            <a:br>
              <a:rPr lang="pt-BR" sz="4000" b="1" dirty="0" smtClean="0"/>
            </a:br>
            <a:r>
              <a:rPr lang="pt-BR" sz="4000" b="1" dirty="0" smtClean="0"/>
              <a:t>	dos/as empregados/as (10</a:t>
            </a:r>
            <a:r>
              <a:rPr lang="pt-BR" sz="4000" dirty="0" smtClean="0"/>
              <a:t>)</a:t>
            </a:r>
            <a:br>
              <a:rPr lang="pt-BR" sz="4000" dirty="0" smtClean="0"/>
            </a:br>
            <a:r>
              <a:rPr lang="pt-BR" sz="4000" b="1" dirty="0" smtClean="0"/>
              <a:t>* farmácia caseira – </a:t>
            </a:r>
            <a:r>
              <a:rPr lang="pt-BR" sz="4000" b="1" smtClean="0"/>
              <a:t>preparava </a:t>
            </a:r>
            <a:br>
              <a:rPr lang="pt-BR" sz="4000" b="1" smtClean="0"/>
            </a:br>
            <a:r>
              <a:rPr lang="pt-BR" sz="4000" b="1"/>
              <a:t>	</a:t>
            </a:r>
            <a:r>
              <a:rPr lang="pt-BR" sz="4000" b="1" smtClean="0"/>
              <a:t>medicamentos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5" name="Imagem 4" descr="https://encrypted-tbn2.gstatic.com/images?q=tbn:ANd9GcSY264VzDhlGHnYZ5tdaSJAe2saPRRdcKwc14sXiGgk8rIzfeo1Ju3ZCpE">
            <a:hlinkClick r:id="rId2"/>
          </p:cNvPr>
          <p:cNvPicPr/>
          <p:nvPr/>
        </p:nvPicPr>
        <p:blipFill>
          <a:blip r:embed="rId3" cstate="print"/>
          <a:srcRect l="52383"/>
          <a:stretch>
            <a:fillRect/>
          </a:stretch>
        </p:blipFill>
        <p:spPr bwMode="auto">
          <a:xfrm>
            <a:off x="6372200" y="1052736"/>
            <a:ext cx="1872208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4752528"/>
          </a:xfrm>
          <a:solidFill>
            <a:schemeClr val="accent4">
              <a:lumMod val="75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pt-BR" sz="6000" dirty="0" smtClean="0">
                <a:solidFill>
                  <a:schemeClr val="bg1"/>
                </a:solidFill>
              </a:rPr>
              <a:t>Lutero sobre sua esposa: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>“</a:t>
            </a:r>
            <a:r>
              <a:rPr lang="pt-BR" sz="5400" i="1" dirty="0" smtClean="0">
                <a:solidFill>
                  <a:schemeClr val="bg1"/>
                </a:solidFill>
              </a:rPr>
              <a:t>Não  daria minha </a:t>
            </a:r>
            <a:r>
              <a:rPr lang="de-DE" sz="5400" i="1" dirty="0" smtClean="0">
                <a:solidFill>
                  <a:schemeClr val="bg1"/>
                </a:solidFill>
              </a:rPr>
              <a:t>Katharina</a:t>
            </a:r>
            <a:r>
              <a:rPr lang="pt-BR" sz="5400" i="1" dirty="0" smtClean="0">
                <a:solidFill>
                  <a:schemeClr val="bg1"/>
                </a:solidFill>
              </a:rPr>
              <a:t> nem pela França, nem por Veneza. Ela me foi dada por Deus, assim como eu a ela.”</a:t>
            </a:r>
            <a:endParaRPr lang="pt-BR" sz="5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4900" b="1" dirty="0" smtClean="0">
                <a:solidFill>
                  <a:schemeClr val="tx1"/>
                </a:solidFill>
              </a:rPr>
              <a:t>De uma carta de Lutero: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i="1" noProof="1" smtClean="0"/>
              <a:t>Forte Coburg, 8.9.1530:</a:t>
            </a:r>
            <a:br>
              <a:rPr lang="pt-BR" i="1" noProof="1" smtClean="0"/>
            </a:br>
            <a:r>
              <a:rPr lang="pt-BR" i="1" noProof="1" smtClean="0"/>
              <a:t>Minha mais querida dona-de-casa Katharina Luther de Wittenberg, em 	mãos.</a:t>
            </a:r>
            <a:br>
              <a:rPr lang="pt-BR" i="1" noProof="1" smtClean="0"/>
            </a:br>
            <a:r>
              <a:rPr lang="pt-BR" i="1" noProof="1" smtClean="0"/>
              <a:t>Graça e paz em Cristo.</a:t>
            </a:r>
            <a:br>
              <a:rPr lang="pt-BR" i="1" noProof="1" smtClean="0"/>
            </a:br>
            <a:r>
              <a:rPr lang="pt-BR" i="1" noProof="1" smtClean="0"/>
              <a:t>Minha querida Käthe!</a:t>
            </a:r>
            <a:br>
              <a:rPr lang="pt-BR" i="1" noProof="1" smtClean="0"/>
            </a:br>
            <a:r>
              <a:rPr lang="pt-BR" i="1" noProof="1" smtClean="0"/>
              <a:t>---</a:t>
            </a:r>
            <a:br>
              <a:rPr lang="pt-BR" i="1" noProof="1" smtClean="0"/>
            </a:br>
            <a:r>
              <a:rPr lang="pt-BR" i="1" noProof="1" smtClean="0"/>
              <a:t>ass.: Martinus Luther</a:t>
            </a:r>
            <a:endParaRPr lang="pt-BR" i="1" noProof="1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pt-BR" b="1" dirty="0" smtClean="0">
                <a:solidFill>
                  <a:schemeClr val="tx1"/>
                </a:solidFill>
              </a:rPr>
              <a:t>Outras denominações: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* </a:t>
            </a:r>
            <a:r>
              <a:rPr lang="pt-BR" i="1" noProof="1" smtClean="0"/>
              <a:t>Em mãos da sra. Katharina, 	doutora Luther de Wittenberg!</a:t>
            </a:r>
            <a:br>
              <a:rPr lang="pt-BR" i="1" noProof="1" smtClean="0"/>
            </a:br>
            <a:r>
              <a:rPr lang="pt-BR" i="1" noProof="1" smtClean="0"/>
              <a:t>* Meu simpático, querido senhor 	sra. Katharina von Bora, D. 	Luther de Wittenberg.  	Querido senhor Käthe! --</a:t>
            </a:r>
            <a:br>
              <a:rPr lang="pt-BR" i="1" noProof="1" smtClean="0"/>
            </a:br>
            <a:r>
              <a:rPr lang="pt-BR" i="1" noProof="1" smtClean="0"/>
              <a:t>	ass.:</a:t>
            </a:r>
            <a:r>
              <a:rPr lang="pt-BR" sz="4000" i="1" noProof="1" smtClean="0"/>
              <a:t>Teu amorzinho Martin Luther</a:t>
            </a:r>
            <a:endParaRPr lang="pt-BR" sz="4000" i="1" noProof="1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04056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pt-BR" sz="7200" b="1" dirty="0" smtClean="0">
                <a:solidFill>
                  <a:schemeClr val="accent2">
                    <a:lumMod val="75000"/>
                  </a:schemeClr>
                </a:solidFill>
              </a:rPr>
              <a:t>“Nenhuma Reforma sem as mulheres”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de-DE" sz="4000" dirty="0" smtClean="0"/>
              <a:t>‘Keine Reformation ohne die Frauen’</a:t>
            </a:r>
            <a:r>
              <a:rPr lang="pt-BR" sz="4000" dirty="0" smtClean="0"/>
              <a:t/>
            </a:r>
            <a:br>
              <a:rPr lang="pt-BR" sz="4000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(historiador Martin H. Jung)</a:t>
            </a:r>
            <a:endParaRPr lang="pt-B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algn="l"/>
            <a:r>
              <a:rPr lang="pt-BR" i="1" dirty="0" smtClean="0"/>
              <a:t>* Minha simpática, querida </a:t>
            </a:r>
            <a:r>
              <a:rPr lang="pt-BR" i="1" noProof="1" smtClean="0"/>
              <a:t>Käthe </a:t>
            </a:r>
            <a:r>
              <a:rPr lang="pt-BR" i="1" dirty="0" smtClean="0"/>
              <a:t>	Luther,  fazedora de cerveja, 	juíza no mercado de porcos, de 	</a:t>
            </a:r>
            <a:r>
              <a:rPr lang="pt-BR" i="1" noProof="1" smtClean="0"/>
              <a:t>Wittenberg, em mãos.</a:t>
            </a:r>
            <a:br>
              <a:rPr lang="pt-BR" i="1" noProof="1" smtClean="0"/>
            </a:br>
            <a:r>
              <a:rPr lang="pt-BR" i="1" noProof="1" smtClean="0"/>
              <a:t>* À mais sábia mulher, Katharina 	Luther, minha graciosa dona	de casa de Wittenberg.</a:t>
            </a:r>
            <a:endParaRPr lang="pt-BR" i="1" noProof="1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5400" dirty="0" smtClean="0"/>
              <a:t>Atentas aos ensinamentos</a:t>
            </a:r>
            <a:endParaRPr lang="pt-BR" sz="5400" dirty="0"/>
          </a:p>
        </p:txBody>
      </p:sp>
      <p:pic>
        <p:nvPicPr>
          <p:cNvPr id="5" name="Espaço Reservado para Conteúdo 4" descr="Kath.v.B.com Han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62174" y="1772816"/>
            <a:ext cx="3621794" cy="4172828"/>
          </a:xfrm>
        </p:spPr>
      </p:pic>
      <p:sp>
        <p:nvSpPr>
          <p:cNvPr id="7" name="Espaço Reservado para Conteúdo 6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t-BR" sz="5400" dirty="0" smtClean="0"/>
              <a:t>e coerentes na prática</a:t>
            </a:r>
            <a:r>
              <a:rPr lang="pt-BR" sz="4400" dirty="0" smtClean="0"/>
              <a:t>.</a:t>
            </a:r>
          </a:p>
          <a:p>
            <a:endParaRPr lang="pt-BR" dirty="0" smtClean="0"/>
          </a:p>
          <a:p>
            <a:r>
              <a:rPr lang="pt-BR" sz="3600" dirty="0" smtClean="0"/>
              <a:t>Na primeira linha: </a:t>
            </a:r>
            <a:r>
              <a:rPr lang="de-DE" sz="3600" dirty="0" smtClean="0"/>
              <a:t>Katharina v. Bora com seu filho Johannes.</a:t>
            </a:r>
            <a:endParaRPr lang="de-DE" sz="3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pt-BR" sz="6700" noProof="1" smtClean="0">
                <a:solidFill>
                  <a:schemeClr val="bg1"/>
                </a:solidFill>
              </a:rPr>
              <a:t>Wibrandis Rosenblatt</a:t>
            </a:r>
            <a:r>
              <a:rPr lang="pt-BR" sz="5400" noProof="1" smtClean="0">
                <a:solidFill>
                  <a:schemeClr val="bg1"/>
                </a:solidFill>
              </a:rPr>
              <a:t/>
            </a:r>
            <a:br>
              <a:rPr lang="pt-BR" sz="5400" noProof="1" smtClean="0">
                <a:solidFill>
                  <a:schemeClr val="bg1"/>
                </a:solidFill>
              </a:rPr>
            </a:br>
            <a:r>
              <a:rPr lang="pt-BR" sz="5300" noProof="1" smtClean="0">
                <a:solidFill>
                  <a:schemeClr val="bg1"/>
                </a:solidFill>
              </a:rPr>
              <a:t>1504 - 1564 </a:t>
            </a:r>
            <a:endParaRPr lang="pt-BR" sz="5300" noProof="1">
              <a:solidFill>
                <a:schemeClr val="bg1"/>
              </a:solidFill>
            </a:endParaRPr>
          </a:p>
        </p:txBody>
      </p:sp>
      <p:pic>
        <p:nvPicPr>
          <p:cNvPr id="5" name="Espaço Reservado para Conteúdo 4" descr="http://3.bp.blogspot.com/-wsz_xXEkTGc/USJ4Fi9SUzI/AAAAAAAAGMA/4_tNakUUT50/s320/Wilbrandis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132856"/>
            <a:ext cx="3312368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4896544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l"/>
            <a:r>
              <a:rPr lang="pt-BR" sz="4800" dirty="0" smtClean="0"/>
              <a:t>1º</a:t>
            </a:r>
            <a:r>
              <a:rPr lang="pt-BR" dirty="0" smtClean="0"/>
              <a:t> casamento - 1525: </a:t>
            </a:r>
            <a:br>
              <a:rPr lang="pt-BR" dirty="0" smtClean="0"/>
            </a:br>
            <a:r>
              <a:rPr lang="pt-BR" sz="6600" noProof="1" smtClean="0">
                <a:solidFill>
                  <a:schemeClr val="bg1"/>
                </a:solidFill>
              </a:rPr>
              <a:t>Ludwig Keller</a:t>
            </a:r>
            <a:r>
              <a:rPr lang="pt-BR" noProof="1" smtClean="0">
                <a:solidFill>
                  <a:schemeClr val="bg1"/>
                </a:solidFill>
              </a:rPr>
              <a:t> </a:t>
            </a:r>
            <a:r>
              <a:rPr lang="pt-BR" noProof="1" smtClean="0"/>
              <a:t/>
            </a:r>
            <a:br>
              <a:rPr lang="pt-BR" noProof="1" smtClean="0"/>
            </a:br>
            <a:r>
              <a:rPr lang="pt-BR" noProof="1" smtClean="0"/>
              <a:t>(humanista em Basel)</a:t>
            </a:r>
            <a:br>
              <a:rPr lang="pt-BR" noProof="1" smtClean="0"/>
            </a:br>
            <a:r>
              <a:rPr lang="pt-BR" noProof="1" smtClean="0"/>
              <a:t>1 filha: Wibrandis</a:t>
            </a:r>
            <a:br>
              <a:rPr lang="pt-BR" noProof="1" smtClean="0"/>
            </a:br>
            <a:r>
              <a:rPr lang="pt-BR" noProof="1" smtClean="0"/>
              <a:t>Viúva após 2 anos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5" name="Imagem 4" descr="http://3.bp.blogspot.com/-wsz_xXEkTGc/USJ4Fi9SUzI/AAAAAAAAGMA/4_tNakUUT50/s320/Wilbrandi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484784"/>
            <a:ext cx="2938264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10800000" flipV="1">
            <a:off x="457200" y="1268760"/>
            <a:ext cx="8229600" cy="4896544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4900" u="sng" dirty="0" smtClean="0"/>
              <a:t>Idade média das pessoas</a:t>
            </a:r>
            <a:r>
              <a:rPr lang="pt-BR" sz="4900" dirty="0" smtClean="0"/>
              <a:t>: 25 anos</a:t>
            </a:r>
            <a:br>
              <a:rPr lang="pt-BR" sz="4900" dirty="0" smtClean="0"/>
            </a:br>
            <a:r>
              <a:rPr lang="pt-BR" sz="5300" dirty="0" smtClean="0"/>
              <a:t>Com 40 anos, homens se 	consideravam ‘velhos’</a:t>
            </a:r>
            <a:br>
              <a:rPr lang="pt-BR" sz="5300" dirty="0" smtClean="0"/>
            </a:br>
            <a:r>
              <a:rPr lang="pt-BR" sz="5300" u="sng" dirty="0" smtClean="0"/>
              <a:t>Era comum</a:t>
            </a:r>
            <a:r>
              <a:rPr lang="pt-BR" sz="5300" dirty="0" smtClean="0"/>
              <a:t>: ter muitos filhos</a:t>
            </a:r>
            <a:br>
              <a:rPr lang="pt-BR" sz="5300" dirty="0" smtClean="0"/>
            </a:br>
            <a:r>
              <a:rPr lang="pt-BR" sz="5300" dirty="0" smtClean="0"/>
              <a:t>	ficar viúvo/viúva</a:t>
            </a:r>
            <a:br>
              <a:rPr lang="pt-BR" sz="5300" dirty="0" smtClean="0"/>
            </a:br>
            <a:r>
              <a:rPr lang="pt-BR" sz="5300" dirty="0" smtClean="0"/>
              <a:t>	perder filhos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pPr algn="l"/>
            <a:r>
              <a:rPr lang="pt-BR" noProof="1" smtClean="0"/>
              <a:t>2º casamento: </a:t>
            </a:r>
            <a:br>
              <a:rPr lang="pt-BR" noProof="1" smtClean="0"/>
            </a:br>
            <a:r>
              <a:rPr lang="pt-BR" sz="5400" b="1" noProof="1" smtClean="0">
                <a:solidFill>
                  <a:schemeClr val="bg1"/>
                </a:solidFill>
              </a:rPr>
              <a:t>Johannes </a:t>
            </a:r>
            <a:br>
              <a:rPr lang="pt-BR" sz="5400" b="1" noProof="1" smtClean="0">
                <a:solidFill>
                  <a:schemeClr val="bg1"/>
                </a:solidFill>
              </a:rPr>
            </a:br>
            <a:r>
              <a:rPr lang="pt-BR" sz="5400" b="1" noProof="1" smtClean="0">
                <a:solidFill>
                  <a:schemeClr val="bg1"/>
                </a:solidFill>
              </a:rPr>
              <a:t>Oekolampad </a:t>
            </a:r>
            <a:r>
              <a:rPr lang="pt-BR" sz="5400" b="1" noProof="1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pt-BR" sz="5400" b="1" noProof="1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pt-BR" noProof="1" smtClean="0"/>
              <a:t>(Basel/Basileia)</a:t>
            </a:r>
            <a:br>
              <a:rPr lang="pt-BR" noProof="1" smtClean="0"/>
            </a:br>
            <a:r>
              <a:rPr lang="pt-BR" noProof="1" smtClean="0"/>
              <a:t>Ela 25 anos, ele 45</a:t>
            </a:r>
            <a:br>
              <a:rPr lang="pt-BR" noProof="1" smtClean="0"/>
            </a:br>
            <a:r>
              <a:rPr lang="pt-BR" noProof="1" smtClean="0"/>
              <a:t>Filhos: Eusebius, </a:t>
            </a:r>
            <a:br>
              <a:rPr lang="pt-BR" noProof="1" smtClean="0"/>
            </a:br>
            <a:r>
              <a:rPr lang="pt-BR" noProof="1" smtClean="0"/>
              <a:t>Irene, Aletheia</a:t>
            </a:r>
            <a:endParaRPr lang="pt-BR" noProof="1"/>
          </a:p>
        </p:txBody>
      </p:sp>
      <p:pic>
        <p:nvPicPr>
          <p:cNvPr id="3" name="Imagem 2" descr="Holzschnitt von Tobias Stimmer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980728"/>
            <a:ext cx="3725788" cy="438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3" name="Imagem 2" descr="europa central mapa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620688"/>
            <a:ext cx="6840760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400600"/>
          </a:xfr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5400" dirty="0" smtClean="0"/>
              <a:t>Atividades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sz="5400" dirty="0" smtClean="0"/>
              <a:t>de </a:t>
            </a:r>
            <a:r>
              <a:rPr lang="pt-BR" sz="5400" noProof="1" smtClean="0"/>
              <a:t>Wibrandis: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6000" dirty="0" smtClean="0"/>
              <a:t>*Maternidade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6000" dirty="0" smtClean="0"/>
              <a:t>*Hospitalidade: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	</a:t>
            </a:r>
            <a:r>
              <a:rPr lang="pt-BR" sz="5300" dirty="0" smtClean="0"/>
              <a:t>refugiados</a:t>
            </a:r>
            <a:br>
              <a:rPr lang="pt-BR" sz="5300" dirty="0" smtClean="0"/>
            </a:br>
            <a:r>
              <a:rPr lang="pt-BR" sz="5300" dirty="0" smtClean="0"/>
              <a:t>	estudiosos</a:t>
            </a:r>
            <a:br>
              <a:rPr lang="pt-BR" sz="5300" dirty="0" smtClean="0"/>
            </a:br>
            <a:r>
              <a:rPr lang="pt-BR" sz="5300" dirty="0" smtClean="0"/>
              <a:t>	estudantes</a:t>
            </a:r>
            <a:endParaRPr lang="pt-BR" sz="5300" dirty="0"/>
          </a:p>
        </p:txBody>
      </p:sp>
      <p:pic>
        <p:nvPicPr>
          <p:cNvPr id="3" name="Imagem 2" descr="http://3.bp.blogspot.com/-wsz_xXEkTGc/USJ4Fi9SUzI/AAAAAAAAGMA/4_tNakUUT50/s320/Wilbrandi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20072" y="1700808"/>
            <a:ext cx="2866256" cy="36960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28192"/>
          </a:xfrm>
          <a:solidFill>
            <a:schemeClr val="accent2"/>
          </a:solidFill>
        </p:spPr>
        <p:txBody>
          <a:bodyPr>
            <a:normAutofit fontScale="90000"/>
          </a:bodyPr>
          <a:lstStyle/>
          <a:p>
            <a:pPr algn="l"/>
            <a:r>
              <a:rPr lang="pt-BR" dirty="0" smtClean="0">
                <a:solidFill>
                  <a:schemeClr val="bg1"/>
                </a:solidFill>
              </a:rPr>
              <a:t>3º casamento: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5400" b="1" noProof="1" smtClean="0">
                <a:solidFill>
                  <a:schemeClr val="bg1"/>
                </a:solidFill>
              </a:rPr>
              <a:t>Wolfgang Capito</a:t>
            </a:r>
            <a:r>
              <a:rPr lang="pt-BR" noProof="1" smtClean="0"/>
              <a:t/>
            </a:r>
            <a:br>
              <a:rPr lang="pt-BR" noProof="1" smtClean="0"/>
            </a:br>
            <a:endParaRPr lang="pt-BR" noProof="1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pt-BR" dirty="0" smtClean="0"/>
          </a:p>
          <a:p>
            <a:pPr>
              <a:buNone/>
            </a:pPr>
            <a:r>
              <a:rPr lang="pt-BR" sz="4400" noProof="1" smtClean="0"/>
              <a:t>(Estrasburgo)</a:t>
            </a:r>
            <a:br>
              <a:rPr lang="pt-BR" sz="4400" noProof="1" smtClean="0"/>
            </a:br>
            <a:r>
              <a:rPr lang="pt-BR" sz="4400" noProof="1" smtClean="0"/>
              <a:t>Ela 28 anos,</a:t>
            </a:r>
            <a:br>
              <a:rPr lang="pt-BR" sz="4400" noProof="1" smtClean="0"/>
            </a:br>
            <a:r>
              <a:rPr lang="pt-BR" sz="4400" noProof="1" smtClean="0"/>
              <a:t>ele 54 anos.</a:t>
            </a:r>
          </a:p>
          <a:p>
            <a:pPr>
              <a:buNone/>
            </a:pPr>
            <a:r>
              <a:rPr lang="pt-BR" sz="4400" noProof="1" smtClean="0"/>
              <a:t>Ele: depressivo, </a:t>
            </a:r>
            <a:br>
              <a:rPr lang="pt-BR" sz="4400" noProof="1" smtClean="0"/>
            </a:br>
            <a:r>
              <a:rPr lang="pt-BR" sz="4400" noProof="1" smtClean="0"/>
              <a:t>endividado</a:t>
            </a:r>
          </a:p>
        </p:txBody>
      </p:sp>
      <p:pic>
        <p:nvPicPr>
          <p:cNvPr id="4" name="Imagem 3" descr="File:WolfgangCapito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700808"/>
            <a:ext cx="3710186" cy="45396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32859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5300" dirty="0" smtClean="0"/>
              <a:t>Filhos com Wolfgang </a:t>
            </a:r>
            <a:r>
              <a:rPr lang="pt-BR" sz="5300" noProof="1" smtClean="0"/>
              <a:t>Capito</a:t>
            </a:r>
            <a:r>
              <a:rPr lang="pt-BR" sz="6000" dirty="0" smtClean="0"/>
              <a:t>,</a:t>
            </a:r>
            <a:r>
              <a:rPr lang="pt-BR" sz="6000" noProof="1" smtClean="0"/>
              <a:t> </a:t>
            </a:r>
            <a:r>
              <a:rPr lang="pt-BR" sz="4800" noProof="1" smtClean="0"/>
              <a:t/>
            </a:r>
            <a:br>
              <a:rPr lang="pt-BR" sz="4800" noProof="1" smtClean="0"/>
            </a:br>
            <a:r>
              <a:rPr lang="pt-BR" sz="4800" noProof="1" smtClean="0"/>
              <a:t>	em 9 anos de casamento</a:t>
            </a:r>
            <a:br>
              <a:rPr lang="pt-BR" sz="4800" noProof="1" smtClean="0"/>
            </a:br>
            <a:r>
              <a:rPr lang="pt-BR" sz="4800" noProof="1" smtClean="0"/>
              <a:t>-</a:t>
            </a:r>
            <a:r>
              <a:rPr lang="pt-BR" noProof="1" smtClean="0"/>
              <a:t>Agnes (nome da esposa que faleceu), </a:t>
            </a:r>
            <a:br>
              <a:rPr lang="pt-BR" noProof="1" smtClean="0"/>
            </a:br>
            <a:r>
              <a:rPr lang="pt-BR" noProof="1" smtClean="0"/>
              <a:t>-Dorothea,</a:t>
            </a:r>
            <a:br>
              <a:rPr lang="pt-BR" noProof="1" smtClean="0"/>
            </a:br>
            <a:r>
              <a:rPr lang="pt-BR" noProof="1" smtClean="0"/>
              <a:t>-Johann Simon,</a:t>
            </a:r>
            <a:br>
              <a:rPr lang="pt-BR" noProof="1" smtClean="0"/>
            </a:br>
            <a:r>
              <a:rPr lang="pt-BR" noProof="1" smtClean="0"/>
              <a:t>-Wolfgang Christoph,</a:t>
            </a:r>
            <a:br>
              <a:rPr lang="pt-BR" noProof="1" smtClean="0"/>
            </a:br>
            <a:r>
              <a:rPr lang="pt-BR" noProof="1" smtClean="0"/>
              <a:t>-Irene.</a:t>
            </a:r>
            <a:br>
              <a:rPr lang="pt-BR" noProof="1" smtClean="0"/>
            </a:b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616624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pt-BR" sz="8900" dirty="0" smtClean="0"/>
              <a:t>As mulheres não aparecem nos livros de história 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5300" dirty="0" smtClean="0"/>
              <a:t>(exceção: </a:t>
            </a:r>
            <a:r>
              <a:rPr lang="pt-BR" sz="5300" noProof="1" smtClean="0"/>
              <a:t>Katharina von Bora</a:t>
            </a:r>
            <a:r>
              <a:rPr lang="pt-BR" sz="5300" dirty="0" smtClean="0"/>
              <a:t>?)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7300" dirty="0" smtClean="0"/>
              <a:t>Por quê ?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5184576"/>
          </a:xfr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pt-BR" sz="5400" dirty="0" smtClean="0"/>
              <a:t>Ano de 1541 </a:t>
            </a:r>
            <a:r>
              <a:rPr lang="pt-BR" dirty="0" smtClean="0"/>
              <a:t>(9 anos após)</a:t>
            </a:r>
            <a:br>
              <a:rPr lang="pt-BR" dirty="0" smtClean="0"/>
            </a:br>
            <a:r>
              <a:rPr lang="pt-BR" dirty="0" smtClean="0"/>
              <a:t>A epidemia da </a:t>
            </a:r>
            <a:r>
              <a:rPr lang="pt-BR" b="1" dirty="0" smtClean="0"/>
              <a:t>cólera</a:t>
            </a:r>
            <a:r>
              <a:rPr lang="pt-BR" dirty="0" smtClean="0"/>
              <a:t> ceifou 3.000 pessoas </a:t>
            </a:r>
            <a:r>
              <a:rPr lang="pt-BR" noProof="1" smtClean="0"/>
              <a:t>em Estrasburgo.</a:t>
            </a:r>
            <a:br>
              <a:rPr lang="pt-BR" noProof="1" smtClean="0"/>
            </a:br>
            <a:r>
              <a:rPr lang="pt-BR" noProof="1" smtClean="0"/>
              <a:t>Wibrandis perdeu 3 filhos </a:t>
            </a:r>
            <a:r>
              <a:rPr lang="pt-BR" sz="3200" noProof="1" smtClean="0"/>
              <a:t>(Eusebius Oekolampad; Dorothea + Wolfgang Christoph Capito)</a:t>
            </a:r>
            <a:r>
              <a:rPr lang="pt-BR" noProof="1" smtClean="0"/>
              <a:t/>
            </a:r>
            <a:br>
              <a:rPr lang="pt-BR" noProof="1" smtClean="0"/>
            </a:br>
            <a:r>
              <a:rPr lang="pt-BR" sz="5400" noProof="1" smtClean="0"/>
              <a:t>e o marido </a:t>
            </a:r>
            <a:endParaRPr lang="pt-BR" sz="5400" noProof="1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pt-BR" sz="4800" dirty="0" smtClean="0"/>
              <a:t>4º casamento: </a:t>
            </a:r>
            <a:r>
              <a:rPr lang="pt-BR" sz="4800" dirty="0" smtClean="0">
                <a:solidFill>
                  <a:schemeClr val="bg1"/>
                </a:solidFill>
              </a:rPr>
              <a:t>Martin </a:t>
            </a:r>
            <a:r>
              <a:rPr lang="pt-BR" sz="4800" noProof="1" smtClean="0">
                <a:solidFill>
                  <a:schemeClr val="bg1"/>
                </a:solidFill>
              </a:rPr>
              <a:t>Bucer</a:t>
            </a:r>
            <a:endParaRPr lang="pt-BR" sz="4800" noProof="1">
              <a:solidFill>
                <a:schemeClr val="bg1"/>
              </a:solidFill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>
              <a:buNone/>
            </a:pPr>
            <a:r>
              <a:rPr lang="pt-BR" dirty="0" smtClean="0"/>
              <a:t>No ano de 1541 </a:t>
            </a:r>
          </a:p>
          <a:p>
            <a:pPr>
              <a:buNone/>
            </a:pPr>
            <a:r>
              <a:rPr lang="pt-BR" sz="4400" dirty="0" smtClean="0"/>
              <a:t>faleceram:</a:t>
            </a:r>
          </a:p>
          <a:p>
            <a:pPr>
              <a:buNone/>
            </a:pPr>
            <a:r>
              <a:rPr lang="pt-BR" sz="4000" dirty="0" smtClean="0"/>
              <a:t>5 dos 6 filhos +</a:t>
            </a:r>
          </a:p>
          <a:p>
            <a:pPr>
              <a:buNone/>
            </a:pPr>
            <a:r>
              <a:rPr lang="pt-BR" sz="4000" dirty="0" smtClean="0"/>
              <a:t>  a esposa Elisabeth</a:t>
            </a:r>
            <a:r>
              <a:rPr lang="pt-BR" dirty="0" smtClean="0"/>
              <a:t> </a:t>
            </a:r>
          </a:p>
          <a:p>
            <a:pPr>
              <a:buNone/>
            </a:pPr>
            <a:r>
              <a:rPr lang="pt-BR" dirty="0" smtClean="0"/>
              <a:t>Ficou o filho </a:t>
            </a:r>
            <a:r>
              <a:rPr lang="pt-BR" sz="3600" noProof="1" smtClean="0"/>
              <a:t>Nathanael</a:t>
            </a:r>
          </a:p>
          <a:p>
            <a:pPr>
              <a:buNone/>
            </a:pPr>
            <a:r>
              <a:rPr lang="pt-BR" noProof="1" smtClean="0"/>
              <a:t>(que tinha deficiência </a:t>
            </a:r>
          </a:p>
          <a:p>
            <a:pPr>
              <a:buNone/>
            </a:pPr>
            <a:r>
              <a:rPr lang="pt-BR" noProof="1" smtClean="0"/>
              <a:t>física e mental)</a:t>
            </a:r>
            <a:endParaRPr lang="pt-BR" noProof="1"/>
          </a:p>
        </p:txBody>
      </p:sp>
      <p:pic>
        <p:nvPicPr>
          <p:cNvPr id="8" name="Imagem 7" descr="File:Martin-Bucer 1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1412776"/>
            <a:ext cx="3748286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5688632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6000" dirty="0" smtClean="0"/>
              <a:t>Casamento em 1542</a:t>
            </a:r>
            <a:br>
              <a:rPr lang="pt-BR" sz="6000" dirty="0" smtClean="0"/>
            </a:br>
            <a:r>
              <a:rPr lang="pt-BR" sz="4900" dirty="0" smtClean="0"/>
              <a:t>Ele 50 anos, ela 37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4900" u="sng" dirty="0" smtClean="0"/>
              <a:t>Motivos por que casaram</a:t>
            </a:r>
            <a:r>
              <a:rPr lang="pt-BR" sz="4900" dirty="0" smtClean="0"/>
              <a:t>: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dirty="0" smtClean="0"/>
              <a:t> * Elisabeth (esposa) havia pedido</a:t>
            </a:r>
            <a:br>
              <a:rPr lang="pt-BR" dirty="0" smtClean="0"/>
            </a:br>
            <a:r>
              <a:rPr lang="pt-BR" dirty="0" smtClean="0"/>
              <a:t> * </a:t>
            </a:r>
            <a:r>
              <a:rPr lang="pt-BR" noProof="1" smtClean="0"/>
              <a:t>Wibrandis: seus filhos, </a:t>
            </a:r>
            <a:br>
              <a:rPr lang="pt-BR" noProof="1" smtClean="0"/>
            </a:br>
            <a:r>
              <a:rPr lang="pt-BR" noProof="1" smtClean="0"/>
              <a:t>	sua situação financeira precária</a:t>
            </a:r>
            <a:br>
              <a:rPr lang="pt-BR" noProof="1" smtClean="0"/>
            </a:br>
            <a:r>
              <a:rPr lang="pt-BR" noProof="1" smtClean="0"/>
              <a:t>	sua excelência e a solidão dele</a:t>
            </a:r>
            <a:br>
              <a:rPr lang="pt-BR" noProof="1" smtClean="0"/>
            </a:br>
            <a:r>
              <a:rPr lang="pt-BR" noProof="1" smtClean="0"/>
              <a:t> * seu filho Nathanael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	</a:t>
            </a:r>
            <a:endParaRPr lang="pt-B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472608"/>
          </a:xfr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900" noProof="1" smtClean="0"/>
              <a:t>Wibrandis</a:t>
            </a:r>
            <a:r>
              <a:rPr lang="pt-BR" noProof="1" smtClean="0"/>
              <a:t/>
            </a:r>
            <a:br>
              <a:rPr lang="pt-BR" noProof="1" smtClean="0"/>
            </a:br>
            <a:r>
              <a:rPr lang="pt-BR" sz="4000" noProof="1" smtClean="0"/>
              <a:t>Desejo de Bucer :</a:t>
            </a:r>
            <a:br>
              <a:rPr lang="pt-BR" sz="4000" noProof="1" smtClean="0"/>
            </a:br>
            <a:r>
              <a:rPr lang="pt-BR" sz="4000" noProof="1" smtClean="0"/>
              <a:t>	que ela seja </a:t>
            </a:r>
            <a:br>
              <a:rPr lang="pt-BR" sz="4000" noProof="1" smtClean="0"/>
            </a:br>
            <a:r>
              <a:rPr lang="pt-BR" sz="4000" noProof="1" smtClean="0"/>
              <a:t>	menos preocupada </a:t>
            </a:r>
            <a:br>
              <a:rPr lang="pt-BR" sz="4000" noProof="1" smtClean="0"/>
            </a:br>
            <a:r>
              <a:rPr lang="pt-BR" sz="4000" noProof="1" smtClean="0"/>
              <a:t>	e menos permissiva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Dois filhos: </a:t>
            </a:r>
            <a:br>
              <a:rPr lang="pt-BR" dirty="0" smtClean="0"/>
            </a:br>
            <a:r>
              <a:rPr lang="pt-BR" dirty="0" smtClean="0"/>
              <a:t>	Martin e </a:t>
            </a:r>
            <a:br>
              <a:rPr lang="pt-BR" dirty="0" smtClean="0"/>
            </a:br>
            <a:r>
              <a:rPr lang="pt-BR" dirty="0" smtClean="0"/>
              <a:t>	Elisabeth </a:t>
            </a:r>
            <a:r>
              <a:rPr lang="pt-BR" sz="3100" dirty="0" smtClean="0"/>
              <a:t>(11º parto)</a:t>
            </a:r>
            <a:br>
              <a:rPr lang="pt-BR" sz="3100" dirty="0" smtClean="0"/>
            </a:br>
            <a:r>
              <a:rPr lang="pt-BR" sz="3100" dirty="0" smtClean="0"/>
              <a:t>	+ </a:t>
            </a:r>
            <a:r>
              <a:rPr lang="pt-BR" sz="3600" dirty="0" smtClean="0"/>
              <a:t>adoção de sobrinha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  <p:pic>
        <p:nvPicPr>
          <p:cNvPr id="5" name="Imagem 4" descr="http://3.bp.blogspot.com/-wsz_xXEkTGc/USJ4Fi9SUzI/AAAAAAAAGMA/4_tNakUUT50/s320/Wilbrandis.jpg">
            <a:hlinkClick r:id="rId2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340768"/>
            <a:ext cx="3010272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4896544"/>
          </a:xfr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sz="4900" dirty="0" smtClean="0"/>
              <a:t>Em 1542 inicia a inquisição romana </a:t>
            </a:r>
            <a:br>
              <a:rPr lang="pt-BR" sz="4900" dirty="0" smtClean="0"/>
            </a:br>
            <a:r>
              <a:rPr lang="pt-BR" sz="4900" dirty="0" smtClean="0"/>
              <a:t>– refugiados, </a:t>
            </a:r>
            <a:br>
              <a:rPr lang="pt-BR" sz="4900" dirty="0" smtClean="0"/>
            </a:br>
            <a:r>
              <a:rPr lang="pt-BR" sz="4900" dirty="0" smtClean="0"/>
              <a:t>– mãe doentia, </a:t>
            </a:r>
            <a:br>
              <a:rPr lang="pt-BR" sz="4900" dirty="0" smtClean="0"/>
            </a:br>
            <a:r>
              <a:rPr lang="pt-BR" sz="4900" dirty="0" smtClean="0"/>
              <a:t>– muitas vezes sozinha ...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4000" noProof="1" smtClean="0"/>
              <a:t>Hóspede Vermiglio (Reformador na Itália) elogia hospedagem, mas não menciona Wibrandis</a:t>
            </a:r>
            <a:endParaRPr lang="pt-BR" sz="4000" noProof="1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91264" cy="5674642"/>
          </a:xfrm>
          <a:solidFill>
            <a:schemeClr val="accent4">
              <a:lumMod val="20000"/>
              <a:lumOff val="80000"/>
            </a:schemeClr>
          </a:solidFill>
          <a:ln w="571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l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1546 - </a:t>
            </a:r>
            <a:r>
              <a:rPr lang="pt-BR" noProof="1" smtClean="0"/>
              <a:t>início da Guerra de Esmalcalde</a:t>
            </a:r>
            <a:br>
              <a:rPr lang="pt-BR" noProof="1" smtClean="0"/>
            </a:br>
            <a:r>
              <a:rPr lang="pt-BR" noProof="1" smtClean="0"/>
              <a:t>	(Carlos V reconquista territórios)</a:t>
            </a:r>
            <a:br>
              <a:rPr lang="pt-BR" noProof="1" smtClean="0"/>
            </a:br>
            <a:r>
              <a:rPr lang="pt-BR" noProof="1" smtClean="0"/>
              <a:t>Fuga de Bucer para a Inglaterra </a:t>
            </a:r>
            <a:br>
              <a:rPr lang="pt-BR" noProof="1" smtClean="0"/>
            </a:br>
            <a:r>
              <a:rPr lang="pt-BR" noProof="1" smtClean="0"/>
              <a:t>	(Bucer fez testamento)</a:t>
            </a:r>
            <a:br>
              <a:rPr lang="pt-BR" noProof="1" smtClean="0"/>
            </a:br>
            <a:r>
              <a:rPr lang="pt-BR" noProof="1" smtClean="0"/>
              <a:t>1549 - Wibrandis vai com Agnes Capito 	à Inglaterra</a:t>
            </a:r>
            <a:br>
              <a:rPr lang="pt-BR" noProof="1" smtClean="0"/>
            </a:br>
            <a:r>
              <a:rPr lang="pt-BR" noProof="1" smtClean="0"/>
              <a:t>1550 - Volta a Estrasburgo (buscar 	família) e volta à Inglaterra</a:t>
            </a:r>
            <a:br>
              <a:rPr lang="pt-BR" noProof="1" smtClean="0"/>
            </a:br>
            <a:r>
              <a:rPr lang="pt-BR" noProof="1" smtClean="0"/>
              <a:t>1551 - Bucer falece (ela 47 anos)</a:t>
            </a:r>
            <a:r>
              <a:rPr lang="pt-BR" dirty="0" smtClean="0"/>
              <a:t/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472608"/>
          </a:xfr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l"/>
            <a:r>
              <a:rPr lang="pt-BR" noProof="1" smtClean="0"/>
              <a:t>Wibrandis viveu 2 anos em 	Estrasburgo</a:t>
            </a:r>
            <a:br>
              <a:rPr lang="pt-BR" noProof="1" smtClean="0"/>
            </a:br>
            <a:r>
              <a:rPr lang="pt-BR" noProof="1" smtClean="0"/>
              <a:t>Depois voltou para sua cidade 	natal (Basileia)</a:t>
            </a:r>
            <a:br>
              <a:rPr lang="pt-BR" noProof="1" smtClean="0"/>
            </a:br>
            <a:r>
              <a:rPr lang="pt-BR" noProof="1" smtClean="0"/>
              <a:t>Em 1564 epidemia forte de </a:t>
            </a:r>
            <a:r>
              <a:rPr lang="pt-BR" b="1" noProof="1" smtClean="0"/>
              <a:t>cólera</a:t>
            </a:r>
            <a:r>
              <a:rPr lang="pt-BR" noProof="1" smtClean="0"/>
              <a:t>:</a:t>
            </a:r>
            <a:br>
              <a:rPr lang="pt-BR" noProof="1" smtClean="0"/>
            </a:br>
            <a:r>
              <a:rPr lang="pt-BR" noProof="1" smtClean="0"/>
              <a:t>	5000 mortos em Estrasburgo</a:t>
            </a:r>
            <a:br>
              <a:rPr lang="pt-BR" noProof="1" smtClean="0"/>
            </a:br>
            <a:r>
              <a:rPr lang="pt-BR" noProof="1" smtClean="0"/>
              <a:t>	7000 mortos em Basileia.</a:t>
            </a:r>
            <a:br>
              <a:rPr lang="pt-BR" noProof="1" smtClean="0"/>
            </a:br>
            <a:r>
              <a:rPr lang="pt-BR" noProof="1" smtClean="0"/>
              <a:t>Wibrandis é uma das vítimas.</a:t>
            </a:r>
            <a:endParaRPr lang="pt-BR" noProof="1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noProof="1" smtClean="0"/>
              <a:t>Wibrandis foi sepultada na catedral de Basel, ao lado de Oekolampad</a:t>
            </a:r>
            <a:endParaRPr lang="pt-BR" noProof="1"/>
          </a:p>
        </p:txBody>
      </p:sp>
      <p:pic>
        <p:nvPicPr>
          <p:cNvPr id="4" name="Espaço Reservado para Conteúdo 3" descr="Allgemeiner Blick vom Basler Münster in Kanton Basel-Stad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628800"/>
            <a:ext cx="388843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Catedral </a:t>
            </a:r>
            <a:r>
              <a:rPr lang="pt-BR" noProof="1" smtClean="0"/>
              <a:t>de Basel - </a:t>
            </a:r>
            <a:r>
              <a:rPr lang="pt-BR" dirty="0" smtClean="0"/>
              <a:t>hoje</a:t>
            </a:r>
            <a:endParaRPr lang="pt-BR" dirty="0"/>
          </a:p>
        </p:txBody>
      </p:sp>
      <p:pic>
        <p:nvPicPr>
          <p:cNvPr id="4" name="fc_image" descr="Münster Basel von Th. Schwab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04283" y="1600200"/>
            <a:ext cx="733543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pt-BR" b="1" dirty="0" smtClean="0"/>
              <a:t>O que seriam estes homens sem a presença das esposas fieis?</a:t>
            </a:r>
            <a:endParaRPr lang="pt-BR" b="1" dirty="0"/>
          </a:p>
        </p:txBody>
      </p:sp>
      <p:pic>
        <p:nvPicPr>
          <p:cNvPr id="4" name="Espaço Reservado para Conteúdo 3" descr="Reformatorenkreis mit Johannes Forster, Georg Spalatin, Martin Luther, Johannes Bugenhagen, Erasmus von Rotterdam, Justus Jonas, Caspar Cruciger und Philipp Melanchthon. Kopie des Meienburgischen Epitaph von Lucas Cranach d.J.. © picture-alliance / akg-images Fotograf: akg-images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556792"/>
            <a:ext cx="684076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658"/>
          </a:xfrm>
          <a:noFill/>
          <a:ln/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l"/>
            <a:r>
              <a:rPr lang="pt-BR" dirty="0" smtClean="0"/>
              <a:t>Ideias em desfavor da mulher:</a:t>
            </a:r>
            <a:br>
              <a:rPr lang="pt-BR" dirty="0" smtClean="0"/>
            </a:br>
            <a:r>
              <a:rPr lang="pt-BR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pt-BR" sz="4800" dirty="0" smtClean="0">
                <a:solidFill>
                  <a:schemeClr val="accent6">
                    <a:lumMod val="50000"/>
                  </a:schemeClr>
                </a:solidFill>
              </a:rPr>
              <a:t>- </a:t>
            </a:r>
            <a:r>
              <a:rPr lang="pt-BR" sz="4800" b="1" dirty="0" smtClean="0">
                <a:solidFill>
                  <a:schemeClr val="accent6">
                    <a:lumMod val="50000"/>
                  </a:schemeClr>
                </a:solidFill>
              </a:rPr>
              <a:t>A mulher é o homem 	incompleto, um ser passivo 	e receptor, cuja única 	função é a reprodução.</a:t>
            </a:r>
            <a:br>
              <a:rPr lang="pt-BR" sz="48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pt-BR" sz="4800" b="1" dirty="0" smtClean="0">
                <a:solidFill>
                  <a:schemeClr val="accent6">
                    <a:lumMod val="50000"/>
                  </a:schemeClr>
                </a:solidFill>
              </a:rPr>
              <a:t>- A mulher é facilmente 	dominada 	pelo diabo.</a:t>
            </a:r>
            <a:endParaRPr lang="pt-BR" sz="4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84176"/>
          </a:xfrm>
          <a:solidFill>
            <a:schemeClr val="accent6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pt-BR" sz="4900" noProof="1" smtClean="0">
                <a:solidFill>
                  <a:schemeClr val="bg1"/>
                </a:solidFill>
              </a:rPr>
              <a:t>Walburga Bugenhagen </a:t>
            </a:r>
            <a:r>
              <a:rPr lang="pt-BR" noProof="1" smtClean="0"/>
              <a:t>(1500-1569)</a:t>
            </a:r>
            <a:br>
              <a:rPr lang="pt-BR" noProof="1" smtClean="0"/>
            </a:br>
            <a:r>
              <a:rPr lang="pt-BR" sz="3600" noProof="1" smtClean="0"/>
              <a:t>Esposa do Reformador Johannes Bugenhagen</a:t>
            </a:r>
            <a:r>
              <a:rPr lang="pt-BR" noProof="1" smtClean="0"/>
              <a:t/>
            </a:r>
            <a:br>
              <a:rPr lang="pt-BR" noProof="1" smtClean="0"/>
            </a:br>
            <a:endParaRPr lang="pt-BR" noProof="1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4104456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pt-BR" noProof="1" smtClean="0"/>
              <a:t>J. Bugenhagen nasceu em 1485 na Pomerânia</a:t>
            </a:r>
          </a:p>
          <a:p>
            <a:pPr>
              <a:buNone/>
            </a:pPr>
            <a:r>
              <a:rPr lang="pt-BR" noProof="1" smtClean="0"/>
              <a:t>Mudou-se para Wittenberg </a:t>
            </a:r>
            <a:br>
              <a:rPr lang="pt-BR" noProof="1" smtClean="0"/>
            </a:br>
            <a:r>
              <a:rPr lang="pt-BR" noProof="1" smtClean="0"/>
              <a:t>- tornou-se amigo da família de Lutero</a:t>
            </a:r>
            <a:br>
              <a:rPr lang="pt-BR" noProof="1" smtClean="0"/>
            </a:br>
            <a:r>
              <a:rPr lang="pt-BR" noProof="1" smtClean="0"/>
              <a:t>- casou Lutero </a:t>
            </a:r>
            <a:br>
              <a:rPr lang="pt-BR" noProof="1" smtClean="0"/>
            </a:br>
            <a:r>
              <a:rPr lang="pt-BR" noProof="1" smtClean="0"/>
              <a:t>  	e Katharina  </a:t>
            </a:r>
            <a:br>
              <a:rPr lang="pt-BR" noProof="1" smtClean="0"/>
            </a:br>
            <a:r>
              <a:rPr lang="pt-BR" noProof="1" smtClean="0"/>
              <a:t>- batizou seus filhos</a:t>
            </a:r>
            <a:br>
              <a:rPr lang="pt-BR" noProof="1" smtClean="0"/>
            </a:br>
            <a:r>
              <a:rPr lang="pt-BR" noProof="1" smtClean="0"/>
              <a:t>- sepultou Lutero</a:t>
            </a:r>
          </a:p>
        </p:txBody>
      </p:sp>
      <p:pic>
        <p:nvPicPr>
          <p:cNvPr id="4" name="Imagem 3" descr="http://www.ndr.de/lost-found/bugenhagen104_v-contentgross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9952" y="3645024"/>
            <a:ext cx="4258072" cy="2471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800200"/>
          </a:xfrm>
        </p:spPr>
        <p:txBody>
          <a:bodyPr/>
          <a:lstStyle/>
          <a:p>
            <a:r>
              <a:rPr lang="pt-BR" dirty="0" smtClean="0"/>
              <a:t>Reformador do norte da Europa:</a:t>
            </a:r>
            <a:br>
              <a:rPr lang="pt-BR" dirty="0" smtClean="0"/>
            </a:br>
            <a:r>
              <a:rPr lang="pt-BR" noProof="1" smtClean="0"/>
              <a:t>Pomerânia</a:t>
            </a:r>
            <a:r>
              <a:rPr lang="pt-BR" sz="3600" dirty="0" smtClean="0"/>
              <a:t>, Dinamarca, </a:t>
            </a:r>
            <a:r>
              <a:rPr lang="pt-BR" sz="3600" noProof="1" smtClean="0"/>
              <a:t>Noruéga</a:t>
            </a:r>
            <a:endParaRPr lang="pt-BR" sz="3600" noProof="1"/>
          </a:p>
        </p:txBody>
      </p:sp>
      <p:pic>
        <p:nvPicPr>
          <p:cNvPr id="4" name="Espaço Reservado para Conteúdo 3" descr="http://4.bp.blogspot.com/-w1EBH4jep8c/TxWinWrAYOI/AAAAAAAAGsY/SWW1S0XmwZU/s1600/13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988840"/>
            <a:ext cx="720080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5976664"/>
          </a:xfr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pt-BR" noProof="1" smtClean="0"/>
              <a:t>Em 1528, Bugenhagen iniciou sua missão no norte, quando 4 filhos já haviam nascido.</a:t>
            </a:r>
            <a:br>
              <a:rPr lang="pt-BR" noProof="1" smtClean="0"/>
            </a:br>
            <a:r>
              <a:rPr lang="pt-BR" noProof="1" smtClean="0"/>
              <a:t>Em 35 anos de matrimônio, teve 9 filhos. Walburga acompanhou seu marido em todas as mudanças geográficas, de cidade em cidade, onde ficavam geralmente 2 anos</a:t>
            </a:r>
            <a:r>
              <a:rPr lang="pt-BR" dirty="0" smtClean="0"/>
              <a:t>.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90666"/>
          </a:xfrm>
          <a:solidFill>
            <a:schemeClr val="accent3">
              <a:lumMod val="50000"/>
            </a:schemeClr>
          </a:solidFill>
        </p:spPr>
        <p:txBody>
          <a:bodyPr>
            <a:normAutofit/>
          </a:bodyPr>
          <a:lstStyle/>
          <a:p>
            <a:r>
              <a:rPr lang="pt-BR" sz="8800" dirty="0" smtClean="0">
                <a:solidFill>
                  <a:schemeClr val="bg1"/>
                </a:solidFill>
              </a:rPr>
              <a:t>Mulheres na vida pública e política</a:t>
            </a:r>
            <a:endParaRPr lang="pt-BR" sz="8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>
                <a:solidFill>
                  <a:schemeClr val="accent3">
                    <a:lumMod val="75000"/>
                  </a:schemeClr>
                </a:solidFill>
              </a:rPr>
              <a:t>Árgula von Stauff Grumbach</a:t>
            </a:r>
            <a:r>
              <a:rPr lang="de-DE" dirty="0" smtClean="0">
                <a:solidFill>
                  <a:schemeClr val="accent3">
                    <a:lumMod val="75000"/>
                  </a:schemeClr>
                </a:solidFill>
              </a:rPr>
              <a:t> </a:t>
            </a:r>
            <a:endParaRPr lang="de-DE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219700" y="1600200"/>
            <a:ext cx="3467100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pt-BR" sz="2800" dirty="0"/>
              <a:t>1492-1554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sz="2800" dirty="0"/>
              <a:t>Manifesto público contra a condenação do professor da Universidade de </a:t>
            </a:r>
            <a:r>
              <a:rPr lang="pt-BR" sz="2800" dirty="0" smtClean="0"/>
              <a:t>I</a:t>
            </a:r>
            <a:r>
              <a:rPr lang="de-DE" sz="2800" dirty="0" smtClean="0"/>
              <a:t>ngolstadt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sz="2800" dirty="0" smtClean="0"/>
              <a:t>Joel </a:t>
            </a:r>
            <a:r>
              <a:rPr lang="pt-BR" sz="2800" dirty="0"/>
              <a:t>2.28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pt-BR" sz="2800" dirty="0"/>
              <a:t>7 panfletos- 30.000 exemplares</a:t>
            </a:r>
          </a:p>
        </p:txBody>
      </p:sp>
      <p:pic>
        <p:nvPicPr>
          <p:cNvPr id="12293" name="Picture 5" descr="imagem 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844824"/>
            <a:ext cx="4409667" cy="3940026"/>
          </a:xfrm>
          <a:noFill/>
          <a:ln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93775"/>
          </a:xfrm>
          <a:ln>
            <a:solidFill>
              <a:schemeClr val="accent3">
                <a:lumMod val="75000"/>
              </a:schemeClr>
            </a:solidFill>
          </a:ln>
        </p:spPr>
        <p:txBody>
          <a:bodyPr/>
          <a:lstStyle/>
          <a:p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</a:rPr>
              <a:t>Katharina </a:t>
            </a:r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Schütz Zell</a:t>
            </a:r>
            <a:r>
              <a:rPr lang="pt-BR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9750" y="1556792"/>
            <a:ext cx="8229600" cy="4680519"/>
          </a:xfrm>
          <a:ln w="38100">
            <a:noFill/>
          </a:ln>
        </p:spPr>
        <p:txBody>
          <a:bodyPr/>
          <a:lstStyle/>
          <a:p>
            <a:pPr>
              <a:buFontTx/>
              <a:buNone/>
            </a:pPr>
            <a:r>
              <a:rPr lang="pt-BR" dirty="0"/>
              <a:t> </a:t>
            </a:r>
            <a:r>
              <a:rPr lang="pt-BR" sz="3600" dirty="0">
                <a:solidFill>
                  <a:schemeClr val="accent3">
                    <a:lumMod val="50000"/>
                  </a:schemeClr>
                </a:solidFill>
              </a:rPr>
              <a:t>Testemunha destemida e 	reconciliadora</a:t>
            </a: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pt-BR" dirty="0"/>
              <a:t>Correspondência com Lutero e outros Reformadores.</a:t>
            </a:r>
          </a:p>
          <a:p>
            <a:r>
              <a:rPr lang="pt-BR" dirty="0"/>
              <a:t>Correspondência com L. Rabus </a:t>
            </a:r>
            <a:r>
              <a:rPr lang="pt-BR" sz="2400" dirty="0"/>
              <a:t>(um radical)</a:t>
            </a:r>
          </a:p>
          <a:p>
            <a:r>
              <a:rPr lang="pt-BR" dirty="0"/>
              <a:t>Escreveu livros e panfletos</a:t>
            </a:r>
            <a:r>
              <a:rPr lang="pt-BR" sz="2400" dirty="0"/>
              <a:t>.</a:t>
            </a:r>
          </a:p>
          <a:p>
            <a:r>
              <a:rPr lang="pt-BR" dirty="0"/>
              <a:t>Interpretação do Sl 51 e Pai-Nosso para um leproso ...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ln w="28575">
            <a:noFill/>
          </a:ln>
        </p:spPr>
        <p:txBody>
          <a:bodyPr>
            <a:normAutofit fontScale="90000"/>
          </a:bodyPr>
          <a:lstStyle/>
          <a:p>
            <a:r>
              <a:rPr lang="pt-BR" sz="4000" b="1" dirty="0">
                <a:solidFill>
                  <a:schemeClr val="accent2"/>
                </a:solidFill>
              </a:rPr>
              <a:t>Martim Lutero e sua </a:t>
            </a:r>
            <a:br>
              <a:rPr lang="pt-BR" sz="4000" b="1" dirty="0">
                <a:solidFill>
                  <a:schemeClr val="accent2"/>
                </a:solidFill>
              </a:rPr>
            </a:br>
            <a:r>
              <a:rPr lang="pt-BR" sz="4000" b="1" dirty="0">
                <a:solidFill>
                  <a:schemeClr val="accent2"/>
                </a:solidFill>
              </a:rPr>
              <a:t>visão da mulher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>
                <a:solidFill>
                  <a:schemeClr val="hlink"/>
                </a:solidFill>
              </a:rPr>
              <a:t>Amava</a:t>
            </a:r>
            <a:r>
              <a:rPr lang="pt-BR" dirty="0"/>
              <a:t> sua esposa</a:t>
            </a:r>
          </a:p>
          <a:p>
            <a:r>
              <a:rPr lang="pt-BR" dirty="0">
                <a:solidFill>
                  <a:schemeClr val="hlink"/>
                </a:solidFill>
              </a:rPr>
              <a:t>Respeitava</a:t>
            </a:r>
            <a:r>
              <a:rPr lang="pt-BR" dirty="0"/>
              <a:t>-a como governadora do lar e educadora dos filhos</a:t>
            </a:r>
          </a:p>
          <a:p>
            <a:pPr>
              <a:buFontTx/>
              <a:buNone/>
            </a:pPr>
            <a:r>
              <a:rPr lang="pt-BR" u="sng" dirty="0"/>
              <a:t>Mas</a:t>
            </a:r>
            <a:r>
              <a:rPr lang="pt-BR" dirty="0"/>
              <a:t> – o meio de influência deveria ficar restrito à sua casa</a:t>
            </a:r>
          </a:p>
          <a:p>
            <a:pPr>
              <a:buFontTx/>
              <a:buNone/>
            </a:pPr>
            <a:r>
              <a:rPr lang="pt-BR" dirty="0"/>
              <a:t>Homem e mulher – ambos são boa criação de Deus. Mas: Ele = sol, ela = lua.</a:t>
            </a:r>
          </a:p>
          <a:p>
            <a:pPr>
              <a:buFontTx/>
              <a:buNone/>
            </a:pPr>
            <a:r>
              <a:rPr lang="pt-BR" dirty="0"/>
              <a:t>A mulher é de índole e inteligência + fraca.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>
                <a:solidFill>
                  <a:schemeClr val="accent2"/>
                </a:solidFill>
              </a:rPr>
              <a:t>Lutero - visão </a:t>
            </a:r>
            <a:r>
              <a:rPr lang="pt-BR" b="1" u="sng" dirty="0">
                <a:solidFill>
                  <a:schemeClr val="accent2"/>
                </a:solidFill>
              </a:rPr>
              <a:t>contraditória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 governo na vida pública é do homem.</a:t>
            </a:r>
          </a:p>
          <a:p>
            <a:pPr>
              <a:buFontTx/>
              <a:buNone/>
            </a:pPr>
            <a:r>
              <a:rPr lang="pt-BR" u="sng" dirty="0">
                <a:solidFill>
                  <a:srgbClr val="C00000"/>
                </a:solidFill>
              </a:rPr>
              <a:t>Mas</a:t>
            </a:r>
            <a:r>
              <a:rPr lang="pt-BR" dirty="0">
                <a:solidFill>
                  <a:srgbClr val="C00000"/>
                </a:solidFill>
              </a:rPr>
              <a:t> </a:t>
            </a:r>
            <a:r>
              <a:rPr lang="pt-BR" dirty="0"/>
              <a:t>– </a:t>
            </a:r>
          </a:p>
          <a:p>
            <a:pPr>
              <a:buFontTx/>
              <a:buNone/>
            </a:pPr>
            <a:r>
              <a:rPr lang="pt-BR" dirty="0">
                <a:solidFill>
                  <a:srgbClr val="C00000"/>
                </a:solidFill>
              </a:rPr>
              <a:t>Nunca criticou </a:t>
            </a:r>
            <a:r>
              <a:rPr lang="pt-BR" dirty="0"/>
              <a:t>Árgula de Grumbach. Pelo contrário, chamou-a de “discípula de Cristo” e “um instrumento especial de Cristo”.</a:t>
            </a:r>
          </a:p>
          <a:p>
            <a:pPr>
              <a:buFontTx/>
              <a:buNone/>
            </a:pPr>
            <a:r>
              <a:rPr lang="pt-BR" dirty="0">
                <a:solidFill>
                  <a:srgbClr val="C00000"/>
                </a:solidFill>
              </a:rPr>
              <a:t>Escreveu a mulheres regentes </a:t>
            </a:r>
            <a:r>
              <a:rPr lang="pt-BR" dirty="0"/>
              <a:t>que continuem a promover a Reforma.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Elisabeth </a:t>
            </a:r>
            <a:r>
              <a:rPr lang="de-DE" dirty="0" smtClean="0">
                <a:solidFill>
                  <a:schemeClr val="accent4">
                    <a:lumMod val="50000"/>
                  </a:schemeClr>
                </a:solidFill>
              </a:rPr>
              <a:t>von Hessen (Rochlitz</a:t>
            </a:r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)</a:t>
            </a:r>
            <a:endParaRPr lang="pt-BR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6" name="Espaço Reservado para Conteúdo 5" descr="Elisabeth v.Rochlitz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556792"/>
            <a:ext cx="3393747" cy="4472206"/>
          </a:xfrm>
        </p:spPr>
      </p:pic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>
            <a:noAutofit/>
          </a:bodyPr>
          <a:lstStyle/>
          <a:p>
            <a:r>
              <a:rPr lang="pt-BR" sz="3200" dirty="0" smtClean="0"/>
              <a:t>1502-1557</a:t>
            </a:r>
          </a:p>
          <a:p>
            <a:r>
              <a:rPr lang="pt-BR" sz="3200" dirty="0" smtClean="0"/>
              <a:t>Uma das mulheres mais influentes na época da Reforma</a:t>
            </a:r>
          </a:p>
          <a:p>
            <a:r>
              <a:rPr lang="pt-BR" sz="3200" dirty="0" smtClean="0"/>
              <a:t>Casada aos 13 anos com  Johann </a:t>
            </a:r>
            <a:r>
              <a:rPr lang="de-DE" sz="3200" dirty="0" smtClean="0"/>
              <a:t>von Sachsen (sem filhos)</a:t>
            </a:r>
          </a:p>
          <a:p>
            <a:r>
              <a:rPr lang="de-DE" sz="3200" dirty="0" smtClean="0"/>
              <a:t>Residência em Dresden (Saxônia)</a:t>
            </a:r>
            <a:endParaRPr lang="de-DE" sz="32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Espaço Reservado para Conteúdo 7" descr="deutschland_politisch.png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578016" y="388883"/>
            <a:ext cx="5226232" cy="6136461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pPr eaLnBrk="1" hangingPunct="1"/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</a:rPr>
              <a:t>Na época</a:t>
            </a: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pt-BR" sz="4000" b="1" dirty="0" smtClean="0">
                <a:solidFill>
                  <a:schemeClr val="accent2">
                    <a:lumMod val="75000"/>
                  </a:schemeClr>
                </a:solidFill>
              </a:rPr>
              <a:t>da Reforma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3500" dirty="0" smtClean="0"/>
              <a:t>Muita superstição. </a:t>
            </a:r>
            <a:br>
              <a:rPr lang="pt-BR" sz="3500" dirty="0" smtClean="0"/>
            </a:br>
            <a:r>
              <a:rPr lang="pt-BR" sz="3500" dirty="0" smtClean="0"/>
              <a:t>O temor do diabo e a perseguição às bruxas - de 1484 a 1728; reforço pela bula papal</a:t>
            </a:r>
            <a:r>
              <a:rPr lang="pt-BR" sz="3000" dirty="0" smtClean="0"/>
              <a:t>.</a:t>
            </a:r>
          </a:p>
          <a:p>
            <a:pPr eaLnBrk="1" hangingPunct="1"/>
            <a:r>
              <a:rPr lang="pt-BR" sz="2600" dirty="0" smtClean="0"/>
              <a:t>Bisp</a:t>
            </a:r>
            <a:r>
              <a:rPr lang="pt-BR" sz="2800" dirty="0" smtClean="0"/>
              <a:t>o – 900 m</a:t>
            </a:r>
            <a:r>
              <a:rPr lang="pt-BR" sz="3000" dirty="0" smtClean="0"/>
              <a:t>. em 1 ano</a:t>
            </a:r>
          </a:p>
          <a:p>
            <a:pPr eaLnBrk="1" hangingPunct="1"/>
            <a:r>
              <a:rPr lang="pt-BR" sz="3000" dirty="0" smtClean="0"/>
              <a:t>Mulheres acusadas de bruxaria - em torno de </a:t>
            </a:r>
            <a:br>
              <a:rPr lang="pt-BR" sz="3000" dirty="0" smtClean="0"/>
            </a:br>
            <a:r>
              <a:rPr lang="pt-BR" sz="3000" dirty="0" smtClean="0"/>
              <a:t>1 milhão.</a:t>
            </a:r>
          </a:p>
          <a:p>
            <a:pPr eaLnBrk="1" hangingPunct="1"/>
            <a:endParaRPr lang="pt-BR" sz="2800" dirty="0" smtClean="0"/>
          </a:p>
        </p:txBody>
      </p:sp>
      <p:pic>
        <p:nvPicPr>
          <p:cNvPr id="5124" name="Picture 5" descr="imagem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87450" y="1844675"/>
            <a:ext cx="3192463" cy="3802063"/>
          </a:xfrm>
          <a:noFill/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dirty="0" smtClean="0">
                <a:solidFill>
                  <a:schemeClr val="accent4">
                    <a:lumMod val="50000"/>
                  </a:schemeClr>
                </a:solidFill>
              </a:rPr>
              <a:t>Elisabeth </a:t>
            </a:r>
            <a:r>
              <a:rPr lang="de-DE" dirty="0" smtClean="0">
                <a:solidFill>
                  <a:schemeClr val="accent4">
                    <a:lumMod val="50000"/>
                  </a:schemeClr>
                </a:solidFill>
              </a:rPr>
              <a:t>von Rochlitz</a:t>
            </a:r>
            <a:endParaRPr lang="de-DE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5" name="Espaço Reservado para Conteúdo 4" descr="Elisab.v.Rochlitz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12776"/>
            <a:ext cx="3842469" cy="4013246"/>
          </a:xfrm>
        </p:spPr>
      </p:pic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Aos 24 anos de idade converteu-se à fé luterana</a:t>
            </a:r>
          </a:p>
          <a:p>
            <a:r>
              <a:rPr lang="pt-BR" dirty="0" smtClean="0"/>
              <a:t>1537 faleceu o marido</a:t>
            </a:r>
          </a:p>
          <a:p>
            <a:r>
              <a:rPr lang="pt-BR" dirty="0" smtClean="0"/>
              <a:t>Do palácio de </a:t>
            </a:r>
            <a:r>
              <a:rPr lang="de-DE" dirty="0" smtClean="0"/>
              <a:t>Rochlitz </a:t>
            </a:r>
            <a:r>
              <a:rPr lang="pt-BR" dirty="0" smtClean="0"/>
              <a:t>exerceu grande influência</a:t>
            </a:r>
          </a:p>
          <a:p>
            <a:r>
              <a:rPr lang="pt-BR" dirty="0" smtClean="0"/>
              <a:t>Membro da ‘Liga de </a:t>
            </a:r>
            <a:r>
              <a:rPr lang="de-DE" dirty="0" smtClean="0"/>
              <a:t>Esmalcalde’</a:t>
            </a:r>
            <a:endParaRPr lang="de-DE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>
            <a:normAutofit fontScale="90000"/>
          </a:bodyPr>
          <a:lstStyle/>
          <a:p>
            <a:r>
              <a:rPr lang="pt-BR" dirty="0" smtClean="0"/>
              <a:t>Anna </a:t>
            </a:r>
            <a:r>
              <a:rPr lang="de-DE" dirty="0" smtClean="0"/>
              <a:t>von Sachsen </a:t>
            </a:r>
            <a:r>
              <a:rPr lang="pt-BR" dirty="0" smtClean="0"/>
              <a:t>ou</a:t>
            </a:r>
            <a:br>
              <a:rPr lang="pt-BR" dirty="0" smtClean="0"/>
            </a:br>
            <a:r>
              <a:rPr lang="pt-BR" dirty="0" smtClean="0"/>
              <a:t> Anna da Dinamarca – 1532-1585</a:t>
            </a:r>
            <a:endParaRPr lang="pt-BR" dirty="0"/>
          </a:p>
        </p:txBody>
      </p:sp>
      <p:pic>
        <p:nvPicPr>
          <p:cNvPr id="7" name="Espaço Reservado para Conteúdo 6" descr="Anna Dinamarca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0458" y="1916832"/>
            <a:ext cx="3453510" cy="4083575"/>
          </a:xfrm>
        </p:spPr>
      </p:pic>
      <p:sp>
        <p:nvSpPr>
          <p:cNvPr id="6" name="Espaço Reservado para Conteúdo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pt-BR" dirty="0" smtClean="0"/>
              <a:t>Pai: Rei da Dinamarca</a:t>
            </a:r>
          </a:p>
          <a:p>
            <a:pPr>
              <a:buNone/>
            </a:pPr>
            <a:r>
              <a:rPr lang="pt-BR" dirty="0" smtClean="0"/>
              <a:t>	1ª coroação protestante</a:t>
            </a:r>
          </a:p>
          <a:p>
            <a:r>
              <a:rPr lang="pt-BR" dirty="0" smtClean="0"/>
              <a:t>Educação na fé luterana</a:t>
            </a:r>
          </a:p>
          <a:p>
            <a:r>
              <a:rPr lang="pt-BR" dirty="0" smtClean="0"/>
              <a:t>Casamento com August </a:t>
            </a:r>
            <a:r>
              <a:rPr lang="de-DE" dirty="0" smtClean="0"/>
              <a:t>von Sachsen</a:t>
            </a:r>
          </a:p>
          <a:p>
            <a:r>
              <a:rPr lang="pt-BR" dirty="0" smtClean="0"/>
              <a:t>15 filhos</a:t>
            </a:r>
          </a:p>
          <a:p>
            <a:r>
              <a:rPr lang="pt-BR" dirty="0" smtClean="0"/>
              <a:t>Muita correspondência (25.000 cartas)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eutschland_politisch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27784" y="692696"/>
            <a:ext cx="4793108" cy="5626885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solidFill>
            <a:schemeClr val="bg2">
              <a:lumMod val="75000"/>
            </a:schemeClr>
          </a:solidFill>
        </p:spPr>
        <p:txBody>
          <a:bodyPr/>
          <a:lstStyle/>
          <a:p>
            <a:r>
              <a:rPr lang="de-DE" dirty="0" smtClean="0"/>
              <a:t>Anna von Sachsen  - ‘Mutter </a:t>
            </a:r>
            <a:r>
              <a:rPr lang="pt-BR" dirty="0" smtClean="0"/>
              <a:t>Anna’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* Biblioteca de 400 livros (2/3 religiosos)</a:t>
            </a:r>
          </a:p>
          <a:p>
            <a:pPr>
              <a:buNone/>
            </a:pPr>
            <a:r>
              <a:rPr lang="pt-BR" dirty="0" smtClean="0"/>
              <a:t>* Hostilizada por sua influência como princesa (mediadora)</a:t>
            </a:r>
          </a:p>
          <a:p>
            <a:pPr>
              <a:buNone/>
            </a:pPr>
            <a:r>
              <a:rPr lang="pt-BR" dirty="0" smtClean="0"/>
              <a:t>		 </a:t>
            </a:r>
            <a:r>
              <a:rPr lang="de-DE" dirty="0" smtClean="0"/>
              <a:t>“Weiberregiment” – “ginecratia”</a:t>
            </a:r>
          </a:p>
          <a:p>
            <a:pPr>
              <a:buNone/>
            </a:pPr>
            <a:r>
              <a:rPr lang="pt-BR" dirty="0" smtClean="0"/>
              <a:t>* Hostilizada por defender o Luteranismo “puro” – contra os que queriam a reconciliação entre luteranos e calvinistas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pt-BR" sz="3600" dirty="0" smtClean="0"/>
              <a:t>Mapa das confissões na Europa no fim do século 16</a:t>
            </a:r>
            <a:endParaRPr lang="pt-BR" sz="3600" dirty="0"/>
          </a:p>
        </p:txBody>
      </p:sp>
      <p:pic>
        <p:nvPicPr>
          <p:cNvPr id="4" name="Espaço Reservado para Conteúdo 3" descr="mapa Eur. Reform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89243" y="1340768"/>
            <a:ext cx="5475045" cy="4790665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  <a:solidFill>
            <a:schemeClr val="accent2">
              <a:lumMod val="75000"/>
            </a:schemeClr>
          </a:solidFill>
          <a:ln w="28575">
            <a:solidFill>
              <a:schemeClr val="tx2">
                <a:lumMod val="60000"/>
                <a:lumOff val="4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pt-BR" b="1" dirty="0" smtClean="0">
                <a:solidFill>
                  <a:schemeClr val="accent2"/>
                </a:solidFill>
              </a:rPr>
              <a:t/>
            </a:r>
            <a:br>
              <a:rPr lang="pt-BR" b="1" dirty="0" smtClean="0">
                <a:solidFill>
                  <a:schemeClr val="accent2"/>
                </a:solidFill>
              </a:rPr>
            </a:br>
            <a:r>
              <a:rPr lang="pt-BR" b="1" dirty="0" smtClean="0">
                <a:solidFill>
                  <a:schemeClr val="accent2"/>
                </a:solidFill>
              </a:rPr>
              <a:t/>
            </a:r>
            <a:br>
              <a:rPr lang="pt-BR" b="1" dirty="0" smtClean="0">
                <a:solidFill>
                  <a:schemeClr val="accent2"/>
                </a:solidFill>
              </a:rPr>
            </a:br>
            <a:r>
              <a:rPr lang="pt-BR" sz="5300" b="1" u="sng" dirty="0" smtClean="0">
                <a:solidFill>
                  <a:schemeClr val="bg1"/>
                </a:solidFill>
              </a:rPr>
              <a:t>MUDANÇAS</a:t>
            </a:r>
            <a:r>
              <a:rPr lang="pt-BR" b="1" dirty="0" smtClean="0">
                <a:solidFill>
                  <a:schemeClr val="bg1"/>
                </a:solidFill>
              </a:rPr>
              <a:t/>
            </a:r>
            <a:br>
              <a:rPr lang="pt-BR" b="1" dirty="0" smtClean="0">
                <a:solidFill>
                  <a:schemeClr val="bg1"/>
                </a:solidFill>
              </a:rPr>
            </a:br>
            <a:r>
              <a:rPr lang="pt-BR" b="1" dirty="0" smtClean="0">
                <a:solidFill>
                  <a:schemeClr val="bg1"/>
                </a:solidFill>
              </a:rPr>
              <a:t>As doutrinas de Lutero</a:t>
            </a:r>
            <a:r>
              <a:rPr lang="pt-BR" dirty="0" smtClean="0">
                <a:solidFill>
                  <a:schemeClr val="bg1"/>
                </a:solidFill>
              </a:rPr>
              <a:t> </a:t>
            </a:r>
            <a:r>
              <a:rPr lang="pt-BR" b="1" dirty="0" smtClean="0">
                <a:solidFill>
                  <a:schemeClr val="bg1"/>
                </a:solidFill>
              </a:rPr>
              <a:t>são lidas e as mulheres criam coragem.</a:t>
            </a:r>
            <a:r>
              <a:rPr lang="pt-BR" dirty="0" smtClean="0">
                <a:solidFill>
                  <a:schemeClr val="bg1"/>
                </a:solidFill>
              </a:rPr>
              <a:t/>
            </a:r>
            <a:br>
              <a:rPr lang="pt-BR" dirty="0" smtClean="0">
                <a:solidFill>
                  <a:schemeClr val="bg1"/>
                </a:solidFill>
              </a:rPr>
            </a:br>
            <a:r>
              <a:rPr lang="pt-BR" dirty="0" smtClean="0">
                <a:solidFill>
                  <a:schemeClr val="bg1"/>
                </a:solidFill>
              </a:rPr>
              <a:t>O sacerdócio geral de todos os crentes.</a:t>
            </a:r>
            <a:r>
              <a:rPr lang="pt-BR" sz="4800" b="1" dirty="0" smtClean="0">
                <a:solidFill>
                  <a:schemeClr val="bg1"/>
                </a:solidFill>
              </a:rPr>
              <a:t/>
            </a:r>
            <a:br>
              <a:rPr lang="pt-BR" sz="4800" b="1" dirty="0" smtClean="0">
                <a:solidFill>
                  <a:schemeClr val="bg1"/>
                </a:solidFill>
              </a:rPr>
            </a:br>
            <a:r>
              <a:rPr lang="pt-BR" sz="5100" b="1" dirty="0" smtClean="0"/>
              <a:t>Alívio: “Senti-me como se alguém me puxasse da terra, do inferno atroz e amargo, para o lindo e doce reino dos céus.” </a:t>
            </a:r>
            <a:br>
              <a:rPr lang="pt-BR" sz="5100" b="1" dirty="0" smtClean="0"/>
            </a:br>
            <a:r>
              <a:rPr lang="pt-BR" sz="5100" b="1" dirty="0" smtClean="0"/>
              <a:t>					</a:t>
            </a:r>
            <a:r>
              <a:rPr lang="pt-BR" dirty="0" smtClean="0"/>
              <a:t>(</a:t>
            </a:r>
            <a:r>
              <a:rPr lang="pt-BR" sz="4000" dirty="0" smtClean="0"/>
              <a:t>Katharina Zell)</a:t>
            </a:r>
            <a:r>
              <a:rPr lang="pt-BR" sz="5400" dirty="0" smtClean="0"/>
              <a:t/>
            </a:r>
            <a:br>
              <a:rPr lang="pt-BR" sz="5400" dirty="0" smtClean="0"/>
            </a:br>
            <a:r>
              <a:rPr lang="pt-BR" sz="4000" dirty="0" smtClean="0"/>
              <a:t/>
            </a:r>
            <a:br>
              <a:rPr lang="pt-BR" sz="4000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112568"/>
          </a:xfrm>
          <a:solidFill>
            <a:schemeClr val="accent2">
              <a:lumMod val="75000"/>
            </a:schemeClr>
          </a:solidFill>
          <a:ln w="57150">
            <a:solidFill>
              <a:schemeClr val="accent1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pt-BR" sz="5400" dirty="0" smtClean="0">
                <a:solidFill>
                  <a:schemeClr val="bg1"/>
                </a:solidFill>
              </a:rPr>
              <a:t>Os reformadores valorizavam a mulher como  esposa e ‘dona de casa’.</a:t>
            </a:r>
            <a:br>
              <a:rPr lang="pt-BR" sz="5400" dirty="0" smtClean="0">
                <a:solidFill>
                  <a:schemeClr val="bg1"/>
                </a:solidFill>
              </a:rPr>
            </a:br>
            <a:r>
              <a:rPr lang="pt-BR" sz="5400" dirty="0" smtClean="0">
                <a:solidFill>
                  <a:schemeClr val="bg1"/>
                </a:solidFill>
              </a:rPr>
              <a:t>E elas foram importantes como tal.</a:t>
            </a:r>
            <a:r>
              <a:rPr lang="pt-BR" sz="5400" b="1" dirty="0" smtClean="0"/>
              <a:t/>
            </a:r>
            <a:br>
              <a:rPr lang="pt-BR" sz="5400" b="1" dirty="0" smtClean="0"/>
            </a:br>
            <a:endParaRPr lang="pt-BR" sz="5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solidFill>
            <a:srgbClr val="7030A0"/>
          </a:solidFill>
        </p:spPr>
        <p:txBody>
          <a:bodyPr>
            <a:normAutofit/>
          </a:bodyPr>
          <a:lstStyle/>
          <a:p>
            <a:r>
              <a:rPr lang="de-DE" sz="5400" dirty="0" smtClean="0">
                <a:solidFill>
                  <a:schemeClr val="bg1"/>
                </a:solidFill>
              </a:rPr>
              <a:t>Katharina von Bora </a:t>
            </a:r>
            <a:r>
              <a:rPr lang="pt-BR" sz="5400" dirty="0" smtClean="0">
                <a:solidFill>
                  <a:schemeClr val="bg1"/>
                </a:solidFill>
              </a:rPr>
              <a:t>Luther</a:t>
            </a:r>
            <a:endParaRPr lang="pt-BR" sz="5400" dirty="0">
              <a:solidFill>
                <a:schemeClr val="bg1"/>
              </a:solidFill>
            </a:endParaRPr>
          </a:p>
        </p:txBody>
      </p:sp>
      <p:pic>
        <p:nvPicPr>
          <p:cNvPr id="5" name="Espaço Reservado para Conteúdo 4" descr="Kath.v.Bora gr.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987824" y="1454850"/>
            <a:ext cx="3168352" cy="4816665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solidFill>
            <a:schemeClr val="accent4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sz="5400" noProof="1" smtClean="0"/>
              <a:t>Katharina</a:t>
            </a:r>
            <a:r>
              <a:rPr lang="pt-BR" sz="5400" dirty="0" smtClean="0"/>
              <a:t> </a:t>
            </a:r>
            <a:r>
              <a:rPr lang="pt-BR" sz="5400" noProof="1" smtClean="0"/>
              <a:t>von Bora </a:t>
            </a:r>
            <a:endParaRPr lang="pt-BR" sz="5400" noProof="1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r>
              <a:rPr lang="pt-BR" sz="4800" dirty="0" smtClean="0"/>
              <a:t>1499 nascimento</a:t>
            </a:r>
          </a:p>
          <a:p>
            <a:r>
              <a:rPr lang="pt-BR" sz="4800" dirty="0" smtClean="0"/>
              <a:t>1509 Convento de </a:t>
            </a:r>
            <a:r>
              <a:rPr lang="pt-BR" sz="4800" noProof="1" smtClean="0"/>
              <a:t>Nimbschen</a:t>
            </a:r>
          </a:p>
          <a:p>
            <a:r>
              <a:rPr lang="pt-BR" sz="4800" dirty="0" smtClean="0"/>
              <a:t>1514 Noviciado  (renúncia às alegrias do mundo)</a:t>
            </a:r>
          </a:p>
          <a:p>
            <a:r>
              <a:rPr lang="pt-BR" sz="4800" dirty="0" smtClean="0"/>
              <a:t>1523 fuga do Convento</a:t>
            </a:r>
            <a:endParaRPr lang="pt-B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619</TotalTime>
  <Words>558</Words>
  <Application>Microsoft Office PowerPoint</Application>
  <PresentationFormat>Apresentação na tela (4:3)</PresentationFormat>
  <Paragraphs>114</Paragraphs>
  <Slides>54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54</vt:i4>
      </vt:variant>
    </vt:vector>
  </HeadingPairs>
  <TitlesOfParts>
    <vt:vector size="55" baseType="lpstr">
      <vt:lpstr>Tema do Office</vt:lpstr>
      <vt:lpstr>A importância das mulheres para a Reforma</vt:lpstr>
      <vt:lpstr>“Nenhuma Reforma sem as mulheres”  ‘Keine Reformation ohne die Frauen’  (historiador Martin H. Jung)</vt:lpstr>
      <vt:lpstr>As mulheres não aparecem nos livros de história   (exceção: Katharina von Bora?) Por quê ? </vt:lpstr>
      <vt:lpstr>Ideias em desfavor da mulher:  - A mulher é o homem  incompleto, um ser passivo  e receptor, cuja única  função é a reprodução. - A mulher é facilmente  dominada  pelo diabo.</vt:lpstr>
      <vt:lpstr>Na época da Reforma</vt:lpstr>
      <vt:lpstr>  MUDANÇAS As doutrinas de Lutero são lidas e as mulheres criam coragem. O sacerdócio geral de todos os crentes. Alívio: “Senti-me como se alguém me puxasse da terra, do inferno atroz e amargo, para o lindo e doce reino dos céus.”       (Katharina Zell)  </vt:lpstr>
      <vt:lpstr>Os reformadores valorizavam a mulher como  esposa e ‘dona de casa’. E elas foram importantes como tal. </vt:lpstr>
      <vt:lpstr>Katharina von Bora Luther</vt:lpstr>
      <vt:lpstr>Katharina von Bora </vt:lpstr>
      <vt:lpstr>Katharina von Bora</vt:lpstr>
      <vt:lpstr> Filhos: Johannes (Hänschen), Elisabeth,  Magdalena (Lenchen), Martin, Paul, Margarete </vt:lpstr>
      <vt:lpstr>Casa da família Lutero antigo Convento dos Agostinhos</vt:lpstr>
      <vt:lpstr>A “estrela da manhã de Wittenberg”</vt:lpstr>
      <vt:lpstr>O mosteiro ‘Schwarzes Kloster” precisou de reformas: * no prédio (um quarto de banho) * um poço * novos estábulos * cervejaria Katharina comprou novas terras.</vt:lpstr>
      <vt:lpstr>Pessoas na casa: * a família + 12 sobrinhos/as e  outros  órfãos * pessoas idosas e doentes * estudantes, foragidos e  * visitantes (em média 20 pessoas  ao redor da mesa)</vt:lpstr>
      <vt:lpstr>Katharina como dona-de-casa = administradora (e educadora dos filhos):  * terras com plantações,  * criação de gado, porcos,   galinhas, peixes ...  * comercialização dos   produtos,  *coordenação do trabalho   dos/as empregados/as (10) * farmácia caseira – preparava   medicamentos </vt:lpstr>
      <vt:lpstr>Lutero sobre sua esposa: “Não  daria minha Katharina nem pela França, nem por Veneza. Ela me foi dada por Deus, assim como eu a ela.”</vt:lpstr>
      <vt:lpstr>De uma carta de Lutero: Forte Coburg, 8.9.1530: Minha mais querida dona-de-casa Katharina Luther de Wittenberg, em  mãos. Graça e paz em Cristo. Minha querida Käthe! --- ass.: Martinus Luther</vt:lpstr>
      <vt:lpstr>Outras denominações: * Em mãos da sra. Katharina,  doutora Luther de Wittenberg! * Meu simpático, querido senhor  sra. Katharina von Bora, D.  Luther de Wittenberg.   Querido senhor Käthe! --  ass.:Teu amorzinho Martin Luther</vt:lpstr>
      <vt:lpstr>* Minha simpática, querida Käthe  Luther,  fazedora de cerveja,  juíza no mercado de porcos, de  Wittenberg, em mãos. * À mais sábia mulher, Katharina  Luther, minha graciosa dona de casa de Wittenberg.</vt:lpstr>
      <vt:lpstr>Atentas aos ensinamentos</vt:lpstr>
      <vt:lpstr>Wibrandis Rosenblatt 1504 - 1564 </vt:lpstr>
      <vt:lpstr>1º casamento - 1525:  Ludwig Keller  (humanista em Basel) 1 filha: Wibrandis Viúva após 2 anos </vt:lpstr>
      <vt:lpstr>Idade média das pessoas: 25 anos Com 40 anos, homens se  consideravam ‘velhos’ Era comum: ter muitos filhos  ficar viúvo/viúva  perder filhos </vt:lpstr>
      <vt:lpstr>2º casamento:  Johannes  Oekolampad  (Basel/Basileia) Ela 25 anos, ele 45 Filhos: Eusebius,  Irene, Aletheia</vt:lpstr>
      <vt:lpstr>Apresentação do PowerPoint</vt:lpstr>
      <vt:lpstr>Atividades  de Wibrandis: *Maternidade *Hospitalidade:   refugiados  estudiosos  estudantes</vt:lpstr>
      <vt:lpstr>3º casamento: Wolfgang Capito </vt:lpstr>
      <vt:lpstr>Filhos com Wolfgang Capito,   em 9 anos de casamento -Agnes (nome da esposa que faleceu),  -Dorothea, -Johann Simon, -Wolfgang Christoph, -Irene. </vt:lpstr>
      <vt:lpstr>Ano de 1541 (9 anos após) A epidemia da cólera ceifou 3.000 pessoas em Estrasburgo. Wibrandis perdeu 3 filhos (Eusebius Oekolampad; Dorothea + Wolfgang Christoph Capito) e o marido </vt:lpstr>
      <vt:lpstr>4º casamento: Martin Bucer</vt:lpstr>
      <vt:lpstr>Casamento em 1542 Ele 50 anos, ela 37 Motivos por que casaram:   * Elisabeth (esposa) havia pedido  * Wibrandis: seus filhos,   sua situação financeira precária  sua excelência e a solidão dele  * seu filho Nathanael  </vt:lpstr>
      <vt:lpstr>  Wibrandis Desejo de Bucer :  que ela seja   menos preocupada   e menos permissiva Dois filhos:   Martin e   Elisabeth (11º parto)  + adoção de sobrinha   </vt:lpstr>
      <vt:lpstr>Em 1542 inicia a inquisição romana  – refugiados,  – mãe doentia,  – muitas vezes sozinha ... Hóspede Vermiglio (Reformador na Itália) elogia hospedagem, mas não menciona Wibrandis</vt:lpstr>
      <vt:lpstr> 1546 - início da Guerra de Esmalcalde  (Carlos V reconquista territórios) Fuga de Bucer para a Inglaterra   (Bucer fez testamento) 1549 - Wibrandis vai com Agnes Capito  à Inglaterra 1550 - Volta a Estrasburgo (buscar  família) e volta à Inglaterra 1551 - Bucer falece (ela 47 anos) </vt:lpstr>
      <vt:lpstr>Wibrandis viveu 2 anos em  Estrasburgo Depois voltou para sua cidade  natal (Basileia) Em 1564 epidemia forte de cólera:  5000 mortos em Estrasburgo  7000 mortos em Basileia. Wibrandis é uma das vítimas.</vt:lpstr>
      <vt:lpstr>Wibrandis foi sepultada na catedral de Basel, ao lado de Oekolampad</vt:lpstr>
      <vt:lpstr>Catedral de Basel - hoje</vt:lpstr>
      <vt:lpstr>O que seriam estes homens sem a presença das esposas fieis?</vt:lpstr>
      <vt:lpstr>Walburga Bugenhagen (1500-1569) Esposa do Reformador Johannes Bugenhagen </vt:lpstr>
      <vt:lpstr>Reformador do norte da Europa: Pomerânia, Dinamarca, Noruéga</vt:lpstr>
      <vt:lpstr>Em 1528, Bugenhagen iniciou sua missão no norte, quando 4 filhos já haviam nascido. Em 35 anos de matrimônio, teve 9 filhos. Walburga acompanhou seu marido em todas as mudanças geográficas, de cidade em cidade, onde ficavam geralmente 2 anos. </vt:lpstr>
      <vt:lpstr>Mulheres na vida pública e política</vt:lpstr>
      <vt:lpstr>Árgula von Stauff Grumbach </vt:lpstr>
      <vt:lpstr>Katharina Schütz Zell </vt:lpstr>
      <vt:lpstr>Martim Lutero e sua  visão da mulher</vt:lpstr>
      <vt:lpstr>Lutero - visão contraditória</vt:lpstr>
      <vt:lpstr>Elisabeth von Hessen (Rochlitz)</vt:lpstr>
      <vt:lpstr>Apresentação do PowerPoint</vt:lpstr>
      <vt:lpstr>Elisabeth von Rochlitz</vt:lpstr>
      <vt:lpstr>Anna von Sachsen ou  Anna da Dinamarca – 1532-1585</vt:lpstr>
      <vt:lpstr>Apresentação do PowerPoint</vt:lpstr>
      <vt:lpstr>Anna von Sachsen  - ‘Mutter Anna’</vt:lpstr>
      <vt:lpstr>Mapa das confissões na Europa no fim do século 16</vt:lpstr>
    </vt:vector>
  </TitlesOfParts>
  <Company>Casa Matriz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importância das mulheres para a Reforma</dc:title>
  <dc:creator>Ruthild</dc:creator>
  <cp:lastModifiedBy>Rosangela Stange</cp:lastModifiedBy>
  <cp:revision>78</cp:revision>
  <dcterms:created xsi:type="dcterms:W3CDTF">2014-07-26T14:51:35Z</dcterms:created>
  <dcterms:modified xsi:type="dcterms:W3CDTF">2014-08-15T19:49:39Z</dcterms:modified>
</cp:coreProperties>
</file>