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321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232FF4-A34E-40D6-BBFB-E8A2EAE5F107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0EAF1-0D0F-439F-9C11-BFF550CB9EC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8688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F1989-5892-4321-AE15-5F0F092F1D7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12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E36F-9E0F-4A86-A3FC-1EA0E55EBA6E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F88A-1821-4C31-B711-7FA4DF5673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847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E36F-9E0F-4A86-A3FC-1EA0E55EBA6E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F88A-1821-4C31-B711-7FA4DF5673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593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E36F-9E0F-4A86-A3FC-1EA0E55EBA6E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F88A-1821-4C31-B711-7FA4DF5673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979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E36F-9E0F-4A86-A3FC-1EA0E55EBA6E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F88A-1821-4C31-B711-7FA4DF5673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9105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E36F-9E0F-4A86-A3FC-1EA0E55EBA6E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F88A-1821-4C31-B711-7FA4DF5673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9446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E36F-9E0F-4A86-A3FC-1EA0E55EBA6E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F88A-1821-4C31-B711-7FA4DF5673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5438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E36F-9E0F-4A86-A3FC-1EA0E55EBA6E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F88A-1821-4C31-B711-7FA4DF5673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6605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E36F-9E0F-4A86-A3FC-1EA0E55EBA6E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F88A-1821-4C31-B711-7FA4DF5673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7239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E36F-9E0F-4A86-A3FC-1EA0E55EBA6E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F88A-1821-4C31-B711-7FA4DF5673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241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E36F-9E0F-4A86-A3FC-1EA0E55EBA6E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F88A-1821-4C31-B711-7FA4DF5673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5578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E36F-9E0F-4A86-A3FC-1EA0E55EBA6E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F88A-1821-4C31-B711-7FA4DF5673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5064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FE36F-9E0F-4A86-A3FC-1EA0E55EBA6E}" type="datetimeFigureOut">
              <a:rPr lang="pt-BR" smtClean="0"/>
              <a:t>28/01/2014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2F88A-1821-4C31-B711-7FA4DF5673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6168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9903" y="331530"/>
            <a:ext cx="9078097" cy="2387600"/>
          </a:xfrm>
        </p:spPr>
        <p:txBody>
          <a:bodyPr/>
          <a:lstStyle/>
          <a:p>
            <a:r>
              <a:rPr lang="en-US" dirty="0" err="1" smtClean="0">
                <a:latin typeface="Charlemagne Std" pitchFamily="82" charset="0"/>
              </a:rPr>
              <a:t>Dia</a:t>
            </a:r>
            <a:r>
              <a:rPr lang="en-US" dirty="0" smtClean="0">
                <a:latin typeface="Charlemagne Std" pitchFamily="82" charset="0"/>
              </a:rPr>
              <a:t> Mundial de </a:t>
            </a:r>
            <a:r>
              <a:rPr lang="en-US" dirty="0" err="1" smtClean="0">
                <a:latin typeface="Charlemagne Std" pitchFamily="82" charset="0"/>
              </a:rPr>
              <a:t>Oração</a:t>
            </a:r>
            <a:endParaRPr lang="en-US" dirty="0">
              <a:latin typeface="Charlemagne Std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124200"/>
            <a:ext cx="9144000" cy="2514600"/>
          </a:xfrm>
        </p:spPr>
        <p:txBody>
          <a:bodyPr>
            <a:normAutofit fontScale="92500" lnSpcReduction="20000"/>
          </a:bodyPr>
          <a:lstStyle/>
          <a:p>
            <a:r>
              <a:rPr lang="en-US" sz="5400" b="1" i="1" dirty="0" smtClean="0">
                <a:latin typeface="Adobe Hebrew" pitchFamily="18" charset="-79"/>
                <a:cs typeface="Adobe Hebrew" pitchFamily="18" charset="-79"/>
              </a:rPr>
              <a:t>2014 </a:t>
            </a:r>
            <a:r>
              <a:rPr lang="en-US" sz="5400" b="1" i="1" dirty="0" err="1" smtClean="0">
                <a:latin typeface="Adobe Hebrew" pitchFamily="18" charset="-79"/>
                <a:cs typeface="Adobe Hebrew" pitchFamily="18" charset="-79"/>
              </a:rPr>
              <a:t>Egito</a:t>
            </a:r>
            <a:endParaRPr lang="en-US" sz="5400" b="1" i="1" dirty="0">
              <a:latin typeface="Adobe Hebrew" pitchFamily="18" charset="-79"/>
              <a:cs typeface="Adobe Hebrew" pitchFamily="18" charset="-79"/>
            </a:endParaRPr>
          </a:p>
          <a:p>
            <a:endParaRPr lang="en-US" sz="4000" b="1" dirty="0"/>
          </a:p>
          <a:p>
            <a:r>
              <a:rPr lang="en-US" sz="10400" i="1" dirty="0" err="1" smtClean="0">
                <a:latin typeface="French Script MT" pitchFamily="66" charset="0"/>
                <a:cs typeface="Arabic Typesetting" pitchFamily="66" charset="-78"/>
              </a:rPr>
              <a:t>Mananciais</a:t>
            </a:r>
            <a:r>
              <a:rPr lang="en-US" sz="10400" i="1" dirty="0" smtClean="0">
                <a:latin typeface="French Script MT" pitchFamily="66" charset="0"/>
                <a:cs typeface="Arabic Typesetting" pitchFamily="66" charset="-78"/>
              </a:rPr>
              <a:t> </a:t>
            </a:r>
            <a:r>
              <a:rPr lang="en-US" sz="10400" i="1" dirty="0" err="1" smtClean="0">
                <a:latin typeface="French Script MT" pitchFamily="66" charset="0"/>
                <a:cs typeface="Arabic Typesetting" pitchFamily="66" charset="-78"/>
              </a:rPr>
              <a:t>noDeserto</a:t>
            </a:r>
            <a:endParaRPr lang="en-US" sz="10400" i="1" dirty="0">
              <a:latin typeface="French Script MT" pitchFamily="66" charset="0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3739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338" y="0"/>
            <a:ext cx="572932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0" y="5562600"/>
            <a:ext cx="914400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dobe Garamond Pro" pitchFamily="18" charset="0"/>
              </a:rPr>
              <a:t>  1. </a:t>
            </a:r>
            <a:r>
              <a:rPr lang="en-US" sz="5400" dirty="0" err="1" smtClean="0">
                <a:solidFill>
                  <a:schemeClr val="bg1"/>
                </a:solidFill>
                <a:latin typeface="Adobe Garamond Pro" pitchFamily="18" charset="0"/>
              </a:rPr>
              <a:t>Geografia</a:t>
            </a:r>
            <a:endParaRPr lang="en-US" sz="5400" dirty="0">
              <a:solidFill>
                <a:schemeClr val="bg1"/>
              </a:solidFill>
              <a:latin typeface="Adobe Garamond Pro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72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57150"/>
            <a:ext cx="9220200" cy="6915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91200" y="5867400"/>
            <a:ext cx="3276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85636" y="6206898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©Christel Selbach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5088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"/>
            <a:ext cx="11423920" cy="6841659"/>
          </a:xfrm>
        </p:spPr>
      </p:pic>
      <p:sp>
        <p:nvSpPr>
          <p:cNvPr id="5" name="TextBox 4"/>
          <p:cNvSpPr txBox="1"/>
          <p:nvPr/>
        </p:nvSpPr>
        <p:spPr>
          <a:xfrm>
            <a:off x="1524000" y="6216134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95000"/>
                    <a:lumOff val="5000"/>
                  </a:schemeClr>
                </a:solidFill>
                <a:latin typeface="Adobe Hebrew" pitchFamily="18" charset="-79"/>
                <a:cs typeface="Adobe Hebrew" pitchFamily="18" charset="-79"/>
              </a:rPr>
              <a:t>© Biblische Reisen GmbH, Stuttgart</a:t>
            </a:r>
            <a:endParaRPr lang="en-US" dirty="0">
              <a:solidFill>
                <a:schemeClr val="bg1">
                  <a:lumMod val="95000"/>
                  <a:lumOff val="5000"/>
                </a:schemeClr>
              </a:solidFill>
              <a:latin typeface="Adobe Hebrew" pitchFamily="18" charset="-79"/>
              <a:cs typeface="Adobe Hebrew" pitchFamily="18" charset="-79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7010400" y="381000"/>
            <a:ext cx="4191000" cy="990600"/>
          </a:xfrm>
          <a:prstGeom prst="roundRect">
            <a:avLst/>
          </a:prstGeom>
          <a:solidFill>
            <a:schemeClr val="tx1">
              <a:alpha val="72000"/>
            </a:schemeClr>
          </a:solidFill>
          <a:ln>
            <a:noFill/>
          </a:ln>
          <a:effectLst>
            <a:outerShdw blurRad="50800" dist="76200" dir="13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86200" y="56894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 err="1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Monastério</a:t>
            </a:r>
            <a:r>
              <a:rPr lang="en-GB" sz="20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 Santa Catarina</a:t>
            </a:r>
            <a:endParaRPr lang="en-GB" sz="20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  <a:p>
            <a:pPr algn="r"/>
            <a:r>
              <a:rPr lang="en-GB" sz="20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Monte </a:t>
            </a:r>
            <a:r>
              <a:rPr lang="en-GB" sz="2000" dirty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Sinai</a:t>
            </a:r>
            <a:endParaRPr lang="en-US" sz="20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4682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12569"/>
            <a:ext cx="9951509" cy="7463632"/>
          </a:xfrm>
        </p:spPr>
      </p:pic>
      <p:sp>
        <p:nvSpPr>
          <p:cNvPr id="5" name="TextBox 4"/>
          <p:cNvSpPr txBox="1"/>
          <p:nvPr/>
        </p:nvSpPr>
        <p:spPr>
          <a:xfrm>
            <a:off x="1600200" y="6159378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Heidi Henning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3006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-171450"/>
            <a:ext cx="9372600" cy="70294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5527" y="5562600"/>
            <a:ext cx="9144000" cy="76200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l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Adobe Garamond Pro" pitchFamily="18" charset="0"/>
              </a:rPr>
              <a:t>  2. </a:t>
            </a:r>
            <a:r>
              <a:rPr lang="en-US" sz="5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dobe Garamond Pro" pitchFamily="18" charset="0"/>
              </a:rPr>
              <a:t>A Capital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Adobe Garamond Pro" pitchFamily="18" charset="0"/>
              </a:rPr>
              <a:t>, Cairo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96200" y="6317979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>
                <a:latin typeface="Adobe Hebrew" pitchFamily="18" charset="-79"/>
                <a:cs typeface="Adobe Hebrew" pitchFamily="18" charset="-79"/>
              </a:rPr>
              <a:t>©Jürgen Reichmann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9596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0"/>
            <a:ext cx="9499600" cy="7124700"/>
          </a:xfrm>
        </p:spPr>
      </p:pic>
      <p:sp>
        <p:nvSpPr>
          <p:cNvPr id="5" name="TextBox 4"/>
          <p:cNvSpPr txBox="1"/>
          <p:nvPr/>
        </p:nvSpPr>
        <p:spPr>
          <a:xfrm>
            <a:off x="1676400" y="6136618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dobe Hebrew" pitchFamily="18" charset="-79"/>
                <a:cs typeface="Adobe Hebrew" pitchFamily="18" charset="-79"/>
              </a:rPr>
              <a:t>© Claudia Mende, www.claudia-mende.de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718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-200819"/>
            <a:ext cx="5791200" cy="7721601"/>
          </a:xfrm>
        </p:spPr>
      </p:pic>
      <p:sp>
        <p:nvSpPr>
          <p:cNvPr id="5" name="TextBox 4"/>
          <p:cNvSpPr txBox="1"/>
          <p:nvPr/>
        </p:nvSpPr>
        <p:spPr>
          <a:xfrm>
            <a:off x="1600200" y="61722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dobe Hebrew" pitchFamily="18" charset="-79"/>
                <a:cs typeface="Adobe Hebrew" pitchFamily="18" charset="-79"/>
              </a:rPr>
              <a:t>© Claudia Mende, www.claudia-mende.de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4301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1" y="0"/>
            <a:ext cx="10286999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5486400"/>
            <a:ext cx="10591800" cy="8382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l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Adobe Garamond Pro" pitchFamily="18" charset="0"/>
              </a:rPr>
              <a:t>3. </a:t>
            </a:r>
            <a:r>
              <a:rPr lang="en-US" sz="5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dobe Garamond Pro" pitchFamily="18" charset="0"/>
              </a:rPr>
              <a:t>Economia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  <a:latin typeface="Adobe Garamond Pro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77200" y="632117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>
                <a:latin typeface="Adobe Hebrew" pitchFamily="18" charset="-79"/>
                <a:cs typeface="Adobe Hebrew" pitchFamily="18" charset="-79"/>
              </a:rPr>
              <a:t>© Heiner Heine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323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-457200"/>
            <a:ext cx="10964029" cy="7620000"/>
          </a:xfrm>
        </p:spPr>
      </p:pic>
      <p:sp>
        <p:nvSpPr>
          <p:cNvPr id="5" name="TextBox 4"/>
          <p:cNvSpPr txBox="1"/>
          <p:nvPr/>
        </p:nvSpPr>
        <p:spPr>
          <a:xfrm>
            <a:off x="1752600" y="613993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hessnatur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2147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0"/>
            <a:ext cx="10286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1755742" y="61722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Heiner Heine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8504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296400" cy="6972300"/>
          </a:xfrm>
        </p:spPr>
      </p:pic>
      <p:sp>
        <p:nvSpPr>
          <p:cNvPr id="5" name="TextBox 4"/>
          <p:cNvSpPr txBox="1"/>
          <p:nvPr/>
        </p:nvSpPr>
        <p:spPr>
          <a:xfrm>
            <a:off x="1676400" y="60960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AUEED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089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92" y="0"/>
            <a:ext cx="9875309" cy="740648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410200"/>
            <a:ext cx="10058400" cy="8382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l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Adobe Garamond Pro" pitchFamily="18" charset="0"/>
              </a:rPr>
              <a:t>     4. </a:t>
            </a:r>
            <a:r>
              <a:rPr lang="en-US" sz="5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dobe Garamond Pro" pitchFamily="18" charset="0"/>
              </a:rPr>
              <a:t>Água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  <a:latin typeface="Adobe Garamond Pro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48400" y="62484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>
                <a:latin typeface="Adobe Hebrew" pitchFamily="18" charset="-79"/>
                <a:cs typeface="Adobe Hebrew" pitchFamily="18" charset="-79"/>
              </a:rPr>
              <a:t>© MISEREOR e.V./Abt. Afrika/Naher Osten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6639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1" y="-35351"/>
            <a:ext cx="10519173" cy="7012783"/>
          </a:xfrm>
        </p:spPr>
      </p:pic>
      <p:sp>
        <p:nvSpPr>
          <p:cNvPr id="5" name="TextBox 4"/>
          <p:cNvSpPr txBox="1"/>
          <p:nvPr/>
        </p:nvSpPr>
        <p:spPr>
          <a:xfrm>
            <a:off x="1737674" y="6169843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Heiner Heine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797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349" y="-838200"/>
            <a:ext cx="5133305" cy="7696200"/>
          </a:xfrm>
        </p:spPr>
      </p:pic>
      <p:sp>
        <p:nvSpPr>
          <p:cNvPr id="5" name="TextBox 4"/>
          <p:cNvSpPr txBox="1"/>
          <p:nvPr/>
        </p:nvSpPr>
        <p:spPr>
          <a:xfrm>
            <a:off x="1676400" y="61722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MISEREOR e.V./Abt. Afrika/Naher Osten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4953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359" y="0"/>
            <a:ext cx="10515599" cy="7010400"/>
          </a:xfrm>
        </p:spPr>
      </p:pic>
      <p:sp>
        <p:nvSpPr>
          <p:cNvPr id="5" name="TextBox 4"/>
          <p:cNvSpPr txBox="1"/>
          <p:nvPr/>
        </p:nvSpPr>
        <p:spPr>
          <a:xfrm>
            <a:off x="1600200" y="6206707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Heiner Heine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5607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"/>
            <a:ext cx="9220200" cy="7098989"/>
          </a:xfrm>
        </p:spPr>
      </p:pic>
      <p:sp>
        <p:nvSpPr>
          <p:cNvPr id="6" name="TextBox 5"/>
          <p:cNvSpPr txBox="1"/>
          <p:nvPr/>
        </p:nvSpPr>
        <p:spPr>
          <a:xfrm>
            <a:off x="1447800" y="5410200"/>
            <a:ext cx="922020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Adobe Garamond Pro" pitchFamily="18" charset="0"/>
              </a:rPr>
              <a:t>5. </a:t>
            </a:r>
            <a:r>
              <a:rPr lang="en-US" sz="5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dobe Garamond Pro" pitchFamily="18" charset="0"/>
              </a:rPr>
              <a:t>Islã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  <a:latin typeface="Adobe Garamond Pro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60237" y="6333530"/>
            <a:ext cx="2407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>
                <a:latin typeface="Adobe Hebrew" pitchFamily="18" charset="-79"/>
                <a:cs typeface="Adobe Hebrew" pitchFamily="18" charset="-79"/>
              </a:rPr>
              <a:t>© Mona Said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2760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9427"/>
            <a:ext cx="9317182" cy="6987887"/>
          </a:xfrm>
        </p:spPr>
      </p:pic>
      <p:sp>
        <p:nvSpPr>
          <p:cNvPr id="5" name="TextBox 4"/>
          <p:cNvSpPr txBox="1"/>
          <p:nvPr/>
        </p:nvSpPr>
        <p:spPr>
          <a:xfrm>
            <a:off x="1676400" y="61722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© Renate Ehmer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010400" y="381000"/>
            <a:ext cx="4191000" cy="762000"/>
          </a:xfrm>
          <a:prstGeom prst="roundRect">
            <a:avLst/>
          </a:prstGeom>
          <a:solidFill>
            <a:schemeClr val="tx1">
              <a:alpha val="72000"/>
            </a:schemeClr>
          </a:solidFill>
          <a:ln>
            <a:noFill/>
          </a:ln>
          <a:effectLst>
            <a:outerShdw blurRad="50800" dist="76200" dir="13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010400" y="561945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000" dirty="0" smtClean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Mesquita Al-Azhar </a:t>
            </a:r>
            <a:endParaRPr lang="en-US" sz="2000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1113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00" y="-152400"/>
            <a:ext cx="4800600" cy="7200901"/>
          </a:xfrm>
        </p:spPr>
      </p:pic>
      <p:sp>
        <p:nvSpPr>
          <p:cNvPr id="5" name="TextBox 4"/>
          <p:cNvSpPr txBox="1"/>
          <p:nvPr/>
        </p:nvSpPr>
        <p:spPr>
          <a:xfrm>
            <a:off x="1752600" y="61722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Christel Selbach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9811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6186" y="-457200"/>
            <a:ext cx="12217137" cy="7315200"/>
          </a:xfrm>
        </p:spPr>
      </p:pic>
      <p:sp>
        <p:nvSpPr>
          <p:cNvPr id="5" name="TextBox 4"/>
          <p:cNvSpPr txBox="1"/>
          <p:nvPr/>
        </p:nvSpPr>
        <p:spPr>
          <a:xfrm>
            <a:off x="1524000" y="6096001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dobe Hebrew" pitchFamily="18" charset="-79"/>
                <a:cs typeface="Adobe Hebrew" pitchFamily="18" charset="-79"/>
              </a:rPr>
              <a:t>© </a:t>
            </a:r>
            <a:r>
              <a:rPr lang="en-US" dirty="0">
                <a:latin typeface="Adobe Hebrew" pitchFamily="18" charset="-79"/>
                <a:cs typeface="Adobe Hebrew" pitchFamily="18" charset="-79"/>
              </a:rPr>
              <a:t>World Student Christian Federation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72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-228600"/>
            <a:ext cx="9448800" cy="7086600"/>
          </a:xfrm>
        </p:spPr>
      </p:pic>
      <p:sp>
        <p:nvSpPr>
          <p:cNvPr id="5" name="TextBox 4"/>
          <p:cNvSpPr txBox="1"/>
          <p:nvPr/>
        </p:nvSpPr>
        <p:spPr>
          <a:xfrm>
            <a:off x="1524000" y="5334000"/>
            <a:ext cx="914400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Adobe Garamond Pro" pitchFamily="18" charset="0"/>
              </a:rPr>
              <a:t>6. </a:t>
            </a:r>
            <a:r>
              <a:rPr lang="en-US" sz="5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dobe Garamond Pro" pitchFamily="18" charset="0"/>
              </a:rPr>
              <a:t>Cristianismo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  <a:latin typeface="Adobe Garamond Pro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58200" y="634266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>
                <a:latin typeface="Adobe Hebrew" pitchFamily="18" charset="-79"/>
                <a:cs typeface="Adobe Hebrew" pitchFamily="18" charset="-79"/>
              </a:rPr>
              <a:t>© Christel Selbach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7379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-4618"/>
            <a:ext cx="9150157" cy="6862618"/>
          </a:xfrm>
        </p:spPr>
      </p:pic>
      <p:sp>
        <p:nvSpPr>
          <p:cNvPr id="5" name="TextBox 4"/>
          <p:cNvSpPr txBox="1"/>
          <p:nvPr/>
        </p:nvSpPr>
        <p:spPr>
          <a:xfrm>
            <a:off x="1828800" y="6324601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Christel Selbach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  <a:p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010400" y="381000"/>
            <a:ext cx="3962400" cy="762000"/>
          </a:xfrm>
          <a:prstGeom prst="roundRect">
            <a:avLst/>
          </a:prstGeom>
          <a:solidFill>
            <a:schemeClr val="tx1">
              <a:alpha val="72000"/>
            </a:schemeClr>
          </a:solidFill>
          <a:ln>
            <a:noFill/>
          </a:ln>
          <a:effectLst>
            <a:outerShdw blurRad="50800" dist="76200" dir="13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781800" y="561945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dobe Hebrew" pitchFamily="18" charset="-79"/>
                <a:cs typeface="Adobe Hebrew" pitchFamily="18" charset="-79"/>
              </a:rPr>
              <a:t>Monastério de Santo Antonio</a:t>
            </a:r>
            <a:endParaRPr lang="en-US" sz="2000" dirty="0">
              <a:solidFill>
                <a:schemeClr val="bg1">
                  <a:lumMod val="95000"/>
                  <a:lumOff val="5000"/>
                </a:schemeClr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5971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-4618"/>
            <a:ext cx="5181600" cy="6908801"/>
          </a:xfrm>
        </p:spPr>
      </p:pic>
      <p:sp>
        <p:nvSpPr>
          <p:cNvPr id="5" name="TextBox 4"/>
          <p:cNvSpPr txBox="1"/>
          <p:nvPr/>
        </p:nvSpPr>
        <p:spPr>
          <a:xfrm>
            <a:off x="1752600" y="6289902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© Bärbel Haug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97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400050"/>
            <a:ext cx="9677400" cy="7258050"/>
          </a:xfrm>
        </p:spPr>
      </p:pic>
      <p:sp>
        <p:nvSpPr>
          <p:cNvPr id="5" name="TextBox 4"/>
          <p:cNvSpPr txBox="1"/>
          <p:nvPr/>
        </p:nvSpPr>
        <p:spPr>
          <a:xfrm>
            <a:off x="1828800" y="6216134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Gudrun Strobel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7864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1524000" y="5410200"/>
            <a:ext cx="914400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dobe Garamond Pro" pitchFamily="18" charset="0"/>
              </a:rPr>
              <a:t>7. </a:t>
            </a:r>
            <a:r>
              <a:rPr lang="en-US" sz="5400" dirty="0" err="1" smtClean="0">
                <a:solidFill>
                  <a:schemeClr val="bg1"/>
                </a:solidFill>
                <a:latin typeface="Adobe Garamond Pro" pitchFamily="18" charset="0"/>
              </a:rPr>
              <a:t>História</a:t>
            </a:r>
            <a:r>
              <a:rPr lang="en-US" sz="5400" dirty="0" smtClean="0">
                <a:solidFill>
                  <a:schemeClr val="bg1"/>
                </a:solidFill>
                <a:latin typeface="Adobe Garamond Pro" pitchFamily="18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dobe Garamond Pro" pitchFamily="18" charset="0"/>
              </a:rPr>
              <a:t>Antiga</a:t>
            </a:r>
            <a:endParaRPr lang="en-US" sz="5400" dirty="0">
              <a:solidFill>
                <a:schemeClr val="bg1"/>
              </a:solidFill>
              <a:latin typeface="Adobe Garamond Pro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2400" y="633353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/>
              <a:t>© Friedgard Marquardt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84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-27709"/>
            <a:ext cx="9180945" cy="6885709"/>
          </a:xfrm>
        </p:spPr>
      </p:pic>
      <p:sp>
        <p:nvSpPr>
          <p:cNvPr id="5" name="TextBox 4"/>
          <p:cNvSpPr txBox="1"/>
          <p:nvPr/>
        </p:nvSpPr>
        <p:spPr>
          <a:xfrm>
            <a:off x="1722582" y="6204466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© Renate Ehmer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67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0"/>
            <a:ext cx="10286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1524000" y="6139934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© Heiner Heine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010400" y="381000"/>
            <a:ext cx="3962400" cy="990600"/>
          </a:xfrm>
          <a:prstGeom prst="roundRect">
            <a:avLst/>
          </a:prstGeom>
          <a:solidFill>
            <a:schemeClr val="tx1">
              <a:alpha val="72000"/>
            </a:schemeClr>
          </a:solidFill>
          <a:ln>
            <a:noFill/>
          </a:ln>
          <a:effectLst>
            <a:outerShdw blurRad="50800" dist="76200" dir="13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162800" y="522357"/>
            <a:ext cx="335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Adobe Hebrew" pitchFamily="18" charset="-79"/>
                <a:cs typeface="Adobe Hebrew" pitchFamily="18" charset="-79"/>
              </a:rPr>
              <a:t>Templo</a:t>
            </a:r>
            <a:r>
              <a:rPr lang="en-GB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dobe Hebrew" pitchFamily="18" charset="-79"/>
                <a:cs typeface="Adobe Hebrew" pitchFamily="18" charset="-79"/>
              </a:rPr>
              <a:t> de Hatshepsut</a:t>
            </a:r>
            <a:endParaRPr lang="en-GB" sz="2000" dirty="0">
              <a:solidFill>
                <a:schemeClr val="bg1">
                  <a:lumMod val="95000"/>
                  <a:lumOff val="5000"/>
                </a:schemeClr>
              </a:solidFill>
              <a:latin typeface="Adobe Hebrew" pitchFamily="18" charset="-79"/>
              <a:cs typeface="Adobe Hebrew" pitchFamily="18" charset="-79"/>
            </a:endParaRPr>
          </a:p>
          <a:p>
            <a:pPr algn="r"/>
            <a:r>
              <a:rPr lang="en-GB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Adobe Hebrew" pitchFamily="18" charset="-79"/>
                <a:cs typeface="Adobe Hebrew" pitchFamily="18" charset="-79"/>
              </a:rPr>
              <a:t>Luxor</a:t>
            </a:r>
            <a:endParaRPr lang="en-US" sz="2000" dirty="0">
              <a:solidFill>
                <a:schemeClr val="bg1">
                  <a:lumMod val="95000"/>
                  <a:lumOff val="5000"/>
                </a:schemeClr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8529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-254001"/>
            <a:ext cx="5334000" cy="7112001"/>
          </a:xfrm>
        </p:spPr>
      </p:pic>
      <p:sp>
        <p:nvSpPr>
          <p:cNvPr id="5" name="TextBox 4"/>
          <p:cNvSpPr txBox="1"/>
          <p:nvPr/>
        </p:nvSpPr>
        <p:spPr>
          <a:xfrm>
            <a:off x="1731818" y="6356866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© WGT e.V.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17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524000" y="5410200"/>
            <a:ext cx="914400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dobe Garamond Pro" pitchFamily="18" charset="0"/>
              </a:rPr>
              <a:t>8. </a:t>
            </a:r>
            <a:r>
              <a:rPr lang="en-US" sz="5400" dirty="0" err="1" smtClean="0">
                <a:solidFill>
                  <a:schemeClr val="bg1"/>
                </a:solidFill>
                <a:latin typeface="Adobe Garamond Pro" pitchFamily="18" charset="0"/>
              </a:rPr>
              <a:t>História</a:t>
            </a:r>
            <a:r>
              <a:rPr lang="en-US" sz="5400" dirty="0" smtClean="0">
                <a:solidFill>
                  <a:schemeClr val="bg1"/>
                </a:solidFill>
                <a:latin typeface="Adobe Garamond Pro" pitchFamily="18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dobe Garamond Pro" pitchFamily="18" charset="0"/>
              </a:rPr>
              <a:t>Moderna</a:t>
            </a:r>
            <a:r>
              <a:rPr lang="en-US" sz="5400" dirty="0" smtClean="0">
                <a:solidFill>
                  <a:schemeClr val="bg1"/>
                </a:solidFill>
                <a:latin typeface="Adobe Garamond Pro" pitchFamily="18" charset="0"/>
              </a:rPr>
              <a:t> </a:t>
            </a:r>
            <a:endParaRPr lang="en-US" sz="5400" dirty="0">
              <a:solidFill>
                <a:schemeClr val="bg1"/>
              </a:solidFill>
              <a:latin typeface="Adobe Garamond Pro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81800" y="6324103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/>
              <a:t>© Marianne Klett, Ravensburg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7010400" y="381000"/>
            <a:ext cx="3962400" cy="990600"/>
          </a:xfrm>
          <a:prstGeom prst="roundRect">
            <a:avLst/>
          </a:prstGeom>
          <a:solidFill>
            <a:schemeClr val="tx1">
              <a:alpha val="72000"/>
            </a:schemeClr>
          </a:solidFill>
          <a:ln>
            <a:noFill/>
          </a:ln>
          <a:effectLst>
            <a:outerShdw blurRad="50800" dist="76200" dir="13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629400" y="676245"/>
            <a:ext cx="381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dobe Hebrew" pitchFamily="18" charset="-79"/>
                <a:cs typeface="Adobe Hebrew" pitchFamily="18" charset="-79"/>
              </a:rPr>
              <a:t>Citadela</a:t>
            </a:r>
            <a:endParaRPr lang="en-US" sz="2000" dirty="0">
              <a:solidFill>
                <a:schemeClr val="bg1">
                  <a:lumMod val="95000"/>
                  <a:lumOff val="5000"/>
                </a:schemeClr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1143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0"/>
            <a:ext cx="10118118" cy="6858000"/>
          </a:xfrm>
        </p:spPr>
      </p:pic>
      <p:sp>
        <p:nvSpPr>
          <p:cNvPr id="5" name="TextBox 4"/>
          <p:cNvSpPr txBox="1"/>
          <p:nvPr/>
        </p:nvSpPr>
        <p:spPr>
          <a:xfrm>
            <a:off x="1676400" y="62484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© Claudia Mende, www.claudia-mende.de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010400" y="381000"/>
            <a:ext cx="3962400" cy="990600"/>
          </a:xfrm>
          <a:prstGeom prst="roundRect">
            <a:avLst/>
          </a:prstGeom>
          <a:solidFill>
            <a:schemeClr val="tx1">
              <a:alpha val="72000"/>
            </a:schemeClr>
          </a:solidFill>
          <a:ln>
            <a:noFill/>
          </a:ln>
          <a:effectLst>
            <a:outerShdw blurRad="50800" dist="76200" dir="13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060676" y="676245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dobe Hebrew" pitchFamily="18" charset="-79"/>
                <a:cs typeface="Adobe Hebrew" pitchFamily="18" charset="-79"/>
              </a:rPr>
              <a:t>Canal de Suez</a:t>
            </a:r>
            <a:endParaRPr lang="en-US" sz="2000" dirty="0">
              <a:solidFill>
                <a:schemeClr val="bg1">
                  <a:lumMod val="95000"/>
                  <a:lumOff val="5000"/>
                </a:schemeClr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56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527" y="0"/>
            <a:ext cx="10515599" cy="7010400"/>
          </a:xfrm>
        </p:spPr>
      </p:pic>
      <p:sp>
        <p:nvSpPr>
          <p:cNvPr id="5" name="TextBox 4"/>
          <p:cNvSpPr txBox="1"/>
          <p:nvPr/>
        </p:nvSpPr>
        <p:spPr>
          <a:xfrm>
            <a:off x="1625338" y="6206707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dobe Hebrew" pitchFamily="18" charset="-79"/>
                <a:cs typeface="Adobe Hebrew" pitchFamily="18" charset="-79"/>
              </a:rPr>
              <a:t>© </a:t>
            </a:r>
            <a:r>
              <a:rPr lang="en-US" dirty="0">
                <a:latin typeface="Adobe Hebrew" pitchFamily="18" charset="-79"/>
                <a:cs typeface="Adobe Hebrew" pitchFamily="18" charset="-79"/>
              </a:rPr>
              <a:t>World Student Christian Federation</a:t>
            </a:r>
          </a:p>
        </p:txBody>
      </p:sp>
    </p:spTree>
    <p:extLst>
      <p:ext uri="{BB962C8B-B14F-4D97-AF65-F5344CB8AC3E}">
        <p14:creationId xmlns:p14="http://schemas.microsoft.com/office/powerpoint/2010/main" val="387717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-76200"/>
            <a:ext cx="10401299" cy="6934200"/>
          </a:xfrm>
        </p:spPr>
      </p:pic>
      <p:sp>
        <p:nvSpPr>
          <p:cNvPr id="8" name="TextBox 7"/>
          <p:cNvSpPr txBox="1"/>
          <p:nvPr/>
        </p:nvSpPr>
        <p:spPr>
          <a:xfrm>
            <a:off x="1447800" y="5410200"/>
            <a:ext cx="1028700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dobe Garamond Pro" pitchFamily="18" charset="0"/>
              </a:rPr>
              <a:t>9. </a:t>
            </a:r>
            <a:r>
              <a:rPr lang="en-US" sz="5400" dirty="0" smtClean="0">
                <a:solidFill>
                  <a:schemeClr val="bg1"/>
                </a:solidFill>
                <a:latin typeface="Adobe Garamond Pro" pitchFamily="18" charset="0"/>
              </a:rPr>
              <a:t> A </a:t>
            </a:r>
            <a:r>
              <a:rPr lang="en-US" sz="5400" dirty="0" err="1" smtClean="0">
                <a:solidFill>
                  <a:schemeClr val="bg1"/>
                </a:solidFill>
                <a:latin typeface="Adobe Garamond Pro" pitchFamily="18" charset="0"/>
              </a:rPr>
              <a:t>Revolução</a:t>
            </a:r>
            <a:r>
              <a:rPr lang="en-US" sz="5400" dirty="0">
                <a:solidFill>
                  <a:schemeClr val="bg1"/>
                </a:solidFill>
                <a:latin typeface="Adobe Garamond Pro" pitchFamily="18" charset="0"/>
              </a:rPr>
              <a:t> de 2011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10400" y="64008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dobe Hebrew" pitchFamily="18" charset="-79"/>
                <a:cs typeface="Adobe Hebrew" pitchFamily="18" charset="-79"/>
              </a:rPr>
              <a:t>© </a:t>
            </a:r>
            <a:r>
              <a:rPr lang="en-US" dirty="0">
                <a:latin typeface="Adobe Hebrew" pitchFamily="18" charset="-79"/>
                <a:cs typeface="Adobe Hebrew" pitchFamily="18" charset="-79"/>
              </a:rPr>
              <a:t>World Student Christian Federation</a:t>
            </a:r>
          </a:p>
        </p:txBody>
      </p:sp>
    </p:spTree>
    <p:extLst>
      <p:ext uri="{BB962C8B-B14F-4D97-AF65-F5344CB8AC3E}">
        <p14:creationId xmlns:p14="http://schemas.microsoft.com/office/powerpoint/2010/main" val="419844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34636"/>
            <a:ext cx="9448800" cy="7086600"/>
          </a:xfrm>
        </p:spPr>
      </p:pic>
      <p:sp>
        <p:nvSpPr>
          <p:cNvPr id="5" name="TextBox 4"/>
          <p:cNvSpPr txBox="1"/>
          <p:nvPr/>
        </p:nvSpPr>
        <p:spPr>
          <a:xfrm>
            <a:off x="1685636" y="6172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Eva Reiß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0400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600" y="0"/>
            <a:ext cx="10286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1981200" y="6211669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dobe Hebrew" pitchFamily="18" charset="-79"/>
                <a:cs typeface="Adobe Hebrew" pitchFamily="18" charset="-79"/>
              </a:rPr>
              <a:t>© </a:t>
            </a:r>
            <a:r>
              <a:rPr lang="en-US" dirty="0">
                <a:latin typeface="Adobe Hebrew" pitchFamily="18" charset="-79"/>
                <a:cs typeface="Adobe Hebrew" pitchFamily="18" charset="-79"/>
              </a:rPr>
              <a:t>World Student Christian Federation</a:t>
            </a:r>
          </a:p>
        </p:txBody>
      </p:sp>
    </p:spTree>
    <p:extLst>
      <p:ext uri="{BB962C8B-B14F-4D97-AF65-F5344CB8AC3E}">
        <p14:creationId xmlns:p14="http://schemas.microsoft.com/office/powerpoint/2010/main" val="274479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924" y="-838200"/>
            <a:ext cx="5380152" cy="7750116"/>
          </a:xfrm>
        </p:spPr>
      </p:pic>
      <p:sp>
        <p:nvSpPr>
          <p:cNvPr id="7" name="TextBox 6"/>
          <p:cNvSpPr txBox="1"/>
          <p:nvPr/>
        </p:nvSpPr>
        <p:spPr>
          <a:xfrm>
            <a:off x="1447800" y="5410200"/>
            <a:ext cx="9242196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dobe Garamond Pro" pitchFamily="18" charset="0"/>
              </a:rPr>
              <a:t> 10. </a:t>
            </a:r>
            <a:r>
              <a:rPr lang="en-US" sz="5400" dirty="0" smtClean="0">
                <a:solidFill>
                  <a:schemeClr val="bg1"/>
                </a:solidFill>
                <a:latin typeface="Adobe Garamond Pro" pitchFamily="18" charset="0"/>
              </a:rPr>
              <a:t>Sistema </a:t>
            </a:r>
            <a:r>
              <a:rPr lang="en-US" sz="5400" dirty="0" err="1" smtClean="0">
                <a:solidFill>
                  <a:schemeClr val="bg1"/>
                </a:solidFill>
                <a:latin typeface="Adobe Garamond Pro" pitchFamily="18" charset="0"/>
              </a:rPr>
              <a:t>Político</a:t>
            </a:r>
            <a:endParaRPr lang="en-US" sz="5400" dirty="0">
              <a:solidFill>
                <a:schemeClr val="bg1"/>
              </a:solidFill>
              <a:latin typeface="Adobe Garamond Pro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38654" y="6333530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>
                <a:latin typeface="Adobe Hebrew" pitchFamily="18" charset="-79"/>
                <a:cs typeface="Adobe Hebrew" pitchFamily="18" charset="-79"/>
              </a:rPr>
              <a:t>© MISEREOR e.V./Abt. Afrika/Naher Osten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4260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-76200"/>
            <a:ext cx="4724400" cy="7086602"/>
          </a:xfrm>
        </p:spPr>
      </p:pic>
      <p:sp>
        <p:nvSpPr>
          <p:cNvPr id="5" name="TextBox 4"/>
          <p:cNvSpPr txBox="1"/>
          <p:nvPr/>
        </p:nvSpPr>
        <p:spPr>
          <a:xfrm>
            <a:off x="1676400" y="6183684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Achim Pohl, www.achim-pohl.de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9800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618" y="1"/>
            <a:ext cx="9520382" cy="7140287"/>
          </a:xfrm>
        </p:spPr>
      </p:pic>
      <p:sp>
        <p:nvSpPr>
          <p:cNvPr id="5" name="TextBox 4"/>
          <p:cNvSpPr txBox="1"/>
          <p:nvPr/>
        </p:nvSpPr>
        <p:spPr>
          <a:xfrm>
            <a:off x="1524000" y="5410200"/>
            <a:ext cx="960120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dobe Garamond Pro" pitchFamily="18" charset="0"/>
              </a:rPr>
              <a:t>11. </a:t>
            </a:r>
            <a:r>
              <a:rPr lang="en-US" sz="5400" dirty="0" err="1" smtClean="0">
                <a:solidFill>
                  <a:schemeClr val="bg1"/>
                </a:solidFill>
                <a:latin typeface="Adobe Garamond Pro" pitchFamily="18" charset="0"/>
              </a:rPr>
              <a:t>Mulheres</a:t>
            </a:r>
            <a:r>
              <a:rPr lang="en-US" sz="5400" dirty="0" smtClean="0">
                <a:solidFill>
                  <a:schemeClr val="bg1"/>
                </a:solidFill>
                <a:latin typeface="Adobe Garamond Pro" pitchFamily="18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dobe Garamond Pro" pitchFamily="18" charset="0"/>
              </a:rPr>
              <a:t>na</a:t>
            </a:r>
            <a:r>
              <a:rPr lang="en-US" sz="5400" dirty="0" smtClean="0">
                <a:solidFill>
                  <a:schemeClr val="bg1"/>
                </a:solidFill>
                <a:latin typeface="Adobe Garamond Pro" pitchFamily="18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dobe Garamond Pro" pitchFamily="18" charset="0"/>
              </a:rPr>
              <a:t>História</a:t>
            </a:r>
            <a:endParaRPr lang="en-US" sz="5400" dirty="0">
              <a:solidFill>
                <a:schemeClr val="bg1"/>
              </a:solidFill>
              <a:latin typeface="Adobe Garamond Pro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0" y="633353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>
                <a:solidFill>
                  <a:schemeClr val="bg1"/>
                </a:solidFill>
              </a:rPr>
              <a:t>© Claudia Mende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3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1" y="-9237"/>
            <a:ext cx="5150427" cy="6867237"/>
          </a:xfrm>
        </p:spPr>
      </p:pic>
      <p:sp>
        <p:nvSpPr>
          <p:cNvPr id="5" name="TextBox 4"/>
          <p:cNvSpPr txBox="1"/>
          <p:nvPr/>
        </p:nvSpPr>
        <p:spPr>
          <a:xfrm>
            <a:off x="1782618" y="61722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© Claudia Mende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86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-155954"/>
            <a:ext cx="5410200" cy="7297714"/>
          </a:xfrm>
        </p:spPr>
      </p:pic>
      <p:sp>
        <p:nvSpPr>
          <p:cNvPr id="5" name="TextBox 4"/>
          <p:cNvSpPr txBox="1"/>
          <p:nvPr/>
        </p:nvSpPr>
        <p:spPr>
          <a:xfrm>
            <a:off x="1685636" y="6178944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50000"/>
                    <a:lumOff val="50000"/>
                  </a:schemeClr>
                </a:solidFill>
              </a:rPr>
              <a:t>© Franziska Gruber, TERRE DES FEMMES</a:t>
            </a:r>
            <a:endParaRPr lang="en-US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32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854"/>
            <a:ext cx="9979867" cy="6839146"/>
          </a:xfrm>
        </p:spPr>
      </p:pic>
      <p:sp>
        <p:nvSpPr>
          <p:cNvPr id="7" name="TextBox 6"/>
          <p:cNvSpPr txBox="1"/>
          <p:nvPr/>
        </p:nvSpPr>
        <p:spPr>
          <a:xfrm>
            <a:off x="1524000" y="5486401"/>
            <a:ext cx="9829800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Adobe Garamond Pro" pitchFamily="18" charset="0"/>
              </a:rPr>
              <a:t>12. </a:t>
            </a:r>
            <a:r>
              <a:rPr lang="en-US" sz="4400" dirty="0" err="1" smtClean="0">
                <a:solidFill>
                  <a:schemeClr val="bg1"/>
                </a:solidFill>
                <a:latin typeface="Adobe Garamond Pro" pitchFamily="18" charset="0"/>
              </a:rPr>
              <a:t>Mulheres</a:t>
            </a:r>
            <a:r>
              <a:rPr lang="en-US" sz="4400" dirty="0" smtClean="0">
                <a:solidFill>
                  <a:schemeClr val="bg1"/>
                </a:solidFill>
                <a:latin typeface="Adobe Garamond Pro" pitchFamily="18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Adobe Garamond Pro" pitchFamily="18" charset="0"/>
              </a:rPr>
              <a:t>Hoje</a:t>
            </a:r>
            <a:r>
              <a:rPr lang="en-US" sz="4400" dirty="0" smtClean="0">
                <a:solidFill>
                  <a:schemeClr val="bg1"/>
                </a:solidFill>
                <a:latin typeface="Adobe Garamond Pro" pitchFamily="18" charset="0"/>
              </a:rPr>
              <a:t>: </a:t>
            </a:r>
            <a:r>
              <a:rPr lang="en-US" sz="4400" dirty="0" err="1" smtClean="0">
                <a:solidFill>
                  <a:schemeClr val="bg1"/>
                </a:solidFill>
                <a:latin typeface="Adobe Garamond Pro" pitchFamily="18" charset="0"/>
              </a:rPr>
              <a:t>Depois</a:t>
            </a:r>
            <a:r>
              <a:rPr lang="en-US" sz="4400" dirty="0" smtClean="0">
                <a:solidFill>
                  <a:schemeClr val="bg1"/>
                </a:solidFill>
                <a:latin typeface="Adobe Garamond Pro" pitchFamily="18" charset="0"/>
              </a:rPr>
              <a:t> da </a:t>
            </a:r>
            <a:r>
              <a:rPr lang="en-US" sz="4400" dirty="0" err="1" smtClean="0">
                <a:solidFill>
                  <a:schemeClr val="bg1"/>
                </a:solidFill>
                <a:latin typeface="Adobe Garamond Pro" pitchFamily="18" charset="0"/>
              </a:rPr>
              <a:t>Revolução</a:t>
            </a:r>
            <a:endParaRPr lang="en-US" sz="4400" dirty="0">
              <a:solidFill>
                <a:schemeClr val="bg1"/>
              </a:solidFill>
              <a:latin typeface="Adobe Garamond Pro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05800" y="63246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© Claudia Mende</a:t>
            </a:r>
            <a:endParaRPr lang="en-US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6586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220200" cy="6915150"/>
          </a:xfrm>
        </p:spPr>
      </p:pic>
      <p:sp>
        <p:nvSpPr>
          <p:cNvPr id="7" name="TextBox 6"/>
          <p:cNvSpPr txBox="1"/>
          <p:nvPr/>
        </p:nvSpPr>
        <p:spPr>
          <a:xfrm>
            <a:off x="1752600" y="61722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dobe Hebrew" pitchFamily="18" charset="-79"/>
                <a:cs typeface="Adobe Hebrew" pitchFamily="18" charset="-79"/>
              </a:rPr>
              <a:t>© Claudia Mende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6065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57452" y="1123950"/>
            <a:ext cx="7200901" cy="4800601"/>
          </a:xfrm>
        </p:spPr>
      </p:pic>
      <p:sp>
        <p:nvSpPr>
          <p:cNvPr id="5" name="TextBox 4"/>
          <p:cNvSpPr txBox="1"/>
          <p:nvPr/>
        </p:nvSpPr>
        <p:spPr>
          <a:xfrm>
            <a:off x="1905000" y="6063674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dobe Hebrew" pitchFamily="18" charset="-79"/>
                <a:cs typeface="Adobe Hebrew" pitchFamily="18" charset="-79"/>
              </a:rPr>
              <a:t>© </a:t>
            </a:r>
            <a:r>
              <a:rPr lang="en-US" dirty="0">
                <a:latin typeface="Adobe Hebrew" pitchFamily="18" charset="-79"/>
                <a:cs typeface="Adobe Hebrew" pitchFamily="18" charset="-79"/>
              </a:rPr>
              <a:t>World Student Christian Federation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58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-14926"/>
            <a:ext cx="10342417" cy="6894945"/>
          </a:xfrm>
        </p:spPr>
      </p:pic>
      <p:sp>
        <p:nvSpPr>
          <p:cNvPr id="5" name="TextBox 4"/>
          <p:cNvSpPr txBox="1"/>
          <p:nvPr/>
        </p:nvSpPr>
        <p:spPr>
          <a:xfrm>
            <a:off x="1981986" y="6126695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Adobe Hebrew" pitchFamily="18" charset="-79"/>
                <a:cs typeface="Adobe Hebrew" pitchFamily="18" charset="-79"/>
              </a:rPr>
              <a:t>© FriedensFrauenWeltweit</a:t>
            </a:r>
            <a:endParaRPr lang="en-US" dirty="0">
              <a:solidFill>
                <a:schemeClr val="bg1"/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1418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-70701"/>
            <a:ext cx="10401299" cy="6934200"/>
          </a:xfrm>
        </p:spPr>
      </p:pic>
      <p:sp>
        <p:nvSpPr>
          <p:cNvPr id="5" name="TextBox 4"/>
          <p:cNvSpPr txBox="1"/>
          <p:nvPr/>
        </p:nvSpPr>
        <p:spPr>
          <a:xfrm>
            <a:off x="1524000" y="5334000"/>
            <a:ext cx="1028700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dobe Garamond Pro" pitchFamily="18" charset="0"/>
              </a:rPr>
              <a:t>13. </a:t>
            </a:r>
            <a:r>
              <a:rPr lang="en-US" sz="5400" dirty="0" err="1" smtClean="0">
                <a:solidFill>
                  <a:schemeClr val="bg1"/>
                </a:solidFill>
                <a:latin typeface="Adobe Garamond Pro" pitchFamily="18" charset="0"/>
              </a:rPr>
              <a:t>Mulheres</a:t>
            </a:r>
            <a:r>
              <a:rPr lang="en-US" sz="5400" dirty="0" smtClean="0">
                <a:solidFill>
                  <a:schemeClr val="bg1"/>
                </a:solidFill>
                <a:latin typeface="Adobe Garamond Pro" pitchFamily="18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dobe Garamond Pro" pitchFamily="18" charset="0"/>
              </a:rPr>
              <a:t>na</a:t>
            </a:r>
            <a:r>
              <a:rPr lang="en-US" sz="5400" dirty="0" smtClean="0">
                <a:solidFill>
                  <a:schemeClr val="bg1"/>
                </a:solidFill>
                <a:latin typeface="Adobe Garamond Pro" pitchFamily="18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Adobe Garamond Pro" pitchFamily="18" charset="0"/>
              </a:rPr>
              <a:t>Comunidade</a:t>
            </a:r>
            <a:endParaRPr lang="en-US" sz="5400" dirty="0">
              <a:solidFill>
                <a:schemeClr val="bg1"/>
              </a:solidFill>
              <a:latin typeface="Adobe Garamond Pro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0" y="625733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>
                <a:solidFill>
                  <a:schemeClr val="bg1"/>
                </a:solidFill>
              </a:rPr>
              <a:t>© MISEREOR e.V./Abt. Afrika/Naher Osten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01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Arabic Typesetting" pitchFamily="66" charset="-78"/>
                <a:cs typeface="Arabic Typesetting" pitchFamily="66" charset="-78"/>
              </a:rPr>
              <a:t>Rawia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 Abdel Kader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914400"/>
            <a:ext cx="4876800" cy="6502400"/>
          </a:xfrm>
        </p:spPr>
      </p:pic>
      <p:sp>
        <p:nvSpPr>
          <p:cNvPr id="5" name="TextBox 4"/>
          <p:cNvSpPr txBox="1"/>
          <p:nvPr/>
        </p:nvSpPr>
        <p:spPr>
          <a:xfrm>
            <a:off x="1600200" y="6172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dobe Hebrew" pitchFamily="18" charset="-79"/>
                <a:cs typeface="Adobe Hebrew" pitchFamily="18" charset="-79"/>
              </a:rPr>
              <a:t>© Claudia Mende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8257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rabic Typesetting" pitchFamily="66" charset="-78"/>
                <a:cs typeface="Arabic Typesetting" pitchFamily="66" charset="-78"/>
              </a:rPr>
              <a:t>Basma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 Abdel Aziz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0" y="1143000"/>
            <a:ext cx="7035800" cy="5276850"/>
          </a:xfrm>
        </p:spPr>
      </p:pic>
      <p:sp>
        <p:nvSpPr>
          <p:cNvPr id="6" name="TextBox 5"/>
          <p:cNvSpPr txBox="1"/>
          <p:nvPr/>
        </p:nvSpPr>
        <p:spPr>
          <a:xfrm>
            <a:off x="1828800" y="61722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FAM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5339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rabic Typesetting" pitchFamily="66" charset="-78"/>
                <a:cs typeface="Arabic Typesetting" pitchFamily="66" charset="-78"/>
              </a:rPr>
              <a:t>Karima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 Kamal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1" y="1219201"/>
            <a:ext cx="6034617" cy="4525963"/>
          </a:xfrm>
        </p:spPr>
      </p:pic>
      <p:sp>
        <p:nvSpPr>
          <p:cNvPr id="5" name="TextBox 4"/>
          <p:cNvSpPr txBox="1"/>
          <p:nvPr/>
        </p:nvSpPr>
        <p:spPr>
          <a:xfrm>
            <a:off x="1828800" y="61722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dobe Hebrew" pitchFamily="18" charset="-79"/>
                <a:cs typeface="Adobe Hebrew" pitchFamily="18" charset="-79"/>
              </a:rPr>
              <a:t>© Claudia Mende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9711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rabic Typesetting" pitchFamily="66" charset="-78"/>
                <a:cs typeface="Arabic Typesetting" pitchFamily="66" charset="-78"/>
              </a:rPr>
              <a:t>Hoda</a:t>
            </a:r>
            <a:r>
              <a:rPr lang="en-US" dirty="0" smtClean="0">
                <a:latin typeface="Arabic Typesetting" pitchFamily="66" charset="-78"/>
                <a:cs typeface="Arabic Typesetting" pitchFamily="66" charset="-78"/>
              </a:rPr>
              <a:t> </a:t>
            </a:r>
            <a:r>
              <a:rPr lang="en-US" dirty="0" err="1" smtClean="0">
                <a:latin typeface="Arabic Typesetting" pitchFamily="66" charset="-78"/>
                <a:cs typeface="Arabic Typesetting" pitchFamily="66" charset="-78"/>
              </a:rPr>
              <a:t>Lutfi</a:t>
            </a:r>
            <a:endParaRPr lang="en-US" dirty="0"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1" y="1295401"/>
            <a:ext cx="6034617" cy="4525963"/>
          </a:xfrm>
        </p:spPr>
      </p:pic>
      <p:sp>
        <p:nvSpPr>
          <p:cNvPr id="5" name="TextBox 4"/>
          <p:cNvSpPr txBox="1"/>
          <p:nvPr/>
        </p:nvSpPr>
        <p:spPr>
          <a:xfrm>
            <a:off x="1905000" y="61722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dobe Hebrew" pitchFamily="18" charset="-79"/>
                <a:cs typeface="Adobe Hebrew" pitchFamily="18" charset="-79"/>
              </a:rPr>
              <a:t>© Claudia Mende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0515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-609600"/>
            <a:ext cx="5638800" cy="7518400"/>
          </a:xfrm>
        </p:spPr>
      </p:pic>
      <p:sp>
        <p:nvSpPr>
          <p:cNvPr id="5" name="TextBox 4"/>
          <p:cNvSpPr txBox="1"/>
          <p:nvPr/>
        </p:nvSpPr>
        <p:spPr>
          <a:xfrm>
            <a:off x="1524000" y="5410200"/>
            <a:ext cx="914400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dobe Garamond Pro" pitchFamily="18" charset="0"/>
              </a:rPr>
              <a:t>14. </a:t>
            </a:r>
            <a:r>
              <a:rPr lang="en-US" sz="5400" dirty="0" err="1" smtClean="0">
                <a:solidFill>
                  <a:schemeClr val="bg1"/>
                </a:solidFill>
                <a:latin typeface="Adobe Garamond Pro" pitchFamily="18" charset="0"/>
              </a:rPr>
              <a:t>Cultura</a:t>
            </a:r>
            <a:endParaRPr lang="en-US" sz="5400" dirty="0">
              <a:solidFill>
                <a:schemeClr val="bg1"/>
              </a:solidFill>
              <a:latin typeface="Adobe Garamond Pro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25120" y="635345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© Friedgard Marquardt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92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9067800" y="6172200"/>
            <a:ext cx="1537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Heidi Josua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4829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10286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1905000" y="6208527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dobe Hebrew" pitchFamily="18" charset="-79"/>
                <a:cs typeface="Adobe Hebrew" pitchFamily="18" charset="-79"/>
              </a:rPr>
              <a:t>© </a:t>
            </a:r>
            <a:r>
              <a:rPr lang="en-US" dirty="0">
                <a:latin typeface="Adobe Hebrew" pitchFamily="18" charset="-79"/>
                <a:cs typeface="Adobe Hebrew" pitchFamily="18" charset="-79"/>
              </a:rPr>
              <a:t>World Student Christian Federation</a:t>
            </a:r>
          </a:p>
        </p:txBody>
      </p:sp>
    </p:spTree>
    <p:extLst>
      <p:ext uri="{BB962C8B-B14F-4D97-AF65-F5344CB8AC3E}">
        <p14:creationId xmlns:p14="http://schemas.microsoft.com/office/powerpoint/2010/main" val="267202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-688157"/>
            <a:ext cx="10061543" cy="7546157"/>
          </a:xfrm>
        </p:spPr>
      </p:pic>
      <p:sp>
        <p:nvSpPr>
          <p:cNvPr id="5" name="TextBox 4"/>
          <p:cNvSpPr txBox="1"/>
          <p:nvPr/>
        </p:nvSpPr>
        <p:spPr>
          <a:xfrm>
            <a:off x="1524000" y="5486400"/>
            <a:ext cx="914400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dobe Garamond Pro" pitchFamily="18" charset="0"/>
              </a:rPr>
              <a:t>15. </a:t>
            </a:r>
            <a:r>
              <a:rPr lang="en-US" sz="5400" dirty="0" err="1" smtClean="0">
                <a:solidFill>
                  <a:schemeClr val="bg1"/>
                </a:solidFill>
                <a:latin typeface="Adobe Garamond Pro" pitchFamily="18" charset="0"/>
              </a:rPr>
              <a:t>Cidade</a:t>
            </a:r>
            <a:r>
              <a:rPr lang="en-US" sz="5400" dirty="0" smtClean="0">
                <a:solidFill>
                  <a:schemeClr val="bg1"/>
                </a:solidFill>
                <a:latin typeface="Adobe Garamond Pro" pitchFamily="18" charset="0"/>
              </a:rPr>
              <a:t> e País</a:t>
            </a:r>
            <a:endParaRPr lang="en-US" sz="5400" dirty="0">
              <a:solidFill>
                <a:schemeClr val="bg1"/>
              </a:solidFill>
              <a:latin typeface="Adobe Garamond Pro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43800" y="6410516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>
                <a:latin typeface="Adobe Hebrew" pitchFamily="18" charset="-79"/>
                <a:cs typeface="Adobe Hebrew" pitchFamily="18" charset="-79"/>
              </a:rPr>
              <a:t>© Claudia Mende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7122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455" y="9236"/>
            <a:ext cx="10273145" cy="6848764"/>
          </a:xfrm>
        </p:spPr>
      </p:pic>
      <p:sp>
        <p:nvSpPr>
          <p:cNvPr id="5" name="TextBox 4"/>
          <p:cNvSpPr txBox="1"/>
          <p:nvPr/>
        </p:nvSpPr>
        <p:spPr>
          <a:xfrm>
            <a:off x="1600200" y="61722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dobe Hebrew" pitchFamily="18" charset="-79"/>
                <a:cs typeface="Adobe Hebrew" pitchFamily="18" charset="-79"/>
              </a:rPr>
              <a:t>© </a:t>
            </a:r>
            <a:r>
              <a:rPr lang="en-US" dirty="0">
                <a:latin typeface="Adobe Hebrew" pitchFamily="18" charset="-79"/>
                <a:cs typeface="Adobe Hebrew" pitchFamily="18" charset="-79"/>
              </a:rPr>
              <a:t>World Student Christian Federation</a:t>
            </a:r>
          </a:p>
        </p:txBody>
      </p:sp>
    </p:spTree>
    <p:extLst>
      <p:ext uri="{BB962C8B-B14F-4D97-AF65-F5344CB8AC3E}">
        <p14:creationId xmlns:p14="http://schemas.microsoft.com/office/powerpoint/2010/main" val="256612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1676400" y="61722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Heidi Henning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7481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10286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1600200" y="6151833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Heiner Heine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0890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0"/>
            <a:ext cx="9780469" cy="6934200"/>
          </a:xfrm>
        </p:spPr>
      </p:pic>
      <p:sp>
        <p:nvSpPr>
          <p:cNvPr id="5" name="TextBox 4"/>
          <p:cNvSpPr txBox="1"/>
          <p:nvPr/>
        </p:nvSpPr>
        <p:spPr>
          <a:xfrm>
            <a:off x="1752600" y="61722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Ute Haizmann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9044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292" y="0"/>
            <a:ext cx="9245599" cy="6934200"/>
          </a:xfrm>
        </p:spPr>
      </p:pic>
      <p:sp>
        <p:nvSpPr>
          <p:cNvPr id="5" name="TextBox 4"/>
          <p:cNvSpPr txBox="1"/>
          <p:nvPr/>
        </p:nvSpPr>
        <p:spPr>
          <a:xfrm>
            <a:off x="1524000" y="5334001"/>
            <a:ext cx="9296400" cy="144655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Adobe Garamond Pro" pitchFamily="18" charset="0"/>
              </a:rPr>
              <a:t>16. </a:t>
            </a:r>
            <a:r>
              <a:rPr lang="en-US" sz="4400" dirty="0" err="1" smtClean="0">
                <a:solidFill>
                  <a:schemeClr val="bg1"/>
                </a:solidFill>
                <a:latin typeface="Adobe Garamond Pro" pitchFamily="18" charset="0"/>
              </a:rPr>
              <a:t>Questões</a:t>
            </a:r>
            <a:r>
              <a:rPr lang="en-US" sz="4400" dirty="0" smtClean="0">
                <a:solidFill>
                  <a:schemeClr val="bg1"/>
                </a:solidFill>
                <a:latin typeface="Adobe Garamond Pro" pitchFamily="18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Adobe Garamond Pro" pitchFamily="18" charset="0"/>
              </a:rPr>
              <a:t>Sociais</a:t>
            </a:r>
            <a:r>
              <a:rPr lang="en-US" sz="4400" dirty="0" smtClean="0">
                <a:solidFill>
                  <a:schemeClr val="bg1"/>
                </a:solidFill>
                <a:latin typeface="Adobe Garamond Pro" pitchFamily="18" charset="0"/>
              </a:rPr>
              <a:t> e </a:t>
            </a:r>
            <a:r>
              <a:rPr lang="en-US" sz="4400" dirty="0" err="1" smtClean="0">
                <a:solidFill>
                  <a:schemeClr val="bg1"/>
                </a:solidFill>
                <a:latin typeface="Adobe Garamond Pro" pitchFamily="18" charset="0"/>
              </a:rPr>
              <a:t>Responsabilidades</a:t>
            </a:r>
            <a:endParaRPr lang="en-US" sz="4400" dirty="0">
              <a:solidFill>
                <a:schemeClr val="bg1"/>
              </a:solidFill>
              <a:latin typeface="Adobe Garamond Pro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67800" y="612828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>
                <a:latin typeface="Adobe Hebrew" pitchFamily="18" charset="-79"/>
                <a:cs typeface="Adobe Hebrew" pitchFamily="18" charset="-79"/>
              </a:rPr>
              <a:t>© AUEED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1079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1630218" y="61722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dobe Hebrew" pitchFamily="18" charset="-79"/>
                <a:cs typeface="Adobe Hebrew" pitchFamily="18" charset="-79"/>
              </a:rPr>
              <a:t>© Heidi Henning</a:t>
            </a:r>
            <a:endParaRPr lang="en-US" dirty="0"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9108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1" y="-23567"/>
            <a:ext cx="10286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7760616" y="61722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>
                <a:solidFill>
                  <a:schemeClr val="tx1">
                    <a:lumMod val="95000"/>
                  </a:schemeClr>
                </a:solidFill>
                <a:latin typeface="Adobe Hebrew" pitchFamily="18" charset="-79"/>
                <a:cs typeface="Adobe Hebrew" pitchFamily="18" charset="-79"/>
              </a:rPr>
              <a:t>©Heiner Heine</a:t>
            </a:r>
            <a:endParaRPr lang="en-US" dirty="0">
              <a:solidFill>
                <a:schemeClr val="tx1">
                  <a:lumMod val="95000"/>
                </a:schemeClr>
              </a:solidFill>
              <a:latin typeface="Adobe Hebrew" pitchFamily="18" charset="-79"/>
              <a:cs typeface="Adobe Hebrew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237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"/>
            <a:ext cx="4953000" cy="6842961"/>
          </a:xfrm>
        </p:spPr>
      </p:pic>
      <p:sp>
        <p:nvSpPr>
          <p:cNvPr id="5" name="TextBox 4"/>
          <p:cNvSpPr txBox="1"/>
          <p:nvPr/>
        </p:nvSpPr>
        <p:spPr>
          <a:xfrm>
            <a:off x="1489435" y="5257800"/>
            <a:ext cx="914400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dobe Garamond Pro" pitchFamily="18" charset="0"/>
              </a:rPr>
              <a:t>17. </a:t>
            </a:r>
            <a:r>
              <a:rPr lang="en-US" sz="5400" dirty="0" err="1" smtClean="0">
                <a:solidFill>
                  <a:schemeClr val="bg1"/>
                </a:solidFill>
                <a:latin typeface="Adobe Garamond Pro" pitchFamily="18" charset="0"/>
              </a:rPr>
              <a:t>Artista</a:t>
            </a:r>
            <a:r>
              <a:rPr lang="en-US" sz="5400" dirty="0" smtClean="0">
                <a:solidFill>
                  <a:schemeClr val="bg1"/>
                </a:solidFill>
                <a:latin typeface="Adobe Garamond Pro" pitchFamily="18" charset="0"/>
              </a:rPr>
              <a:t> </a:t>
            </a:r>
            <a:r>
              <a:rPr lang="en-US" sz="5400" dirty="0">
                <a:solidFill>
                  <a:schemeClr val="bg1"/>
                </a:solidFill>
                <a:latin typeface="Adobe Garamond Pro" pitchFamily="18" charset="0"/>
              </a:rPr>
              <a:t>Bio</a:t>
            </a:r>
          </a:p>
        </p:txBody>
      </p:sp>
    </p:spTree>
    <p:extLst>
      <p:ext uri="{BB962C8B-B14F-4D97-AF65-F5344CB8AC3E}">
        <p14:creationId xmlns:p14="http://schemas.microsoft.com/office/powerpoint/2010/main" val="286229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545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48495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083040" cy="5486400"/>
          </a:xfrm>
        </p:spPr>
      </p:pic>
      <p:sp>
        <p:nvSpPr>
          <p:cNvPr id="7" name="TextBox 6"/>
          <p:cNvSpPr txBox="1"/>
          <p:nvPr/>
        </p:nvSpPr>
        <p:spPr>
          <a:xfrm>
            <a:off x="1524000" y="5562601"/>
            <a:ext cx="891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Adobe Garamond Pro" pitchFamily="18" charset="0"/>
              </a:rPr>
              <a:t>DMO </a:t>
            </a:r>
            <a:r>
              <a:rPr lang="en-US" sz="7200" dirty="0" err="1" smtClean="0">
                <a:latin typeface="Adobe Garamond Pro" pitchFamily="18" charset="0"/>
              </a:rPr>
              <a:t>Comitê</a:t>
            </a:r>
            <a:r>
              <a:rPr lang="en-US" sz="7200" dirty="0" smtClean="0">
                <a:latin typeface="Adobe Garamond Pro" pitchFamily="18" charset="0"/>
              </a:rPr>
              <a:t> </a:t>
            </a:r>
            <a:r>
              <a:rPr lang="en-US" sz="7200" dirty="0" err="1" smtClean="0">
                <a:latin typeface="Adobe Garamond Pro" pitchFamily="18" charset="0"/>
              </a:rPr>
              <a:t>Egípcio</a:t>
            </a:r>
            <a:endParaRPr lang="en-US" sz="7200" dirty="0">
              <a:latin typeface="Adobe Garamond Pro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99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338</Words>
  <Application>Microsoft Office PowerPoint</Application>
  <PresentationFormat>Widescreen</PresentationFormat>
  <Paragraphs>92</Paragraphs>
  <Slides>62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62</vt:i4>
      </vt:variant>
    </vt:vector>
  </HeadingPairs>
  <TitlesOfParts>
    <vt:vector size="71" baseType="lpstr">
      <vt:lpstr>Adobe Garamond Pro</vt:lpstr>
      <vt:lpstr>Adobe Hebrew</vt:lpstr>
      <vt:lpstr>Arabic Typesetting</vt:lpstr>
      <vt:lpstr>Arial</vt:lpstr>
      <vt:lpstr>Calibri</vt:lpstr>
      <vt:lpstr>Calibri Light</vt:lpstr>
      <vt:lpstr>Charlemagne Std</vt:lpstr>
      <vt:lpstr>French Script MT</vt:lpstr>
      <vt:lpstr>Tema do Office</vt:lpstr>
      <vt:lpstr>Dia Mundial de Oração</vt:lpstr>
      <vt:lpstr>Apresentação do PowerPoint</vt:lpstr>
      <vt:lpstr>Apresentação do PowerPoint</vt:lpstr>
      <vt:lpstr>Apresentação do PowerPoint</vt:lpstr>
      <vt:lpstr>Apresentação do PowerPoint</vt:lpstr>
      <vt:lpstr>  2. A Capital, Cairo</vt:lpstr>
      <vt:lpstr>Apresentação do PowerPoint</vt:lpstr>
      <vt:lpstr>Apresentação do PowerPoint</vt:lpstr>
      <vt:lpstr>3. Economia</vt:lpstr>
      <vt:lpstr>Apresentação do PowerPoint</vt:lpstr>
      <vt:lpstr>Apresentação do PowerPoint</vt:lpstr>
      <vt:lpstr>Apresentação do PowerPoint</vt:lpstr>
      <vt:lpstr>     4. Água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Rawia Abdel Kader</vt:lpstr>
      <vt:lpstr>Basma Abdel Aziz</vt:lpstr>
      <vt:lpstr>Karima Kamal</vt:lpstr>
      <vt:lpstr>Hoda Lutfi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Day of Prayer</dc:title>
  <dc:creator>user</dc:creator>
  <cp:lastModifiedBy>user</cp:lastModifiedBy>
  <cp:revision>7</cp:revision>
  <dcterms:created xsi:type="dcterms:W3CDTF">2014-01-28T20:32:58Z</dcterms:created>
  <dcterms:modified xsi:type="dcterms:W3CDTF">2014-01-29T01:14:01Z</dcterms:modified>
</cp:coreProperties>
</file>