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2" r:id="rId2"/>
    <p:sldId id="332" r:id="rId3"/>
    <p:sldId id="299" r:id="rId4"/>
    <p:sldId id="259" r:id="rId5"/>
    <p:sldId id="320" r:id="rId6"/>
    <p:sldId id="321" r:id="rId7"/>
    <p:sldId id="322" r:id="rId8"/>
    <p:sldId id="403" r:id="rId9"/>
    <p:sldId id="318" r:id="rId10"/>
    <p:sldId id="317" r:id="rId11"/>
    <p:sldId id="281" r:id="rId12"/>
    <p:sldId id="319" r:id="rId13"/>
    <p:sldId id="280" r:id="rId14"/>
    <p:sldId id="297" r:id="rId15"/>
    <p:sldId id="301" r:id="rId16"/>
    <p:sldId id="324" r:id="rId17"/>
    <p:sldId id="294" r:id="rId18"/>
    <p:sldId id="404" r:id="rId19"/>
    <p:sldId id="331" r:id="rId20"/>
    <p:sldId id="405" r:id="rId21"/>
    <p:sldId id="279" r:id="rId22"/>
    <p:sldId id="325" r:id="rId23"/>
    <p:sldId id="326" r:id="rId24"/>
    <p:sldId id="327" r:id="rId25"/>
    <p:sldId id="328" r:id="rId26"/>
    <p:sldId id="329" r:id="rId27"/>
    <p:sldId id="333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50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60"/>
  </p:normalViewPr>
  <p:slideViewPr>
    <p:cSldViewPr>
      <p:cViewPr>
        <p:scale>
          <a:sx n="100" d="100"/>
          <a:sy n="10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37595-B601-4B14-B2DC-F3DB56D667F5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1C1C6-FF49-49D1-B317-C33389CCD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0336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A16A0A-32DE-4868-ACA5-DB93997D7D10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3481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5277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696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89797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2170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40183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58512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1271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668172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6642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71826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70288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B1FEC-9C1E-47D0-9C4F-5E5DEE8C5D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advTm="2147482000">
    <p:sndAc>
      <p:stSnd>
        <p:snd r:embed="rId1" name="2-Instrumental Violino - Quão grande és tu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64061-7752-44E6-BCDA-37C74E9D7938}" type="datetimeFigureOut">
              <a:rPr lang="pt-BR" smtClean="0"/>
              <a:pPr/>
              <a:t>03/09/2013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6504-E95B-4393-9DC3-91339390F54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4460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9" descr="D:\Fotos\Templo Mathias\Imagem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975" y="-315416"/>
            <a:ext cx="9324975" cy="699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/>
          </p:cNvSpPr>
          <p:nvPr/>
        </p:nvSpPr>
        <p:spPr bwMode="auto">
          <a:xfrm>
            <a:off x="611560" y="332656"/>
            <a:ext cx="786692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Nosso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Desafio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Reconstruir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Comunidade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Confissão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Luterana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no </a:t>
            </a: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Bairro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Mathias Velho, </a:t>
            </a:r>
            <a:r>
              <a:rPr lang="en-US" sz="4400" b="1" dirty="0" err="1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44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Canoas</a:t>
            </a:r>
            <a:endParaRPr kumimoji="0" lang="en-US" sz="4400" b="1" i="0" u="none" strike="noStrike" kern="0" normalizeH="0" baseline="0" noProof="0" dirty="0">
              <a:solidFill>
                <a:srgbClr val="FF000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Rectangle 2"/>
          <p:cNvSpPr txBox="1">
            <a:spLocks/>
          </p:cNvSpPr>
          <p:nvPr/>
        </p:nvSpPr>
        <p:spPr bwMode="auto">
          <a:xfrm>
            <a:off x="323528" y="5589240"/>
            <a:ext cx="83529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normalizeH="0" baseline="0" noProof="0" dirty="0" err="1" smtClean="0"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Começamos</a:t>
            </a:r>
            <a:r>
              <a:rPr kumimoji="0" lang="en-US" sz="3600" b="1" i="0" u="none" strike="noStrike" kern="0" normalizeH="0" baseline="0" noProof="0" dirty="0" smtClean="0"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0" normalizeH="0" baseline="0" noProof="0" dirty="0" err="1" smtClean="0"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em</a:t>
            </a:r>
            <a:r>
              <a:rPr kumimoji="0" lang="en-US" sz="3600" b="1" i="0" u="none" strike="noStrike" kern="0" normalizeH="0" baseline="0" noProof="0" dirty="0" smtClean="0"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0" normalizeH="0" baseline="0" noProof="0" dirty="0" err="1" smtClean="0"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Março</a:t>
            </a:r>
            <a:r>
              <a:rPr kumimoji="0" lang="en-US" sz="3600" b="1" i="0" u="none" strike="noStrike" kern="0" normalizeH="0" baseline="0" noProof="0" dirty="0" smtClean="0"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600" b="1" i="0" u="none" strike="noStrike" kern="0" normalizeH="0" baseline="0" noProof="0" dirty="0" smtClean="0">
                <a:solidFill>
                  <a:schemeClr val="tx2"/>
                </a:solidFill>
                <a:uLnTx/>
                <a:uFillTx/>
                <a:latin typeface="+mj-lt"/>
                <a:ea typeface="+mj-ea"/>
                <a:cs typeface="+mj-cs"/>
              </a:rPr>
              <a:t>de 2007</a:t>
            </a:r>
            <a:endParaRPr kumimoji="0" lang="en-US" sz="3600" b="1" i="0" u="none" strike="noStrike" kern="0" normalizeH="0" baseline="0" noProof="0" dirty="0">
              <a:solidFill>
                <a:schemeClr val="tx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/>
          </p:cNvSpPr>
          <p:nvPr/>
        </p:nvSpPr>
        <p:spPr bwMode="auto">
          <a:xfrm>
            <a:off x="611560" y="332656"/>
            <a:ext cx="786692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403648" y="332656"/>
            <a:ext cx="62116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Arial Black" pitchFamily="34" charset="0"/>
              </a:rPr>
              <a:t>COMUNIDADE MATHIAS</a:t>
            </a: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0" y="1700808"/>
            <a:ext cx="914400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Grupo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motivado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(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cerca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de 80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pessoas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);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L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ideranças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constituídas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e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atuando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;</a:t>
            </a:r>
            <a:endParaRPr lang="en-US" sz="3200" b="1" kern="0" noProof="0" dirty="0" smtClean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Boa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Estrutura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Física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(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manutenção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urgente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);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Poucos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contribuintes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(25);</a:t>
            </a:r>
            <a:endParaRPr lang="en-US" sz="3200" b="1" kern="0" noProof="0" dirty="0" smtClean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Necessidade</a:t>
            </a:r>
            <a:r>
              <a:rPr kumimoji="0" lang="en-US" sz="3200" b="1" i="0" u="none" strike="noStrike" kern="0" normalizeH="0" baseline="0" noProof="0" dirty="0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kumimoji="0" lang="en-US" sz="3200" b="1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buscar</a:t>
            </a:r>
            <a:r>
              <a:rPr kumimoji="0" lang="en-US" sz="3200" b="1" i="0" u="none" strike="noStrike" kern="0" normalizeH="0" baseline="0" noProof="0" dirty="0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3200" b="1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recursos</a:t>
            </a:r>
            <a:r>
              <a:rPr kumimoji="0" lang="en-US" sz="3200" b="1" i="0" u="none" strike="noStrike" kern="0" normalizeH="0" baseline="0" noProof="0" dirty="0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3200" b="1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financeiros</a:t>
            </a:r>
            <a:r>
              <a:rPr kumimoji="0" lang="en-US" sz="3200" b="1" i="0" u="none" strike="noStrike" kern="0" normalizeH="0" baseline="0" noProof="0" dirty="0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Necessidade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trabalhar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temas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como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:</a:t>
            </a:r>
            <a:endParaRPr lang="en-US" sz="3200" b="1" kern="0" dirty="0" smtClean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		-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Fé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,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gratidão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e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compromisso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;		        -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Dízimo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e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contribuição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responsável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.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en-US" sz="3200" b="1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539552" y="1052736"/>
            <a:ext cx="91440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Como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encontramos</a:t>
            </a:r>
            <a:r>
              <a:rPr lang="en-US" sz="3200" b="1" kern="0" noProof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a </a:t>
            </a:r>
            <a:r>
              <a:rPr lang="en-US" sz="3200" b="1" kern="0" noProof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Comunidade</a:t>
            </a:r>
            <a:endParaRPr kumimoji="0" lang="en-US" sz="3200" b="1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/>
          </p:cNvSpPr>
          <p:nvPr/>
        </p:nvSpPr>
        <p:spPr bwMode="auto">
          <a:xfrm>
            <a:off x="179512" y="2492896"/>
            <a:ext cx="878497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000" kern="0" dirty="0" smtClean="0">
              <a:solidFill>
                <a:srgbClr val="C00000"/>
              </a:solidFill>
              <a:latin typeface="Arial Black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Projeto</a:t>
            </a:r>
            <a:r>
              <a:rPr lang="en-US" sz="40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de </a:t>
            </a:r>
            <a:r>
              <a:rPr lang="en-US" sz="40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Trabalho</a:t>
            </a:r>
            <a:r>
              <a:rPr lang="en-US" sz="40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40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discutido</a:t>
            </a:r>
            <a:r>
              <a:rPr lang="en-US" sz="40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e </a:t>
            </a:r>
            <a:r>
              <a:rPr lang="en-US" sz="40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aprovado</a:t>
            </a:r>
            <a:r>
              <a:rPr lang="en-US" sz="40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40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pelo</a:t>
            </a:r>
            <a:r>
              <a:rPr lang="en-US" sz="40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40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Presbitério</a:t>
            </a:r>
            <a:endParaRPr lang="en-US" sz="4000" b="1" kern="0" dirty="0" smtClean="0"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(</a:t>
            </a:r>
            <a:r>
              <a:rPr lang="en-US" sz="40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Março</a:t>
            </a:r>
            <a:r>
              <a:rPr lang="en-US" sz="40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2007)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i="0" u="none" strike="noStrike" kern="0" normalizeH="0" baseline="0" noProof="0" dirty="0" smtClean="0">
              <a:solidFill>
                <a:srgbClr val="C00000"/>
              </a:solidFill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331640" y="548680"/>
            <a:ext cx="62116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Arial Black" pitchFamily="34" charset="0"/>
              </a:rPr>
              <a:t>COMUNIDADE MATHIAS</a:t>
            </a:r>
          </a:p>
        </p:txBody>
      </p:sp>
      <p:sp>
        <p:nvSpPr>
          <p:cNvPr id="6" name="Retângulo 5"/>
          <p:cNvSpPr/>
          <p:nvPr/>
        </p:nvSpPr>
        <p:spPr>
          <a:xfrm>
            <a:off x="395536" y="1628800"/>
            <a:ext cx="26893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Arial Black" pitchFamily="34" charset="0"/>
              </a:rPr>
              <a:t>1º PASSO:</a:t>
            </a:r>
            <a:endParaRPr lang="en-US" sz="3600" b="1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>
          <a:xfrm>
            <a:off x="0" y="1124744"/>
            <a:ext cx="9144000" cy="5472608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unset" dir="t"/>
            </a:scene3d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Planejamento Estratégico (Maio 2007)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pt-BR" sz="4000" b="1" u="sng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Prioridades: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1- Visitação Planejada e com objetivo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  <a:defRPr/>
            </a:pPr>
            <a:r>
              <a:rPr lang="pt-BR" sz="4000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Tarefa realizada em equipes;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  <a:defRPr/>
            </a:pPr>
            <a:r>
              <a:rPr lang="pt-BR" sz="4000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Orientação e preparo;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  <a:defRPr/>
            </a:pPr>
            <a:r>
              <a:rPr lang="pt-BR" sz="4000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Relação de pessoas a serem visitadas;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  <a:defRPr/>
            </a:pPr>
            <a:r>
              <a:rPr lang="pt-BR" sz="4000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Recadastramento de membros.</a:t>
            </a:r>
          </a:p>
          <a:p>
            <a:pPr marL="342900" lvl="0" indent="-342900" algn="ctr">
              <a:spcBef>
                <a:spcPct val="20000"/>
              </a:spcBef>
              <a:buFontTx/>
              <a:buChar char="-"/>
              <a:defRPr/>
            </a:pPr>
            <a:endParaRPr lang="pt-BR" sz="4000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0" y="260648"/>
            <a:ext cx="26893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Arial Black" pitchFamily="34" charset="0"/>
              </a:rPr>
              <a:t>2</a:t>
            </a:r>
            <a:r>
              <a:rPr lang="en-US" sz="36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Arial Black" pitchFamily="34" charset="0"/>
              </a:rPr>
              <a:t>º PASSO:</a:t>
            </a:r>
            <a:endParaRPr lang="en-US" sz="3600" b="1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/>
          </p:cNvSpPr>
          <p:nvPr/>
        </p:nvSpPr>
        <p:spPr>
          <a:xfrm>
            <a:off x="0" y="332656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unset" dir="t"/>
            </a:scene3d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Prioridades: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endParaRPr lang="pt-BR" sz="4000" b="1" dirty="0" smtClean="0">
              <a:ln w="18415" cmpd="sng">
                <a:noFill/>
                <a:prstDash val="solid"/>
              </a:ln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  <a:buFontTx/>
              <a:buChar char="-"/>
              <a:defRPr/>
            </a:pPr>
            <a:endParaRPr lang="pt-BR" sz="4000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107504" y="1556792"/>
            <a:ext cx="892899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2- Trabalho com Crianças e jovens:</a:t>
            </a:r>
            <a:endParaRPr kumimoji="0" lang="en-US" sz="4000" b="1" i="0" u="none" strike="noStrike" kern="0" normalizeH="0" baseline="0" noProof="0" dirty="0" smtClean="0">
              <a:uLnTx/>
              <a:uFillTx/>
              <a:latin typeface="+mj-lt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normalizeH="0" baseline="0" noProof="0" dirty="0" smtClean="0">
              <a:uLnTx/>
              <a:uFillTx/>
              <a:latin typeface="+mj-lt"/>
              <a:ea typeface="+mj-ea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latin typeface="+mj-lt"/>
                <a:ea typeface="+mj-ea"/>
                <a:cs typeface="Arial" pitchFamily="34" charset="0"/>
              </a:rPr>
              <a:t>	-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Formar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equipe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de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orientadoras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Culto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Infantil</a:t>
            </a:r>
            <a:endParaRPr lang="en-US" sz="3200" kern="0" dirty="0" smtClean="0">
              <a:latin typeface="+mj-lt"/>
              <a:ea typeface="+mj-ea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normalizeH="0" baseline="0" noProof="0" dirty="0" smtClean="0">
                <a:uLnTx/>
                <a:uFillTx/>
                <a:latin typeface="+mj-lt"/>
                <a:ea typeface="+mj-ea"/>
                <a:cs typeface="Arial" pitchFamily="34" charset="0"/>
              </a:rPr>
              <a:t>	-</a:t>
            </a:r>
            <a:r>
              <a:rPr kumimoji="0" lang="en-US" sz="3200" i="0" u="none" strike="noStrike" kern="0" normalizeH="0" baseline="0" noProof="0" dirty="0" err="1" smtClean="0">
                <a:uLnTx/>
                <a:uFillTx/>
                <a:latin typeface="+mj-lt"/>
                <a:ea typeface="+mj-ea"/>
                <a:cs typeface="Arial" pitchFamily="34" charset="0"/>
              </a:rPr>
              <a:t>Ensino</a:t>
            </a:r>
            <a:r>
              <a:rPr kumimoji="0" lang="en-US" sz="3200" i="0" u="none" strike="noStrike" kern="0" normalizeH="0" noProof="0" dirty="0" smtClean="0">
                <a:uLnTx/>
                <a:uFillTx/>
                <a:latin typeface="+mj-lt"/>
                <a:ea typeface="+mj-ea"/>
                <a:cs typeface="Arial" pitchFamily="34" charset="0"/>
              </a:rPr>
              <a:t> </a:t>
            </a:r>
            <a:r>
              <a:rPr kumimoji="0" lang="en-US" sz="3200" i="0" u="none" strike="noStrike" kern="0" normalizeH="0" noProof="0" dirty="0" err="1" smtClean="0">
                <a:uLnTx/>
                <a:uFillTx/>
                <a:latin typeface="+mj-lt"/>
                <a:ea typeface="+mj-ea"/>
                <a:cs typeface="Arial" pitchFamily="34" charset="0"/>
              </a:rPr>
              <a:t>Confirmatório</a:t>
            </a:r>
            <a:r>
              <a:rPr kumimoji="0" lang="en-US" sz="3200" i="0" u="none" strike="noStrike" kern="0" normalizeH="0" noProof="0" dirty="0" smtClean="0">
                <a:uLnTx/>
                <a:uFillTx/>
                <a:latin typeface="+mj-lt"/>
                <a:ea typeface="+mj-ea"/>
                <a:cs typeface="Arial" pitchFamily="34" charset="0"/>
              </a:rPr>
              <a:t> (5 </a:t>
            </a:r>
            <a:r>
              <a:rPr kumimoji="0" lang="en-US" sz="3200" i="0" u="none" strike="noStrike" kern="0" normalizeH="0" noProof="0" dirty="0" err="1" smtClean="0">
                <a:uLnTx/>
                <a:uFillTx/>
                <a:latin typeface="+mj-lt"/>
                <a:ea typeface="+mj-ea"/>
                <a:cs typeface="Arial" pitchFamily="34" charset="0"/>
              </a:rPr>
              <a:t>jovens</a:t>
            </a:r>
            <a:r>
              <a:rPr kumimoji="0" lang="en-US" sz="3200" i="0" u="none" strike="noStrike" kern="0" normalizeH="0" noProof="0" dirty="0" smtClean="0">
                <a:uLnTx/>
                <a:uFillTx/>
                <a:latin typeface="+mj-lt"/>
                <a:ea typeface="+mj-ea"/>
                <a:cs typeface="Arial" pitchFamily="34" charset="0"/>
              </a:rPr>
              <a:t>)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Formação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do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Grupo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de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Juventude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Evangélica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;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Projeto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de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Música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(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aulas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 de </a:t>
            </a:r>
            <a:r>
              <a:rPr lang="en-US" sz="3200" kern="0" dirty="0" err="1" smtClean="0">
                <a:latin typeface="+mj-lt"/>
                <a:ea typeface="+mj-ea"/>
                <a:cs typeface="Arial" pitchFamily="34" charset="0"/>
              </a:rPr>
              <a:t>violão</a:t>
            </a:r>
            <a:r>
              <a:rPr lang="en-US" sz="3200" kern="0" dirty="0" smtClean="0">
                <a:latin typeface="+mj-lt"/>
                <a:ea typeface="+mj-ea"/>
                <a:cs typeface="Arial" pitchFamily="34" charset="0"/>
              </a:rPr>
              <a:t>)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kumimoji="0" lang="en-US" sz="3200" i="0" u="none" strike="noStrike" kern="0" normalizeH="0" baseline="0" noProof="0" dirty="0" err="1" smtClean="0">
                <a:uLnTx/>
                <a:uFillTx/>
                <a:latin typeface="+mj-lt"/>
                <a:ea typeface="+mj-ea"/>
                <a:cs typeface="Arial" pitchFamily="34" charset="0"/>
              </a:rPr>
              <a:t>Projeto</a:t>
            </a:r>
            <a:r>
              <a:rPr kumimoji="0" lang="en-US" sz="3200" i="0" u="none" strike="noStrike" kern="0" normalizeH="0" noProof="0" dirty="0" smtClean="0">
                <a:uLnTx/>
                <a:uFillTx/>
                <a:latin typeface="+mj-lt"/>
                <a:ea typeface="+mj-ea"/>
                <a:cs typeface="Arial" pitchFamily="34" charset="0"/>
              </a:rPr>
              <a:t> de </a:t>
            </a:r>
            <a:r>
              <a:rPr kumimoji="0" lang="en-US" sz="3200" i="0" u="none" strike="noStrike" kern="0" normalizeH="0" noProof="0" dirty="0" err="1" smtClean="0">
                <a:uLnTx/>
                <a:uFillTx/>
                <a:latin typeface="+mj-lt"/>
                <a:ea typeface="+mj-ea"/>
                <a:cs typeface="Arial" pitchFamily="34" charset="0"/>
              </a:rPr>
              <a:t>Teatro</a:t>
            </a:r>
            <a:endParaRPr kumimoji="0" lang="en-US" sz="3200" i="0" u="none" strike="noStrike" kern="0" normalizeH="0" baseline="0" noProof="0" dirty="0">
              <a:uLnTx/>
              <a:uFillTx/>
              <a:latin typeface="+mj-lt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/>
          </p:cNvSpPr>
          <p:nvPr/>
        </p:nvSpPr>
        <p:spPr>
          <a:xfrm>
            <a:off x="0" y="332656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unset" dir="t"/>
            </a:scene3d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Prioridades: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endParaRPr lang="pt-BR" sz="4000" b="1" dirty="0" smtClean="0">
              <a:ln w="18415" cmpd="sng">
                <a:noFill/>
                <a:prstDash val="solid"/>
              </a:ln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  <a:buFontTx/>
              <a:buChar char="-"/>
              <a:defRPr/>
            </a:pPr>
            <a:endParaRPr lang="pt-BR" sz="4000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755576" y="1556792"/>
            <a:ext cx="828092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3- Curso de Membros Novos;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4- Organização dos Grupos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5- Formação de Lideranças;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6- Apoio ao Trabalho Social da ASPEC;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7- Busca de Recursos Financeiros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4000" b="1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+mj-lt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 kern="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/>
          </p:cNvSpPr>
          <p:nvPr/>
        </p:nvSpPr>
        <p:spPr>
          <a:xfrm>
            <a:off x="0" y="332656"/>
            <a:ext cx="9144000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unset" dir="t"/>
            </a:scene3d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pt-BR" sz="6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Estratégia principal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endParaRPr lang="pt-BR" sz="4000" b="1" dirty="0" smtClean="0">
              <a:ln w="18415" cmpd="sng">
                <a:noFill/>
                <a:prstDash val="solid"/>
              </a:ln>
              <a:solidFill>
                <a:srgbClr val="FF0000"/>
              </a:solidFill>
              <a:latin typeface="Calibri" pitchFamily="34" charset="0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  <a:buFontTx/>
              <a:buChar char="-"/>
              <a:defRPr/>
            </a:pPr>
            <a:endParaRPr lang="pt-BR" sz="4000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755576" y="1556792"/>
            <a:ext cx="828092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Todo o trabalho voltado para a: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	Necessidade,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		Objetivo,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+mj-lt"/>
                <a:cs typeface="Arial" pitchFamily="34" charset="0"/>
              </a:rPr>
              <a:t>			Meta principal...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4000" b="1" dirty="0" smtClean="0">
              <a:ln w="18415" cmpd="sng">
                <a:noFill/>
                <a:prstDash val="solid"/>
              </a:ln>
              <a:solidFill>
                <a:srgbClr val="002060"/>
              </a:solidFill>
              <a:latin typeface="+mj-lt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 kern="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/>
          </p:cNvSpPr>
          <p:nvPr/>
        </p:nvSpPr>
        <p:spPr bwMode="auto">
          <a:xfrm>
            <a:off x="539552" y="980728"/>
            <a:ext cx="786692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 Black" pitchFamily="34" charset="0"/>
                <a:ea typeface="+mj-ea"/>
                <a:cs typeface="+mj-cs"/>
              </a:rPr>
              <a:t>Agregar</a:t>
            </a:r>
            <a:endParaRPr kumimoji="0" lang="en-US" sz="8000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>
          <a:xfrm>
            <a:off x="323528" y="2857496"/>
            <a:ext cx="8640960" cy="2083672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unset" dir="t"/>
            </a:scene3d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pt-BR" sz="3600" b="1" dirty="0" smtClean="0"/>
              <a:t>Convidar e acolher mais pessoas visando o crescimento numérico da Comunidade</a:t>
            </a:r>
            <a:r>
              <a:rPr lang="pt-BR" sz="3600" dirty="0" smtClean="0"/>
              <a:t/>
            </a:r>
            <a:br>
              <a:rPr lang="pt-BR" sz="3600" dirty="0" smtClean="0"/>
            </a:br>
            <a:endParaRPr kumimoji="0" lang="en-US" sz="2000" b="1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rot="5400000">
            <a:off x="3281909" y="-2265685"/>
            <a:ext cx="2160240" cy="7500938"/>
            <a:chOff x="3086089" y="3929066"/>
            <a:chExt cx="14288" cy="1589078"/>
          </a:xfrm>
        </p:grpSpPr>
        <p:cxnSp>
          <p:nvCxnSpPr>
            <p:cNvPr id="9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/>
          </p:cNvSpPr>
          <p:nvPr/>
        </p:nvSpPr>
        <p:spPr bwMode="auto">
          <a:xfrm>
            <a:off x="539552" y="980728"/>
            <a:ext cx="786692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 Black" pitchFamily="34" charset="0"/>
                <a:ea typeface="+mj-ea"/>
                <a:cs typeface="+mj-cs"/>
              </a:rPr>
              <a:t>Agregar</a:t>
            </a:r>
            <a:endParaRPr kumimoji="0" lang="en-US" sz="4400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>
          <a:xfrm>
            <a:off x="683568" y="2276872"/>
            <a:ext cx="7920880" cy="2949576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unset" dir="t"/>
            </a:scene3d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pt-BR" sz="4000" b="1" i="0" u="none" strike="noStrike" kern="120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-</a:t>
            </a:r>
            <a:r>
              <a:rPr kumimoji="0" lang="pt-BR" sz="4000" b="0" i="0" u="none" strike="noStrike" kern="120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pt-BR" sz="4000" b="1" i="0" u="none" strike="noStrike" kern="120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Cada contato = oportunidade;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</a:rPr>
              <a:t>- Cada visita = oportunidade;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</a:rPr>
              <a:t>- Cada ofício = oportunidade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pt-BR" sz="4000" b="1" dirty="0" smtClean="0">
                <a:ln w="18415" cmpd="sng">
                  <a:noFill/>
                  <a:prstDash val="solid"/>
                </a:ln>
                <a:solidFill>
                  <a:srgbClr val="002060"/>
                </a:solidFill>
                <a:latin typeface="Calibri" pitchFamily="34" charset="0"/>
              </a:rPr>
              <a:t>- Cada evento = oportunidade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endParaRPr kumimoji="0" lang="en-US" sz="2000" b="1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rot="5400000">
            <a:off x="3929058" y="-2035981"/>
            <a:ext cx="857256" cy="7500938"/>
            <a:chOff x="3086089" y="3929066"/>
            <a:chExt cx="14288" cy="1589078"/>
          </a:xfrm>
        </p:grpSpPr>
        <p:cxnSp>
          <p:nvCxnSpPr>
            <p:cNvPr id="9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6223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/>
          </p:cNvSpPr>
          <p:nvPr/>
        </p:nvSpPr>
        <p:spPr bwMode="auto">
          <a:xfrm>
            <a:off x="611560" y="4581128"/>
            <a:ext cx="7776687" cy="994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Cooper Md BT"/>
                <a:ea typeface="+mj-ea"/>
                <a:cs typeface="+mj-cs"/>
              </a:rPr>
              <a:t>			INTEGRAR</a:t>
            </a:r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539552" y="332656"/>
            <a:ext cx="7866924" cy="150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Método</a:t>
            </a:r>
            <a:endParaRPr kumimoji="0" lang="en-US" sz="4400" b="1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9" name="Group 18"/>
          <p:cNvGrpSpPr>
            <a:grpSpLocks/>
          </p:cNvGrpSpPr>
          <p:nvPr/>
        </p:nvGrpSpPr>
        <p:grpSpPr bwMode="auto">
          <a:xfrm rot="5400000">
            <a:off x="4002016" y="-3057799"/>
            <a:ext cx="785818" cy="8286809"/>
            <a:chOff x="3086089" y="3929066"/>
            <a:chExt cx="14288" cy="1589078"/>
          </a:xfrm>
        </p:grpSpPr>
        <p:cxnSp>
          <p:nvCxnSpPr>
            <p:cNvPr id="11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2"/>
          <p:cNvSpPr txBox="1">
            <a:spLocks/>
          </p:cNvSpPr>
          <p:nvPr/>
        </p:nvSpPr>
        <p:spPr bwMode="auto">
          <a:xfrm>
            <a:off x="467544" y="1988840"/>
            <a:ext cx="9787006" cy="1143000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800" b="1" kern="0" dirty="0" smtClean="0">
                <a:solidFill>
                  <a:srgbClr val="002060"/>
                </a:solidFill>
                <a:latin typeface="Cooper Md BT" pitchFamily="18" charset="0"/>
                <a:ea typeface="+mj-ea"/>
                <a:cs typeface="+mj-cs"/>
              </a:rPr>
              <a:t>CATIVAR,  </a:t>
            </a:r>
            <a:endParaRPr lang="en-US" sz="3600" b="1" kern="0" dirty="0" smtClean="0">
              <a:solidFill>
                <a:srgbClr val="002060"/>
              </a:solidFill>
              <a:latin typeface="Cooper Md BT" pitchFamily="18" charset="0"/>
              <a:ea typeface="+mj-ea"/>
              <a:cs typeface="+mj-cs"/>
            </a:endParaRPr>
          </a:p>
        </p:txBody>
      </p:sp>
      <p:sp>
        <p:nvSpPr>
          <p:cNvPr id="13" name="Rectangle 2"/>
          <p:cNvSpPr txBox="1">
            <a:spLocks/>
          </p:cNvSpPr>
          <p:nvPr/>
        </p:nvSpPr>
        <p:spPr bwMode="auto">
          <a:xfrm>
            <a:off x="467544" y="2780928"/>
            <a:ext cx="9787006" cy="1143000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800" b="1" kern="0" dirty="0" smtClean="0">
                <a:solidFill>
                  <a:srgbClr val="002060"/>
                </a:solidFill>
                <a:latin typeface="Cooper Md BT" pitchFamily="18" charset="0"/>
                <a:ea typeface="+mj-ea"/>
                <a:cs typeface="+mj-cs"/>
              </a:rPr>
              <a:t>	CONVIDAR, </a:t>
            </a:r>
            <a:endParaRPr lang="en-US" sz="3600" b="1" kern="0" dirty="0" smtClean="0">
              <a:solidFill>
                <a:srgbClr val="002060"/>
              </a:solidFill>
              <a:latin typeface="Cooper Md BT" pitchFamily="18" charset="0"/>
              <a:ea typeface="+mj-ea"/>
              <a:cs typeface="+mj-cs"/>
            </a:endParaRPr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467544" y="3645024"/>
            <a:ext cx="9787006" cy="1143000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800" b="1" kern="0" dirty="0" smtClean="0">
                <a:solidFill>
                  <a:srgbClr val="002060"/>
                </a:solidFill>
                <a:latin typeface="Cooper Md BT" pitchFamily="18" charset="0"/>
                <a:ea typeface="+mj-ea"/>
                <a:cs typeface="+mj-cs"/>
              </a:rPr>
              <a:t>		ACOLHER,</a:t>
            </a:r>
            <a:endParaRPr lang="en-US" sz="3600" b="1" kern="0" dirty="0" smtClean="0">
              <a:solidFill>
                <a:srgbClr val="002060"/>
              </a:solidFill>
              <a:latin typeface="Cooper Md BT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85466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/>
          </p:cNvSpPr>
          <p:nvPr/>
        </p:nvSpPr>
        <p:spPr bwMode="auto">
          <a:xfrm>
            <a:off x="467544" y="4797152"/>
            <a:ext cx="777668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- </a:t>
            </a:r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Busca de Cura Física ou Espiritual;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b="1" kern="0" dirty="0" smtClean="0">
              <a:ln w="18415" cmpd="sng">
                <a:noFill/>
                <a:prstDash val="solid"/>
              </a:ln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539552" y="476672"/>
            <a:ext cx="7866924" cy="135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400" dirty="0" smtClean="0">
                <a:latin typeface="Arial" pitchFamily="34" charset="0"/>
                <a:cs typeface="Arial" pitchFamily="34" charset="0"/>
              </a:rPr>
              <a:t>Pessoas nos procuram pelos mais diferentes motivos</a:t>
            </a:r>
            <a:endParaRPr kumimoji="0" lang="en-US" sz="4400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2"/>
          <p:cNvSpPr txBox="1">
            <a:spLocks/>
          </p:cNvSpPr>
          <p:nvPr/>
        </p:nvSpPr>
        <p:spPr bwMode="auto">
          <a:xfrm>
            <a:off x="467544" y="1988840"/>
            <a:ext cx="9787006" cy="504056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Busca de um serviço – Ofício;</a:t>
            </a:r>
            <a:r>
              <a:rPr lang="en-US" sz="2400" b="1" kern="0" dirty="0" smtClean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  </a:t>
            </a:r>
          </a:p>
        </p:txBody>
      </p:sp>
      <p:sp>
        <p:nvSpPr>
          <p:cNvPr id="13" name="Rectangle 2"/>
          <p:cNvSpPr txBox="1">
            <a:spLocks/>
          </p:cNvSpPr>
          <p:nvPr/>
        </p:nvSpPr>
        <p:spPr bwMode="auto">
          <a:xfrm>
            <a:off x="467544" y="2564904"/>
            <a:ext cx="8496944" cy="1359024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Visitantes que acompanham familiares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(Batismos, Culto de Confirmação, Bênção Matrimonial,Sepultamento; Culto com Oração Memorial);</a:t>
            </a:r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467544" y="3933056"/>
            <a:ext cx="9787006" cy="648072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Busca de consolo;</a:t>
            </a:r>
            <a:endParaRPr lang="en-US" sz="2400" b="1" kern="0" dirty="0" smtClean="0">
              <a:solidFill>
                <a:srgbClr val="00206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2"/>
          <p:cNvSpPr txBox="1">
            <a:spLocks/>
          </p:cNvSpPr>
          <p:nvPr/>
        </p:nvSpPr>
        <p:spPr bwMode="auto">
          <a:xfrm>
            <a:off x="467544" y="5373216"/>
            <a:ext cx="777668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- </a:t>
            </a:r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Busca de libertação;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b="1" kern="0" dirty="0" smtClean="0">
              <a:ln w="18415" cmpd="sng">
                <a:noFill/>
                <a:prstDash val="solid"/>
              </a:ln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6" name="Rectangle 2"/>
          <p:cNvSpPr txBox="1">
            <a:spLocks/>
          </p:cNvSpPr>
          <p:nvPr/>
        </p:nvSpPr>
        <p:spPr bwMode="auto">
          <a:xfrm>
            <a:off x="467544" y="5949280"/>
            <a:ext cx="777668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- </a:t>
            </a:r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Busca de oração, orientação para a vida.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b="1" kern="0" dirty="0" smtClean="0">
              <a:ln w="18415" cmpd="sng">
                <a:noFill/>
                <a:prstDash val="solid"/>
              </a:ln>
              <a:solidFill>
                <a:srgbClr val="C000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11560" y="116632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Aprendi: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xmlns="" val="16585466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683568" y="1897669"/>
            <a:ext cx="807249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Não é o serviço bem prestado;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endParaRPr lang="pt-BR" sz="2800" dirty="0">
              <a:solidFill>
                <a:srgbClr val="002060"/>
              </a:solidFill>
              <a:latin typeface="Cooper Md BT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83568" y="4941168"/>
            <a:ext cx="7786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 que faz com que ela permaneça?</a:t>
            </a:r>
          </a:p>
        </p:txBody>
      </p:sp>
      <p:sp>
        <p:nvSpPr>
          <p:cNvPr id="7" name="Retângulo 6"/>
          <p:cNvSpPr/>
          <p:nvPr/>
        </p:nvSpPr>
        <p:spPr>
          <a:xfrm>
            <a:off x="683568" y="3265820"/>
            <a:ext cx="4201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Não é a nossa teologia</a:t>
            </a:r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  <a:endParaRPr lang="pt-BR" sz="2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18"/>
          <p:cNvGrpSpPr>
            <a:grpSpLocks/>
          </p:cNvGrpSpPr>
          <p:nvPr/>
        </p:nvGrpSpPr>
        <p:grpSpPr bwMode="auto">
          <a:xfrm rot="5400000">
            <a:off x="4429100" y="-2714644"/>
            <a:ext cx="571500" cy="8001004"/>
            <a:chOff x="3086089" y="3929066"/>
            <a:chExt cx="14288" cy="1589078"/>
          </a:xfrm>
        </p:grpSpPr>
        <p:cxnSp>
          <p:nvCxnSpPr>
            <p:cNvPr id="10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Rectangle 2"/>
          <p:cNvSpPr txBox="1">
            <a:spLocks/>
          </p:cNvSpPr>
          <p:nvPr/>
        </p:nvSpPr>
        <p:spPr bwMode="auto">
          <a:xfrm>
            <a:off x="-468560" y="332656"/>
            <a:ext cx="9787006" cy="1143000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O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que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leva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estas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pessoas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 a </a:t>
            </a:r>
            <a:r>
              <a:rPr lang="en-US" sz="3200" b="1" kern="0" dirty="0" err="1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permanecer</a:t>
            </a: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ea typeface="+mj-ea"/>
                <a:cs typeface="Arial" pitchFamily="34" charset="0"/>
              </a:rPr>
              <a:t>?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683568" y="2636912"/>
            <a:ext cx="2427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Não é a cura;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683568" y="3913892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Não é a pregação;</a:t>
            </a:r>
          </a:p>
        </p:txBody>
      </p:sp>
    </p:spTree>
    <p:extLst>
      <p:ext uri="{BB962C8B-B14F-4D97-AF65-F5344CB8AC3E}">
        <p14:creationId xmlns:p14="http://schemas.microsoft.com/office/powerpoint/2010/main" xmlns="" val="17010937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7" grpId="0"/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 txBox="1">
            <a:spLocks/>
          </p:cNvSpPr>
          <p:nvPr/>
        </p:nvSpPr>
        <p:spPr bwMode="auto">
          <a:xfrm>
            <a:off x="323528" y="4238899"/>
            <a:ext cx="861850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endParaRPr lang="pt-BR" sz="2800" dirty="0" smtClean="0">
              <a:solidFill>
                <a:srgbClr val="002060"/>
              </a:solidFill>
              <a:latin typeface="Cooper Md BT" pitchFamily="18" charset="0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SENTIR-SE ÚTIL ( ter uma tarefa, fazer algo).</a:t>
            </a:r>
            <a:endParaRPr 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53168" y="2270461"/>
            <a:ext cx="8467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AMIZADE (criar laços, estabelecer vínculos);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353168" y="3429000"/>
            <a:ext cx="8316102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SER PARTE DE UM PEQUENO GRUPO            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(relacionamentos); 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-4857816" y="571479"/>
            <a:ext cx="7143800" cy="45719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1000132" y="1525885"/>
            <a:ext cx="1135861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57224" y="571480"/>
            <a:ext cx="46490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kern="0" dirty="0" err="1" smtClean="0">
                <a:solidFill>
                  <a:srgbClr val="C00000"/>
                </a:solidFill>
                <a:latin typeface="Cooper Md BT" pitchFamily="18" charset="0"/>
              </a:rPr>
              <a:t>Três</a:t>
            </a:r>
            <a:r>
              <a:rPr lang="en-US" sz="6000" b="1" kern="0" dirty="0" smtClean="0">
                <a:solidFill>
                  <a:srgbClr val="C00000"/>
                </a:solidFill>
                <a:latin typeface="Cooper Md BT" pitchFamily="18" charset="0"/>
              </a:rPr>
              <a:t> </a:t>
            </a:r>
            <a:r>
              <a:rPr lang="en-US" sz="6000" b="1" kern="0" dirty="0" err="1" smtClean="0">
                <a:solidFill>
                  <a:srgbClr val="C00000"/>
                </a:solidFill>
                <a:latin typeface="Cooper Md BT" pitchFamily="18" charset="0"/>
              </a:rPr>
              <a:t>coisas</a:t>
            </a:r>
            <a:r>
              <a:rPr lang="en-US" sz="6000" b="1" kern="0" dirty="0" smtClean="0">
                <a:solidFill>
                  <a:srgbClr val="C00000"/>
                </a:solidFill>
                <a:latin typeface="Cooper Md BT" pitchFamily="18" charset="0"/>
              </a:rPr>
              <a:t>: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xmlns="" val="27469763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7" grpId="0" animBg="1"/>
      <p:bldP spid="28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395536" y="404664"/>
            <a:ext cx="3884397" cy="6694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ts val="4500"/>
              </a:lnSpc>
              <a:spcAft>
                <a:spcPct val="0"/>
              </a:spcAft>
              <a:defRPr/>
            </a:pPr>
            <a:r>
              <a:rPr lang="pt-BR" sz="5400" b="1" kern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Cooper Md BT" pitchFamily="18" charset="0"/>
              </a:rPr>
              <a:t>INTEGRAR</a:t>
            </a:r>
            <a:endParaRPr lang="pt-BR" sz="5400" b="1" kern="0" dirty="0">
              <a:ln w="18415" cmpd="sng">
                <a:noFill/>
                <a:prstDash val="solid"/>
              </a:ln>
              <a:solidFill>
                <a:srgbClr val="C00000"/>
              </a:solidFill>
              <a:latin typeface="Cooper Md BT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51520" y="1412776"/>
            <a:ext cx="8431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4000" b="1" dirty="0" smtClean="0">
                <a:solidFill>
                  <a:srgbClr val="002060"/>
                </a:solidFill>
                <a:latin typeface="+mj-lt"/>
              </a:rPr>
              <a:t>Não adianta só o Ministro ou a Ministra saber disso;</a:t>
            </a:r>
            <a:endParaRPr lang="pt-BR" sz="4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251520" y="3068960"/>
            <a:ext cx="8431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4000" b="1" dirty="0" smtClean="0">
                <a:solidFill>
                  <a:srgbClr val="002060"/>
                </a:solidFill>
                <a:latin typeface="+mj-lt"/>
              </a:rPr>
              <a:t>Todo o Presbitério/liderança precisa entender essa proposta e participar</a:t>
            </a:r>
            <a:endParaRPr lang="pt-BR" sz="4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251520" y="4941168"/>
            <a:ext cx="81439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4000" b="1" dirty="0" smtClean="0">
                <a:solidFill>
                  <a:srgbClr val="FF0000"/>
                </a:solidFill>
                <a:latin typeface="+mj-lt"/>
              </a:rPr>
              <a:t>Não pode ser APENAS na intuição (planejamento)</a:t>
            </a:r>
            <a:endParaRPr lang="pt-BR" sz="40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rot="5400000">
            <a:off x="3605116" y="-1868812"/>
            <a:ext cx="1440160" cy="7715304"/>
            <a:chOff x="3086089" y="3929066"/>
            <a:chExt cx="14288" cy="1589078"/>
          </a:xfrm>
        </p:grpSpPr>
        <p:cxnSp>
          <p:nvCxnSpPr>
            <p:cNvPr id="9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 w="31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 w="31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 18"/>
          <p:cNvGrpSpPr>
            <a:grpSpLocks/>
          </p:cNvGrpSpPr>
          <p:nvPr/>
        </p:nvGrpSpPr>
        <p:grpSpPr bwMode="auto">
          <a:xfrm rot="5400000">
            <a:off x="3497104" y="-104616"/>
            <a:ext cx="1656184" cy="7715304"/>
            <a:chOff x="3086089" y="3929066"/>
            <a:chExt cx="14288" cy="1589078"/>
          </a:xfrm>
        </p:grpSpPr>
        <p:cxnSp>
          <p:nvCxnSpPr>
            <p:cNvPr id="13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 w="31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 w="31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18"/>
          <p:cNvGrpSpPr>
            <a:grpSpLocks/>
          </p:cNvGrpSpPr>
          <p:nvPr/>
        </p:nvGrpSpPr>
        <p:grpSpPr bwMode="auto">
          <a:xfrm rot="5400000">
            <a:off x="3605116" y="1731588"/>
            <a:ext cx="1440160" cy="7715304"/>
            <a:chOff x="3086089" y="3929066"/>
            <a:chExt cx="14288" cy="1589078"/>
          </a:xfrm>
        </p:grpSpPr>
        <p:cxnSp>
          <p:nvCxnSpPr>
            <p:cNvPr id="17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 w="31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 w="3175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413894889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/>
          </p:cNvSpPr>
          <p:nvPr/>
        </p:nvSpPr>
        <p:spPr bwMode="auto">
          <a:xfrm>
            <a:off x="611560" y="4581128"/>
            <a:ext cx="7776687" cy="994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latin typeface="Cooper Md BT"/>
                <a:ea typeface="+mj-ea"/>
                <a:cs typeface="+mj-cs"/>
              </a:rPr>
              <a:t>			INTEGRAR</a:t>
            </a:r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539552" y="692696"/>
            <a:ext cx="786692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normalizeH="0" baseline="0" noProof="0" dirty="0" err="1" smtClean="0">
                <a:solidFill>
                  <a:srgbClr val="C00000"/>
                </a:solidFill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Método</a:t>
            </a:r>
            <a:endParaRPr kumimoji="0" lang="en-US" sz="4400" b="1" i="0" u="none" strike="noStrike" kern="0" normalizeH="0" baseline="0" noProof="0" dirty="0">
              <a:solidFill>
                <a:srgbClr val="C00000"/>
              </a:solidFill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 rot="5400000">
            <a:off x="3964778" y="-2821802"/>
            <a:ext cx="785818" cy="8286809"/>
            <a:chOff x="3086089" y="3929066"/>
            <a:chExt cx="14288" cy="1589078"/>
          </a:xfrm>
        </p:grpSpPr>
        <p:cxnSp>
          <p:nvCxnSpPr>
            <p:cNvPr id="11" name="9 Conector recto"/>
            <p:cNvCxnSpPr/>
            <p:nvPr/>
          </p:nvCxnSpPr>
          <p:spPr bwMode="auto">
            <a:xfrm>
              <a:off x="3086089" y="3929066"/>
              <a:ext cx="0" cy="158907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10 Conector recto"/>
            <p:cNvCxnSpPr/>
            <p:nvPr/>
          </p:nvCxnSpPr>
          <p:spPr bwMode="auto">
            <a:xfrm>
              <a:off x="3100377" y="3929066"/>
              <a:ext cx="0" cy="15890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2"/>
          <p:cNvSpPr txBox="1">
            <a:spLocks/>
          </p:cNvSpPr>
          <p:nvPr/>
        </p:nvSpPr>
        <p:spPr bwMode="auto">
          <a:xfrm>
            <a:off x="467544" y="1988840"/>
            <a:ext cx="9787006" cy="1143000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800" b="1" kern="0" dirty="0" smtClean="0">
                <a:solidFill>
                  <a:srgbClr val="002060"/>
                </a:solidFill>
                <a:latin typeface="Cooper Md BT" pitchFamily="18" charset="0"/>
                <a:ea typeface="+mj-ea"/>
                <a:cs typeface="+mj-cs"/>
              </a:rPr>
              <a:t>CATIVAR,  </a:t>
            </a:r>
            <a:endParaRPr lang="en-US" sz="3600" b="1" kern="0" dirty="0" smtClean="0">
              <a:solidFill>
                <a:srgbClr val="002060"/>
              </a:solidFill>
              <a:latin typeface="Cooper Md BT" pitchFamily="18" charset="0"/>
              <a:ea typeface="+mj-ea"/>
              <a:cs typeface="+mj-cs"/>
            </a:endParaRPr>
          </a:p>
        </p:txBody>
      </p:sp>
      <p:sp>
        <p:nvSpPr>
          <p:cNvPr id="13" name="Rectangle 2"/>
          <p:cNvSpPr txBox="1">
            <a:spLocks/>
          </p:cNvSpPr>
          <p:nvPr/>
        </p:nvSpPr>
        <p:spPr bwMode="auto">
          <a:xfrm>
            <a:off x="467544" y="2780928"/>
            <a:ext cx="9787006" cy="1143000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800" b="1" kern="0" dirty="0" smtClean="0">
                <a:solidFill>
                  <a:srgbClr val="002060"/>
                </a:solidFill>
                <a:latin typeface="Cooper Md BT" pitchFamily="18" charset="0"/>
                <a:ea typeface="+mj-ea"/>
                <a:cs typeface="+mj-cs"/>
              </a:rPr>
              <a:t>	CONVIDAR, </a:t>
            </a:r>
            <a:endParaRPr lang="en-US" sz="3600" b="1" kern="0" dirty="0" smtClean="0">
              <a:solidFill>
                <a:srgbClr val="002060"/>
              </a:solidFill>
              <a:latin typeface="Cooper Md BT" pitchFamily="18" charset="0"/>
              <a:ea typeface="+mj-ea"/>
              <a:cs typeface="+mj-cs"/>
            </a:endParaRPr>
          </a:p>
        </p:txBody>
      </p:sp>
      <p:sp>
        <p:nvSpPr>
          <p:cNvPr id="14" name="Rectangle 2"/>
          <p:cNvSpPr txBox="1">
            <a:spLocks/>
          </p:cNvSpPr>
          <p:nvPr/>
        </p:nvSpPr>
        <p:spPr bwMode="auto">
          <a:xfrm>
            <a:off x="467544" y="3645024"/>
            <a:ext cx="9787006" cy="1143000"/>
          </a:xfrm>
          <a:custGeom>
            <a:avLst/>
            <a:gdLst>
              <a:gd name="connsiteX0" fmla="*/ 0 w 9787006"/>
              <a:gd name="connsiteY0" fmla="*/ 0 h 1143000"/>
              <a:gd name="connsiteX1" fmla="*/ 9787006 w 9787006"/>
              <a:gd name="connsiteY1" fmla="*/ 0 h 1143000"/>
              <a:gd name="connsiteX2" fmla="*/ 9787006 w 9787006"/>
              <a:gd name="connsiteY2" fmla="*/ 1143000 h 1143000"/>
              <a:gd name="connsiteX3" fmla="*/ 0 w 9787006"/>
              <a:gd name="connsiteY3" fmla="*/ 1143000 h 1143000"/>
              <a:gd name="connsiteX4" fmla="*/ 0 w 9787006"/>
              <a:gd name="connsiteY4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7006" h="1143000">
                <a:moveTo>
                  <a:pt x="0" y="0"/>
                </a:moveTo>
                <a:lnTo>
                  <a:pt x="9787006" y="0"/>
                </a:lnTo>
                <a:lnTo>
                  <a:pt x="9787006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800" b="1" kern="0" dirty="0" smtClean="0">
                <a:solidFill>
                  <a:srgbClr val="002060"/>
                </a:solidFill>
                <a:latin typeface="Cooper Md BT" pitchFamily="18" charset="0"/>
                <a:ea typeface="+mj-ea"/>
                <a:cs typeface="+mj-cs"/>
              </a:rPr>
              <a:t>		ACOLHER,</a:t>
            </a:r>
            <a:endParaRPr lang="en-US" sz="3600" b="1" kern="0" dirty="0" smtClean="0">
              <a:solidFill>
                <a:srgbClr val="002060"/>
              </a:solidFill>
              <a:latin typeface="Cooper Md BT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85466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 txBox="1">
            <a:spLocks/>
          </p:cNvSpPr>
          <p:nvPr/>
        </p:nvSpPr>
        <p:spPr bwMode="auto">
          <a:xfrm>
            <a:off x="683568" y="4437112"/>
            <a:ext cx="7698907" cy="72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endParaRPr lang="pt-BR" sz="2800" b="1" dirty="0" smtClean="0">
              <a:solidFill>
                <a:srgbClr val="002060"/>
              </a:solidFill>
              <a:latin typeface="Cooper Md BT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59024" y="1268760"/>
            <a:ext cx="8784976" cy="590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3200" b="1" u="sng" dirty="0" smtClean="0">
                <a:solidFill>
                  <a:srgbClr val="002060"/>
                </a:solidFill>
                <a:latin typeface="+mj-lt"/>
              </a:rPr>
              <a:t>Equipes de Visitadores e visitadoras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Convidar pessoas e prepará-las;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Acompanhamento e avaliação;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Visitação a: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	- Idosos</a:t>
            </a:r>
            <a:r>
              <a:rPr lang="pt-BR" sz="3200" b="1" dirty="0" smtClean="0">
                <a:solidFill>
                  <a:srgbClr val="002060"/>
                </a:solidFill>
              </a:rPr>
              <a:t> (Santa Ceia nas casas)</a:t>
            </a: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;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	- Enfermos (Casas e Hospitais);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	- Enlutados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	- Membros Novos;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	- Membros afastados.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-4068960" y="260648"/>
            <a:ext cx="11001452" cy="45719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1043608" y="1196752"/>
            <a:ext cx="1135861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99592" y="332657"/>
            <a:ext cx="42242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kern="0" dirty="0" smtClean="0">
                <a:solidFill>
                  <a:srgbClr val="C00000"/>
                </a:solidFill>
                <a:latin typeface="Cooper Md BT" pitchFamily="18" charset="0"/>
              </a:rPr>
              <a:t>INTEGRAR</a:t>
            </a:r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xmlns="" val="27469763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 animBg="1"/>
      <p:bldP spid="22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 txBox="1">
            <a:spLocks/>
          </p:cNvSpPr>
          <p:nvPr/>
        </p:nvSpPr>
        <p:spPr bwMode="auto">
          <a:xfrm>
            <a:off x="683568" y="4437112"/>
            <a:ext cx="7698907" cy="72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endParaRPr lang="pt-BR" sz="2800" b="1" dirty="0" smtClean="0">
              <a:solidFill>
                <a:srgbClr val="002060"/>
              </a:solidFill>
              <a:latin typeface="Cooper Md BT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59024" y="1268760"/>
            <a:ext cx="8784976" cy="294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3200" b="1" u="sng" dirty="0" smtClean="0">
                <a:solidFill>
                  <a:srgbClr val="002060"/>
                </a:solidFill>
                <a:latin typeface="+mj-lt"/>
              </a:rPr>
              <a:t>Equipes de Acolhimento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Elaborar material de orientação;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Convidar pessoas e prepará-las;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Anotar nomes e telefones dos visitantes;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Buscar contato com visitantes	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-4068960" y="260648"/>
            <a:ext cx="11001452" cy="45719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1043608" y="1196752"/>
            <a:ext cx="1135861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99592" y="332657"/>
            <a:ext cx="42242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kern="0" dirty="0" smtClean="0">
                <a:solidFill>
                  <a:srgbClr val="C00000"/>
                </a:solidFill>
                <a:latin typeface="Cooper Md BT" pitchFamily="18" charset="0"/>
              </a:rPr>
              <a:t>INTEGRAR</a:t>
            </a:r>
            <a:endParaRPr lang="pt-BR" sz="6000" dirty="0"/>
          </a:p>
        </p:txBody>
      </p:sp>
      <p:sp>
        <p:nvSpPr>
          <p:cNvPr id="8" name="Retângulo 7"/>
          <p:cNvSpPr/>
          <p:nvPr/>
        </p:nvSpPr>
        <p:spPr>
          <a:xfrm>
            <a:off x="395536" y="4293096"/>
            <a:ext cx="7459746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pt-BR" sz="3200" b="1" u="sng" dirty="0" smtClean="0">
                <a:solidFill>
                  <a:srgbClr val="002060"/>
                </a:solidFill>
                <a:latin typeface="+mj-lt"/>
              </a:rPr>
              <a:t>Convidar e envolver pessoas nas</a:t>
            </a: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: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Equipes de trabalho;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Departamentos;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3200" b="1" dirty="0" smtClean="0">
                <a:solidFill>
                  <a:srgbClr val="002060"/>
                </a:solidFill>
                <a:latin typeface="+mj-lt"/>
              </a:rPr>
              <a:t>		- Pequenos Grupos		</a:t>
            </a:r>
          </a:p>
        </p:txBody>
      </p:sp>
    </p:spTree>
    <p:extLst>
      <p:ext uri="{BB962C8B-B14F-4D97-AF65-F5344CB8AC3E}">
        <p14:creationId xmlns:p14="http://schemas.microsoft.com/office/powerpoint/2010/main" xmlns="" val="274697631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 animBg="1"/>
      <p:bldP spid="22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51520" y="1772816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Comunidade Mathias</a:t>
            </a:r>
            <a:endParaRPr lang="pt-BR" sz="3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1520" y="3645024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Como estamos hoje?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3528" y="0"/>
            <a:ext cx="864096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197 membros cadastrados  </a:t>
            </a:r>
            <a:r>
              <a:rPr lang="pt-BR" sz="3200" dirty="0" smtClean="0"/>
              <a:t>aumento de 246,25 %</a:t>
            </a:r>
          </a:p>
          <a:p>
            <a:r>
              <a:rPr lang="pt-BR" sz="3200" dirty="0" smtClean="0"/>
              <a:t>- Membros Novos (Média de 30 pessoas por ano)</a:t>
            </a:r>
          </a:p>
          <a:p>
            <a:r>
              <a:rPr lang="pt-BR" sz="3200" dirty="0" smtClean="0"/>
              <a:t>- JEMAV  - média de 25 jovens (começou com 5)</a:t>
            </a:r>
          </a:p>
          <a:p>
            <a:r>
              <a:rPr lang="pt-BR" sz="3200" dirty="0" smtClean="0"/>
              <a:t>	Projeto de Música (Grupo de Louvor Jovem)</a:t>
            </a:r>
          </a:p>
          <a:p>
            <a:r>
              <a:rPr lang="pt-BR" sz="3200" dirty="0" smtClean="0"/>
              <a:t>- Ensino Confirmatório – 6 jovens</a:t>
            </a:r>
          </a:p>
          <a:p>
            <a:r>
              <a:rPr lang="pt-BR" sz="3200" dirty="0" smtClean="0"/>
              <a:t>- Equipe Culto Infantil – 6 orientadoras</a:t>
            </a:r>
          </a:p>
          <a:p>
            <a:r>
              <a:rPr lang="pt-BR" sz="3200" dirty="0" smtClean="0"/>
              <a:t>- OASE – Média de 23 mulheres</a:t>
            </a:r>
          </a:p>
          <a:p>
            <a:r>
              <a:rPr lang="pt-BR" sz="3200" dirty="0" smtClean="0"/>
              <a:t>- Grupo de Homens</a:t>
            </a:r>
          </a:p>
          <a:p>
            <a:r>
              <a:rPr lang="pt-BR" sz="3200" dirty="0" smtClean="0"/>
              <a:t>- Três Grupos de Estudo Bíblico</a:t>
            </a:r>
          </a:p>
          <a:p>
            <a:r>
              <a:rPr lang="pt-BR" sz="3200" dirty="0" smtClean="0"/>
              <a:t>- Grupo de Oração</a:t>
            </a:r>
          </a:p>
          <a:p>
            <a:pPr>
              <a:buFontTx/>
              <a:buChar char="-"/>
            </a:pPr>
            <a:r>
              <a:rPr lang="pt-BR" sz="3200" dirty="0" smtClean="0"/>
              <a:t> Equipe de visitadores</a:t>
            </a:r>
          </a:p>
          <a:p>
            <a:pPr>
              <a:buFontTx/>
              <a:buChar char="-"/>
            </a:pPr>
            <a:r>
              <a:rPr lang="pt-BR" sz="3200" dirty="0" smtClean="0"/>
              <a:t> Equipe de Acolhimento</a:t>
            </a:r>
          </a:p>
          <a:p>
            <a:r>
              <a:rPr lang="pt-BR" sz="3200" dirty="0" smtClean="0"/>
              <a:t>- Cinco equipes de louvor</a:t>
            </a:r>
          </a:p>
          <a:p>
            <a:r>
              <a:rPr lang="pt-BR" sz="3200" dirty="0" smtClean="0"/>
              <a:t>- CORAL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51520" y="116633"/>
            <a:ext cx="864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200" dirty="0" smtClean="0"/>
          </a:p>
          <a:p>
            <a:r>
              <a:rPr lang="pt-BR" sz="3200" b="1" dirty="0" smtClean="0"/>
              <a:t>Dados  </a:t>
            </a:r>
            <a:r>
              <a:rPr lang="pt-BR" sz="3200" b="1" dirty="0" smtClean="0"/>
              <a:t>Financeiros: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23528" y="908720"/>
            <a:ext cx="864096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	Graças ao Planejamento Estratégico e ao trabalho realizado, a Comunidade Mathias tornou-se autossustentável</a:t>
            </a:r>
            <a:r>
              <a:rPr lang="pt-BR" sz="3200" dirty="0" smtClean="0"/>
              <a:t> em 2010. </a:t>
            </a:r>
          </a:p>
          <a:p>
            <a:r>
              <a:rPr lang="pt-BR" sz="3200" dirty="0" smtClean="0"/>
              <a:t>	Deus tem nos abençoado e desde de 2010 conseguimos honrar com todos os compromissos financeiros e ainda estamos investindo em Missão. Apoiamos outros projetos missionário e também projetos </a:t>
            </a:r>
            <a:r>
              <a:rPr lang="pt-BR" sz="3200" dirty="0" smtClean="0"/>
              <a:t>d</a:t>
            </a:r>
            <a:r>
              <a:rPr lang="pt-BR" sz="3200" dirty="0" smtClean="0"/>
              <a:t>a própria Comunidade como:</a:t>
            </a:r>
          </a:p>
          <a:p>
            <a:pPr>
              <a:buFontTx/>
              <a:buChar char="-"/>
            </a:pPr>
            <a:r>
              <a:rPr lang="pt-BR" sz="3200" dirty="0" smtClean="0"/>
              <a:t>Contratamos um professor de música para os jovens e um regente para o nosso Coral</a:t>
            </a:r>
          </a:p>
          <a:p>
            <a:pPr>
              <a:buFontTx/>
              <a:buChar char="-"/>
            </a:pPr>
            <a:r>
              <a:rPr lang="pt-BR" sz="3200" dirty="0" smtClean="0"/>
              <a:t>Investimos em equipamentos de som e mídia e no trabalho com as crianças</a:t>
            </a:r>
          </a:p>
          <a:p>
            <a:r>
              <a:rPr lang="pt-BR" sz="3200" b="1" dirty="0" smtClean="0"/>
              <a:t> </a:t>
            </a:r>
            <a:r>
              <a:rPr lang="pt-BR" sz="3200" dirty="0" smtClean="0"/>
              <a:t/>
            </a:r>
            <a:br>
              <a:rPr lang="pt-BR" sz="3200" dirty="0" smtClean="0"/>
            </a:br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G:\RETIRO\Culto Lançamento do Tema do Ano\Culto Mathias 0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G:\RETIRO\Culto Lançamento do Tema do Ano\Culto Mathias 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G:\RETIRO\Culto Lançamento do Tema do Ano\Culto Mathias 1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G:\RETIRO\Culto Lançamento do Tema do Ano\Culto Mathias 1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/>
          </p:cNvSpPr>
          <p:nvPr/>
        </p:nvSpPr>
        <p:spPr bwMode="auto">
          <a:xfrm>
            <a:off x="785786" y="5603202"/>
            <a:ext cx="7778103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defRPr/>
            </a:pP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G:\RETIRO\Culto Lançamento do Tema do Ano\Culto Mathias 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7233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033216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6" descr="image00131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171" name="AutoShape 8" descr="image00131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7172" name="Rectangle 14"/>
          <p:cNvSpPr>
            <a:spLocks noChangeArrowheads="1"/>
          </p:cNvSpPr>
          <p:nvPr/>
        </p:nvSpPr>
        <p:spPr bwMode="auto">
          <a:xfrm>
            <a:off x="4648200" y="3292475"/>
            <a:ext cx="41910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 b="1">
                <a:solidFill>
                  <a:schemeClr val="bg1"/>
                </a:solidFill>
                <a:cs typeface="Times New Roman" pitchFamily="18" charset="0"/>
              </a:rPr>
              <a:t>L</a:t>
            </a:r>
            <a:r>
              <a:rPr lang="it-IT" sz="2800" b="1">
                <a:solidFill>
                  <a:schemeClr val="bg1"/>
                </a:solidFill>
                <a:cs typeface="Times New Roman" pitchFamily="18" charset="0"/>
              </a:rPr>
              <a:t>igue o som, </a:t>
            </a:r>
            <a:r>
              <a:rPr lang="it-IT" sz="2800" b="1" u="sng">
                <a:solidFill>
                  <a:schemeClr val="bg1"/>
                </a:solidFill>
                <a:cs typeface="Times New Roman" pitchFamily="18" charset="0"/>
              </a:rPr>
              <a:t>deixe rodar automaticamente</a:t>
            </a:r>
            <a:r>
              <a:rPr lang="it-IT" sz="2800" b="1">
                <a:solidFill>
                  <a:schemeClr val="bg1"/>
                </a:solidFill>
                <a:cs typeface="Times New Roman" pitchFamily="18" charset="0"/>
              </a:rPr>
              <a:t>, pois a música inserida, está sincronizada com as palavras.</a:t>
            </a:r>
            <a:r>
              <a:rPr lang="pt-BR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173" name="Rectangle 15"/>
          <p:cNvSpPr>
            <a:spLocks noChangeArrowheads="1"/>
          </p:cNvSpPr>
          <p:nvPr/>
        </p:nvSpPr>
        <p:spPr bwMode="auto">
          <a:xfrm>
            <a:off x="4724400" y="304800"/>
            <a:ext cx="4038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4000" b="1">
                <a:solidFill>
                  <a:schemeClr val="bg1"/>
                </a:solidFill>
                <a:latin typeface="Arial" charset="0"/>
                <a:cs typeface="Arial" charset="0"/>
              </a:rPr>
              <a:t>“Quã Grande és Tu”</a:t>
            </a:r>
            <a:endParaRPr lang="pt-BR" sz="40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7174" name="Picture 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76200"/>
            <a:ext cx="9324975" cy="6992938"/>
          </a:xfr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2667</TotalTime>
  <Words>464</Words>
  <Application>Microsoft Office PowerPoint</Application>
  <PresentationFormat>Apresentação na tela (4:3)</PresentationFormat>
  <Paragraphs>142</Paragraphs>
  <Slides>27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</dc:creator>
  <cp:lastModifiedBy>Jorge Batista Dietrich de Oliveira</cp:lastModifiedBy>
  <cp:revision>283</cp:revision>
  <dcterms:created xsi:type="dcterms:W3CDTF">2012-08-23T12:09:51Z</dcterms:created>
  <dcterms:modified xsi:type="dcterms:W3CDTF">2013-09-03T17:53:57Z</dcterms:modified>
</cp:coreProperties>
</file>