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2" r:id="rId2"/>
    <p:sldMasterId id="2147483744" r:id="rId3"/>
  </p:sldMasterIdLst>
  <p:sldIdLst>
    <p:sldId id="256" r:id="rId4"/>
    <p:sldId id="257" r:id="rId5"/>
    <p:sldId id="259" r:id="rId6"/>
    <p:sldId id="258" r:id="rId7"/>
    <p:sldId id="260" r:id="rId8"/>
    <p:sldId id="261" r:id="rId9"/>
    <p:sldId id="262" r:id="rId10"/>
    <p:sldId id="265" r:id="rId11"/>
    <p:sldId id="263" r:id="rId12"/>
    <p:sldId id="266" r:id="rId13"/>
    <p:sldId id="268" r:id="rId14"/>
    <p:sldId id="269" r:id="rId15"/>
    <p:sldId id="264" r:id="rId16"/>
    <p:sldId id="270" r:id="rId17"/>
    <p:sldId id="272" r:id="rId1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77559B3-8829-4708-A4B9-FA04B909DF14}" type="datetimeFigureOut">
              <a:rPr lang="pt-BR" smtClean="0"/>
              <a:pPr/>
              <a:t>09/10/2013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E36BE3E-FCBD-4F38-8DF4-76DDA139FDE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7559B3-8829-4708-A4B9-FA04B909DF14}" type="datetimeFigureOut">
              <a:rPr lang="pt-BR" smtClean="0"/>
              <a:pPr/>
              <a:t>09/10/2013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36BE3E-FCBD-4F38-8DF4-76DDA139FDE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7559B3-8829-4708-A4B9-FA04B909DF14}" type="datetimeFigureOut">
              <a:rPr lang="pt-BR" smtClean="0"/>
              <a:pPr/>
              <a:t>09/10/2013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36BE3E-FCBD-4F38-8DF4-76DDA139FDE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77559B3-8829-4708-A4B9-FA04B909DF14}" type="datetimeFigureOut">
              <a:rPr lang="pt-BR" smtClean="0"/>
              <a:pPr/>
              <a:t>09/10/2013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36BE3E-FCBD-4F38-8DF4-76DDA139FDE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77559B3-8829-4708-A4B9-FA04B909DF14}" type="datetimeFigureOut">
              <a:rPr lang="pt-BR" smtClean="0"/>
              <a:pPr/>
              <a:t>09/10/2013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36BE3E-FCBD-4F38-8DF4-76DDA139FDE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77559B3-8829-4708-A4B9-FA04B909DF14}" type="datetimeFigureOut">
              <a:rPr lang="pt-BR" smtClean="0"/>
              <a:pPr/>
              <a:t>09/10/2013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36BE3E-FCBD-4F38-8DF4-76DDA139FDE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77559B3-8829-4708-A4B9-FA04B909DF14}" type="datetimeFigureOut">
              <a:rPr lang="pt-BR" smtClean="0"/>
              <a:pPr/>
              <a:t>09/10/2013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36BE3E-FCBD-4F38-8DF4-76DDA139FDE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77559B3-8829-4708-A4B9-FA04B909DF14}" type="datetimeFigureOut">
              <a:rPr lang="pt-BR" smtClean="0"/>
              <a:pPr/>
              <a:t>09/10/2013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36BE3E-FCBD-4F38-8DF4-76DDA139FDE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77559B3-8829-4708-A4B9-FA04B909DF14}" type="datetimeFigureOut">
              <a:rPr lang="pt-BR" smtClean="0"/>
              <a:pPr/>
              <a:t>09/10/2013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36BE3E-FCBD-4F38-8DF4-76DDA139FDE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77559B3-8829-4708-A4B9-FA04B909DF14}" type="datetimeFigureOut">
              <a:rPr lang="pt-BR" smtClean="0"/>
              <a:pPr/>
              <a:t>09/10/2013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36BE3E-FCBD-4F38-8DF4-76DDA139FDE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7559B3-8829-4708-A4B9-FA04B909DF14}" type="datetimeFigureOut">
              <a:rPr lang="pt-BR" smtClean="0"/>
              <a:pPr/>
              <a:t>09/10/2013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36BE3E-FCBD-4F38-8DF4-76DDA139FDEB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77559B3-8829-4708-A4B9-FA04B909DF14}" type="datetimeFigureOut">
              <a:rPr lang="pt-BR" smtClean="0"/>
              <a:pPr/>
              <a:t>09/10/2013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36BE3E-FCBD-4F38-8DF4-76DDA139FDE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77559B3-8829-4708-A4B9-FA04B909DF14}" type="datetimeFigureOut">
              <a:rPr lang="pt-BR" smtClean="0"/>
              <a:pPr/>
              <a:t>09/10/2013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36BE3E-FCBD-4F38-8DF4-76DDA139FDE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77559B3-8829-4708-A4B9-FA04B909DF14}" type="datetimeFigureOut">
              <a:rPr lang="pt-BR" smtClean="0"/>
              <a:pPr/>
              <a:t>09/10/2013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36BE3E-FCBD-4F38-8DF4-76DDA139FDE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58F5F-6120-4CB8-81CD-64488302D720}" type="slidenum">
              <a:rPr 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7559B3-8829-4708-A4B9-FA04B909DF14}" type="datetimeFigureOut">
              <a:rPr lang="pt-BR" smtClean="0"/>
              <a:pPr/>
              <a:t>09/10/2013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36BE3E-FCBD-4F38-8DF4-76DDA139FDEB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7559B3-8829-4708-A4B9-FA04B909DF14}" type="datetimeFigureOut">
              <a:rPr lang="pt-BR" smtClean="0"/>
              <a:pPr/>
              <a:t>09/10/2013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36BE3E-FCBD-4F38-8DF4-76DDA139FDEB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7559B3-8829-4708-A4B9-FA04B909DF14}" type="datetimeFigureOut">
              <a:rPr lang="pt-BR" smtClean="0"/>
              <a:pPr/>
              <a:t>09/10/2013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36BE3E-FCBD-4F38-8DF4-76DDA139FDE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7559B3-8829-4708-A4B9-FA04B909DF14}" type="datetimeFigureOut">
              <a:rPr lang="pt-BR" smtClean="0"/>
              <a:pPr/>
              <a:t>09/10/2013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36BE3E-FCBD-4F38-8DF4-76DDA139FDEB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7559B3-8829-4708-A4B9-FA04B909DF14}" type="datetimeFigureOut">
              <a:rPr lang="pt-BR" smtClean="0"/>
              <a:pPr/>
              <a:t>09/10/2013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36BE3E-FCBD-4F38-8DF4-76DDA139FDE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77559B3-8829-4708-A4B9-FA04B909DF14}" type="datetimeFigureOut">
              <a:rPr lang="pt-BR" smtClean="0"/>
              <a:pPr/>
              <a:t>09/10/2013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36BE3E-FCBD-4F38-8DF4-76DDA139FDE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77559B3-8829-4708-A4B9-FA04B909DF14}" type="datetimeFigureOut">
              <a:rPr lang="pt-BR" smtClean="0"/>
              <a:pPr/>
              <a:t>09/10/2013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E36BE3E-FCBD-4F38-8DF4-76DDA139FDEB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77559B3-8829-4708-A4B9-FA04B909DF14}" type="datetimeFigureOut">
              <a:rPr lang="pt-BR" smtClean="0"/>
              <a:pPr/>
              <a:t>09/10/2013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E36BE3E-FCBD-4F38-8DF4-76DDA139FDE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87" name="Freeform 99"/>
          <p:cNvSpPr>
            <a:spLocks/>
          </p:cNvSpPr>
          <p:nvPr/>
        </p:nvSpPr>
        <p:spPr bwMode="hidden">
          <a:xfrm>
            <a:off x="3328988" y="6308725"/>
            <a:ext cx="5815012" cy="547688"/>
          </a:xfrm>
          <a:custGeom>
            <a:avLst/>
            <a:gdLst/>
            <a:ahLst/>
            <a:cxnLst>
              <a:cxn ang="0">
                <a:pos x="2182" y="276"/>
              </a:cxn>
              <a:cxn ang="0">
                <a:pos x="2517" y="204"/>
              </a:cxn>
              <a:cxn ang="0">
                <a:pos x="2260" y="0"/>
              </a:cxn>
              <a:cxn ang="0">
                <a:pos x="0" y="276"/>
              </a:cxn>
              <a:cxn ang="0">
                <a:pos x="2182" y="276"/>
              </a:cxn>
              <a:cxn ang="0">
                <a:pos x="2182" y="276"/>
              </a:cxn>
            </a:cxnLst>
            <a:rect l="0" t="0" r="r" b="b"/>
            <a:pathLst>
              <a:path w="2517" h="276">
                <a:moveTo>
                  <a:pt x="2182" y="276"/>
                </a:moveTo>
                <a:lnTo>
                  <a:pt x="2517" y="204"/>
                </a:lnTo>
                <a:lnTo>
                  <a:pt x="2260" y="0"/>
                </a:lnTo>
                <a:lnTo>
                  <a:pt x="0" y="276"/>
                </a:lnTo>
                <a:lnTo>
                  <a:pt x="2182" y="276"/>
                </a:lnTo>
                <a:lnTo>
                  <a:pt x="2182" y="276"/>
                </a:lnTo>
                <a:close/>
              </a:path>
            </a:pathLst>
          </a:custGeom>
          <a:gradFill rotWithShape="0">
            <a:gsLst>
              <a:gs pos="0">
                <a:srgbClr val="FFCC00">
                  <a:gamma/>
                  <a:shade val="46275"/>
                  <a:invGamma/>
                </a:srgbClr>
              </a:gs>
              <a:gs pos="100000">
                <a:srgbClr val="FFCC00"/>
              </a:gs>
            </a:gsLst>
            <a:lin ang="27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63530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6353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63532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377559B3-8829-4708-A4B9-FA04B909DF14}" type="datetimeFigureOut">
              <a:rPr lang="pt-BR" smtClean="0"/>
              <a:pPr/>
              <a:t>09/10/2013</a:t>
            </a:fld>
            <a:endParaRPr lang="pt-BR"/>
          </a:p>
        </p:txBody>
      </p:sp>
      <p:sp>
        <p:nvSpPr>
          <p:cNvPr id="63533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pt-BR"/>
          </a:p>
        </p:txBody>
      </p:sp>
      <p:sp>
        <p:nvSpPr>
          <p:cNvPr id="63534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6E36BE3E-FCBD-4F38-8DF4-76DDA139FDE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3"/>
        </a:buBlip>
        <a:defRPr sz="3200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4"/>
        </a:buBlip>
        <a:defRPr sz="2400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96F5535-4519-404E-9BE1-C8121F78A3E7}" type="slidenum">
              <a:rPr lang="pt-B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31640" y="2276872"/>
            <a:ext cx="7126560" cy="2160240"/>
          </a:xfrm>
        </p:spPr>
        <p:txBody>
          <a:bodyPr>
            <a:noAutofit/>
          </a:bodyPr>
          <a:lstStyle/>
          <a:p>
            <a:r>
              <a:rPr lang="pt-BR" sz="6000" dirty="0" smtClean="0">
                <a:solidFill>
                  <a:schemeClr val="tx1"/>
                </a:solidFill>
              </a:rPr>
              <a:t>AMBIENTE ORGANIZACIONAL E O MINISTÉRIO</a:t>
            </a:r>
            <a:endParaRPr lang="pt-BR" sz="6000" dirty="0">
              <a:solidFill>
                <a:schemeClr val="tx1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23528" y="5445224"/>
            <a:ext cx="6172200" cy="1412776"/>
          </a:xfrm>
        </p:spPr>
        <p:txBody>
          <a:bodyPr>
            <a:normAutofit lnSpcReduction="10000"/>
          </a:bodyPr>
          <a:lstStyle/>
          <a:p>
            <a:pPr algn="l"/>
            <a:r>
              <a:rPr lang="pt-BR" dirty="0" smtClean="0">
                <a:solidFill>
                  <a:schemeClr val="bg1"/>
                </a:solidFill>
              </a:rPr>
              <a:t>Delmar Hinnah</a:t>
            </a:r>
          </a:p>
          <a:p>
            <a:pPr algn="l"/>
            <a:r>
              <a:rPr lang="pt-BR" dirty="0" smtClean="0">
                <a:solidFill>
                  <a:schemeClr val="bg1"/>
                </a:solidFill>
              </a:rPr>
              <a:t>N&amp;H Training</a:t>
            </a:r>
          </a:p>
          <a:p>
            <a:pPr algn="l"/>
            <a:r>
              <a:rPr lang="pt-BR" dirty="0" smtClean="0">
                <a:solidFill>
                  <a:schemeClr val="bg1"/>
                </a:solidFill>
              </a:rPr>
              <a:t>Panambi/RS</a:t>
            </a:r>
            <a:endParaRPr lang="pt-B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559221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spcBef>
                <a:spcPts val="1800"/>
              </a:spcBef>
            </a:pPr>
            <a:r>
              <a:rPr lang="pt-BR" sz="5400" b="1" dirty="0" smtClean="0"/>
              <a:t>CONHECIMENTO</a:t>
            </a:r>
          </a:p>
          <a:p>
            <a:pPr marL="886968" lvl="3" indent="-256032">
              <a:spcBef>
                <a:spcPts val="1800"/>
              </a:spcBef>
              <a:buSzPct val="68000"/>
              <a:buNone/>
            </a:pPr>
            <a:r>
              <a:rPr lang="pt-BR" sz="2000" b="1" dirty="0" smtClean="0"/>
              <a:t>							Estudar toda vida</a:t>
            </a:r>
          </a:p>
          <a:p>
            <a:pPr>
              <a:spcBef>
                <a:spcPts val="1800"/>
              </a:spcBef>
            </a:pPr>
            <a:r>
              <a:rPr lang="pt-BR" sz="5400" b="1" dirty="0" smtClean="0"/>
              <a:t>PLANEJAMENTO</a:t>
            </a:r>
          </a:p>
          <a:p>
            <a:pPr marL="603250" lvl="2" indent="30163">
              <a:spcBef>
                <a:spcPts val="1800"/>
              </a:spcBef>
              <a:buSzPct val="68000"/>
              <a:buNone/>
            </a:pPr>
            <a:r>
              <a:rPr lang="pt-BR" sz="4100" b="1" dirty="0" smtClean="0"/>
              <a:t>Planejar é decidir antecipadamente o que deve ser feito</a:t>
            </a:r>
          </a:p>
          <a:p>
            <a:pPr>
              <a:spcBef>
                <a:spcPts val="1800"/>
              </a:spcBef>
            </a:pPr>
            <a:endParaRPr lang="pt-BR" sz="5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89240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pt-BR" sz="5400" b="1" dirty="0" smtClean="0"/>
              <a:t>CONHECIMENTO</a:t>
            </a:r>
          </a:p>
          <a:p>
            <a:pPr marL="886968" lvl="3" indent="-256032">
              <a:spcBef>
                <a:spcPts val="1800"/>
              </a:spcBef>
              <a:buSzPct val="68000"/>
              <a:buNone/>
            </a:pPr>
            <a:r>
              <a:rPr lang="pt-BR" sz="2000" b="1" dirty="0" smtClean="0"/>
              <a:t>							Estudar toda vida</a:t>
            </a:r>
          </a:p>
          <a:p>
            <a:pPr>
              <a:spcBef>
                <a:spcPts val="1800"/>
              </a:spcBef>
            </a:pPr>
            <a:r>
              <a:rPr lang="pt-BR" sz="5400" b="1" dirty="0" smtClean="0"/>
              <a:t>PLANEJAMENTO</a:t>
            </a:r>
          </a:p>
          <a:p>
            <a:pPr marL="603250" lvl="2" indent="30163">
              <a:spcBef>
                <a:spcPts val="1800"/>
              </a:spcBef>
              <a:buSzPct val="68000"/>
              <a:buNone/>
            </a:pPr>
            <a:r>
              <a:rPr lang="pt-BR" sz="2000" b="1" dirty="0" smtClean="0"/>
              <a:t>Planejar é decidir antecipadamente o que deve ser feito</a:t>
            </a:r>
          </a:p>
          <a:p>
            <a:pPr>
              <a:spcBef>
                <a:spcPts val="1800"/>
              </a:spcBef>
            </a:pPr>
            <a:r>
              <a:rPr lang="pt-BR" sz="5400" b="1" dirty="0" smtClean="0"/>
              <a:t>CRIATIVIDADE</a:t>
            </a:r>
          </a:p>
          <a:p>
            <a:pPr lvl="1">
              <a:spcBef>
                <a:spcPts val="1800"/>
              </a:spcBef>
              <a:buNone/>
            </a:pPr>
            <a:r>
              <a:rPr lang="pt-BR" sz="5000" b="1" dirty="0" smtClean="0"/>
              <a:t>Ver o que ninguém viu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6120680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1800"/>
              </a:spcBef>
            </a:pPr>
            <a:r>
              <a:rPr lang="pt-BR" sz="5400" b="1" dirty="0" smtClean="0"/>
              <a:t>CONHECIMENTO</a:t>
            </a:r>
          </a:p>
          <a:p>
            <a:pPr marL="886968" lvl="3" indent="-256032">
              <a:spcBef>
                <a:spcPts val="1800"/>
              </a:spcBef>
              <a:buSzPct val="68000"/>
              <a:buNone/>
            </a:pPr>
            <a:r>
              <a:rPr lang="pt-BR" sz="2000" b="1" dirty="0" smtClean="0"/>
              <a:t>							Estudar toda vida</a:t>
            </a:r>
          </a:p>
          <a:p>
            <a:pPr>
              <a:spcBef>
                <a:spcPts val="1800"/>
              </a:spcBef>
            </a:pPr>
            <a:r>
              <a:rPr lang="pt-BR" sz="5400" b="1" dirty="0" smtClean="0"/>
              <a:t>PLANEJAMENTO</a:t>
            </a:r>
          </a:p>
          <a:p>
            <a:pPr marL="603250" lvl="2" indent="30163">
              <a:spcBef>
                <a:spcPts val="1800"/>
              </a:spcBef>
              <a:buSzPct val="68000"/>
              <a:buNone/>
            </a:pPr>
            <a:r>
              <a:rPr lang="pt-BR" sz="2000" b="1" dirty="0" smtClean="0"/>
              <a:t>Planejar é decidir antecipadamente o que deve ser feito</a:t>
            </a:r>
          </a:p>
          <a:p>
            <a:pPr>
              <a:spcBef>
                <a:spcPts val="1800"/>
              </a:spcBef>
            </a:pPr>
            <a:r>
              <a:rPr lang="pt-BR" sz="5400" b="1" dirty="0" smtClean="0"/>
              <a:t>CRIATIVIDADE</a:t>
            </a:r>
          </a:p>
          <a:p>
            <a:pPr lvl="1">
              <a:spcBef>
                <a:spcPts val="1800"/>
              </a:spcBef>
              <a:buNone/>
            </a:pPr>
            <a:r>
              <a:rPr lang="pt-BR" sz="2000" b="1" dirty="0" smtClean="0"/>
              <a:t>						Ver o que ninguém viu</a:t>
            </a:r>
          </a:p>
          <a:p>
            <a:pPr marL="365760" lvl="1" indent="-256032">
              <a:spcBef>
                <a:spcPts val="1800"/>
              </a:spcBef>
              <a:buSzPct val="68000"/>
              <a:buFont typeface="Wingdings 3"/>
              <a:buChar char=""/>
            </a:pPr>
            <a:r>
              <a:rPr lang="pt-BR" sz="5400" b="1" dirty="0" smtClean="0"/>
              <a:t>COMPROMETIMENTO</a:t>
            </a:r>
          </a:p>
          <a:p>
            <a:pPr marL="1572768" lvl="6" indent="-256032">
              <a:spcBef>
                <a:spcPts val="1800"/>
              </a:spcBef>
              <a:buSzPct val="68000"/>
              <a:buNone/>
            </a:pPr>
            <a:r>
              <a:rPr lang="pt-BR" sz="3800" b="1" dirty="0" smtClean="0"/>
              <a:t>É a atitude que tenho com aquilo que preciso fazer.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611560" y="1700808"/>
            <a:ext cx="7846640" cy="3317754"/>
          </a:xfrm>
        </p:spPr>
        <p:txBody>
          <a:bodyPr>
            <a:noAutofit/>
          </a:bodyPr>
          <a:lstStyle/>
          <a:p>
            <a:r>
              <a:rPr lang="pt-BR" sz="4400" dirty="0" smtClean="0">
                <a:solidFill>
                  <a:schemeClr val="tx1"/>
                </a:solidFill>
              </a:rPr>
              <a:t>Como as tecnologias organizacionais podem ser úteis a atuação ministerial?</a:t>
            </a:r>
            <a:endParaRPr lang="pt-BR" sz="4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340768"/>
            <a:ext cx="8435280" cy="4896544"/>
          </a:xfrm>
        </p:spPr>
        <p:txBody>
          <a:bodyPr>
            <a:normAutofit/>
          </a:bodyPr>
          <a:lstStyle/>
          <a:p>
            <a:r>
              <a:rPr lang="pt-BR" dirty="0" smtClean="0"/>
              <a:t>Conhecer as pessoas</a:t>
            </a:r>
          </a:p>
          <a:p>
            <a:r>
              <a:rPr lang="pt-BR" dirty="0" smtClean="0"/>
              <a:t>Saber os nomes</a:t>
            </a:r>
          </a:p>
          <a:p>
            <a:r>
              <a:rPr lang="pt-BR" dirty="0" smtClean="0"/>
              <a:t>Manter contato com os membros</a:t>
            </a:r>
          </a:p>
          <a:p>
            <a:pPr lvl="1"/>
            <a:r>
              <a:rPr lang="pt-BR" dirty="0" smtClean="0"/>
              <a:t>Visitas</a:t>
            </a:r>
          </a:p>
          <a:p>
            <a:pPr lvl="1"/>
            <a:r>
              <a:rPr lang="pt-BR" dirty="0" smtClean="0"/>
              <a:t>Cultos</a:t>
            </a:r>
          </a:p>
          <a:p>
            <a:pPr lvl="1"/>
            <a:r>
              <a:rPr lang="pt-BR" dirty="0" smtClean="0"/>
              <a:t>Reuniões</a:t>
            </a:r>
          </a:p>
          <a:p>
            <a:pPr lvl="1"/>
            <a:r>
              <a:rPr lang="pt-BR" dirty="0" smtClean="0"/>
              <a:t>Internet (e-mail, </a:t>
            </a:r>
            <a:r>
              <a:rPr lang="pt-BR" dirty="0" err="1" smtClean="0"/>
              <a:t>facebook</a:t>
            </a:r>
            <a:r>
              <a:rPr lang="pt-BR" dirty="0" smtClean="0"/>
              <a:t>, ...)</a:t>
            </a:r>
          </a:p>
          <a:p>
            <a:pPr lvl="1"/>
            <a:r>
              <a:rPr lang="pt-BR" dirty="0" smtClean="0"/>
              <a:t>Telefone</a:t>
            </a:r>
          </a:p>
          <a:p>
            <a:r>
              <a:rPr lang="pt-BR" dirty="0" smtClean="0"/>
              <a:t>Como percebemos a ausência de um membro?</a:t>
            </a:r>
          </a:p>
          <a:p>
            <a:r>
              <a:rPr lang="pt-BR" dirty="0" smtClean="0"/>
              <a:t>O que fazemos para integrá-lo?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64488" cy="1143000"/>
          </a:xfrm>
        </p:spPr>
        <p:txBody>
          <a:bodyPr>
            <a:noAutofit/>
          </a:bodyPr>
          <a:lstStyle/>
          <a:p>
            <a:r>
              <a:rPr lang="pt-BR" sz="3400" dirty="0" smtClean="0">
                <a:solidFill>
                  <a:schemeClr val="tx1"/>
                </a:solidFill>
              </a:rPr>
              <a:t>MINISTROS(AS</a:t>
            </a:r>
            <a:r>
              <a:rPr lang="pt-BR" sz="3400" dirty="0" smtClean="0">
                <a:solidFill>
                  <a:schemeClr val="tx1"/>
                </a:solidFill>
              </a:rPr>
              <a:t>) + DIRETORIA + MEMBROS</a:t>
            </a:r>
            <a:endParaRPr lang="pt-BR" sz="3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643504"/>
            <a:ext cx="8229600" cy="5161760"/>
          </a:xfrm>
        </p:spPr>
        <p:txBody>
          <a:bodyPr/>
          <a:lstStyle/>
          <a:p>
            <a:r>
              <a:rPr lang="pt-BR" dirty="0" smtClean="0"/>
              <a:t>Romanos 12:2</a:t>
            </a:r>
          </a:p>
          <a:p>
            <a:pPr marL="88900" indent="20638">
              <a:buNone/>
            </a:pPr>
            <a:r>
              <a:rPr lang="pt-BR" sz="4000" dirty="0" smtClean="0"/>
              <a:t>“Não vos conformeis com este mundo, mas transformai-vos pela renovação do vosso entendimento, para que experimenteis qual seja a boa, agradável e perfeita vontade de Deus.”</a:t>
            </a:r>
            <a:endParaRPr lang="pt-B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611560" y="1700808"/>
            <a:ext cx="7846640" cy="3317754"/>
          </a:xfrm>
        </p:spPr>
        <p:txBody>
          <a:bodyPr>
            <a:noAutofit/>
          </a:bodyPr>
          <a:lstStyle/>
          <a:p>
            <a:r>
              <a:rPr lang="pt-BR" sz="4400" dirty="0" smtClean="0">
                <a:solidFill>
                  <a:schemeClr val="tx1"/>
                </a:solidFill>
              </a:rPr>
              <a:t>Como as tecnologias organizacionais podem ser úteis a atuação ministerial?</a:t>
            </a:r>
            <a:endParaRPr lang="pt-BR" sz="4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6" descr="A velocidade dos aconteciment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3" y="-71438"/>
            <a:ext cx="9180513" cy="7172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7" name="Rectangle 5"/>
          <p:cNvSpPr>
            <a:spLocks noChangeArrowheads="1"/>
          </p:cNvSpPr>
          <p:nvPr/>
        </p:nvSpPr>
        <p:spPr bwMode="auto">
          <a:xfrm>
            <a:off x="755650" y="476250"/>
            <a:ext cx="7993063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3200">
                <a:solidFill>
                  <a:srgbClr val="000000"/>
                </a:solidFill>
                <a:latin typeface="Verdana" pitchFamily="34" charset="0"/>
              </a:rPr>
              <a:t>A </a:t>
            </a:r>
            <a:r>
              <a:rPr lang="pt-BR" sz="3200" b="1">
                <a:solidFill>
                  <a:srgbClr val="000000"/>
                </a:solidFill>
                <a:latin typeface="Verdana" pitchFamily="34" charset="0"/>
              </a:rPr>
              <a:t>velocidade dos acontecimentos</a:t>
            </a:r>
            <a:r>
              <a:rPr lang="pt-BR" sz="3200">
                <a:solidFill>
                  <a:srgbClr val="000000"/>
                </a:solidFill>
                <a:latin typeface="Verdana" pitchFamily="34" charset="0"/>
              </a:rPr>
              <a:t> </a:t>
            </a:r>
          </a:p>
          <a:p>
            <a:pPr algn="ctr"/>
            <a:r>
              <a:rPr lang="pt-BR" sz="3200">
                <a:solidFill>
                  <a:srgbClr val="000000"/>
                </a:solidFill>
                <a:latin typeface="Verdana" pitchFamily="34" charset="0"/>
              </a:rPr>
              <a:t>nos impõe uma constante </a:t>
            </a:r>
          </a:p>
          <a:p>
            <a:pPr algn="ctr"/>
            <a:r>
              <a:rPr lang="pt-BR" sz="3200" b="1">
                <a:solidFill>
                  <a:srgbClr val="000000"/>
                </a:solidFill>
                <a:latin typeface="Verdana" pitchFamily="34" charset="0"/>
              </a:rPr>
              <a:t>atualização</a:t>
            </a:r>
            <a:r>
              <a:rPr lang="pt-BR" sz="3200">
                <a:solidFill>
                  <a:srgbClr val="000000"/>
                </a:solidFill>
                <a:latin typeface="Verdana" pitchFamily="34" charset="0"/>
              </a:rPr>
              <a:t> </a:t>
            </a:r>
          </a:p>
          <a:p>
            <a:pPr algn="ctr"/>
            <a:r>
              <a:rPr lang="pt-BR" sz="3200">
                <a:solidFill>
                  <a:srgbClr val="000000"/>
                </a:solidFill>
                <a:latin typeface="Verdana" pitchFamily="34" charset="0"/>
              </a:rPr>
              <a:t>na maneira de ver o mundo. </a:t>
            </a:r>
          </a:p>
          <a:p>
            <a:pPr algn="ctr"/>
            <a:r>
              <a:rPr lang="pt-BR" sz="3200">
                <a:solidFill>
                  <a:srgbClr val="000000"/>
                </a:solidFill>
                <a:latin typeface="Verdana" pitchFamily="34" charset="0"/>
              </a:rPr>
              <a:t>A atualização força uma </a:t>
            </a:r>
          </a:p>
          <a:p>
            <a:pPr algn="ctr"/>
            <a:r>
              <a:rPr lang="pt-BR" sz="3200" b="1">
                <a:solidFill>
                  <a:srgbClr val="000000"/>
                </a:solidFill>
                <a:latin typeface="Verdana" pitchFamily="34" charset="0"/>
              </a:rPr>
              <a:t>mudança de mentalidade</a:t>
            </a:r>
            <a:r>
              <a:rPr lang="pt-BR" sz="3200">
                <a:solidFill>
                  <a:srgbClr val="000000"/>
                </a:solidFill>
                <a:latin typeface="Verdana" pitchFamily="34" charset="0"/>
              </a:rPr>
              <a:t>, </a:t>
            </a:r>
          </a:p>
          <a:p>
            <a:pPr algn="ctr"/>
            <a:r>
              <a:rPr lang="pt-BR" sz="3200">
                <a:solidFill>
                  <a:srgbClr val="000000"/>
                </a:solidFill>
                <a:latin typeface="Verdana" pitchFamily="34" charset="0"/>
              </a:rPr>
              <a:t>quebrando velhos </a:t>
            </a:r>
          </a:p>
          <a:p>
            <a:pPr algn="ctr"/>
            <a:r>
              <a:rPr lang="pt-BR" sz="3200" b="1">
                <a:solidFill>
                  <a:srgbClr val="000000"/>
                </a:solidFill>
                <a:latin typeface="Verdana" pitchFamily="34" charset="0"/>
              </a:rPr>
              <a:t>paradigmas</a:t>
            </a:r>
            <a:r>
              <a:rPr lang="pt-BR" sz="3200">
                <a:solidFill>
                  <a:srgbClr val="000000"/>
                </a:solidFill>
                <a:latin typeface="Verdana" pitchFamily="34" charset="0"/>
              </a:rPr>
              <a:t>.</a:t>
            </a:r>
          </a:p>
        </p:txBody>
      </p:sp>
      <p:sp>
        <p:nvSpPr>
          <p:cNvPr id="41988" name="AutoShape 7"/>
          <p:cNvSpPr>
            <a:spLocks noChangeArrowheads="1"/>
          </p:cNvSpPr>
          <p:nvPr/>
        </p:nvSpPr>
        <p:spPr bwMode="auto">
          <a:xfrm>
            <a:off x="7235825" y="5949950"/>
            <a:ext cx="4032250" cy="908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</a:endParaRPr>
          </a:p>
        </p:txBody>
      </p:sp>
      <p:pic>
        <p:nvPicPr>
          <p:cNvPr id="41989" name="Picture 8" descr="N&amp;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5563" y="6138863"/>
            <a:ext cx="968375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6" name="Picture 8" descr="setas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2413" y="-147638"/>
            <a:ext cx="9648826" cy="2424113"/>
          </a:xfrm>
          <a:prstGeom prst="rect">
            <a:avLst/>
          </a:prstGeom>
          <a:noFill/>
        </p:spPr>
      </p:pic>
      <p:sp>
        <p:nvSpPr>
          <p:cNvPr id="155657" name="Rectangle 9"/>
          <p:cNvSpPr>
            <a:spLocks noChangeArrowheads="1"/>
          </p:cNvSpPr>
          <p:nvPr/>
        </p:nvSpPr>
        <p:spPr bwMode="auto">
          <a:xfrm>
            <a:off x="0" y="2205038"/>
            <a:ext cx="9144000" cy="46529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55652" name="Text Box 4"/>
          <p:cNvSpPr txBox="1">
            <a:spLocks noChangeArrowheads="1"/>
          </p:cNvSpPr>
          <p:nvPr/>
        </p:nvSpPr>
        <p:spPr bwMode="auto">
          <a:xfrm>
            <a:off x="1691680" y="2276872"/>
            <a:ext cx="571021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4000" b="1" dirty="0" smtClean="0">
                <a:latin typeface="Tahoma" pitchFamily="34" charset="0"/>
              </a:rPr>
              <a:t>Evolução Tecnológica</a:t>
            </a:r>
            <a:endParaRPr lang="pt-BR" sz="4000" b="1" dirty="0">
              <a:latin typeface="Tahoma" pitchFamily="34" charset="0"/>
            </a:endParaRPr>
          </a:p>
        </p:txBody>
      </p:sp>
      <p:pic>
        <p:nvPicPr>
          <p:cNvPr id="155653" name="Picture 5" descr="tecnologia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9350" y="4716463"/>
            <a:ext cx="1652588" cy="1519237"/>
          </a:xfrm>
          <a:prstGeom prst="rect">
            <a:avLst/>
          </a:prstGeom>
          <a:noFill/>
        </p:spPr>
      </p:pic>
      <p:pic>
        <p:nvPicPr>
          <p:cNvPr id="155659" name="Picture 11" descr="industri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5113" y="4706938"/>
            <a:ext cx="1530350" cy="1530350"/>
          </a:xfrm>
          <a:prstGeom prst="rect">
            <a:avLst/>
          </a:prstGeom>
          <a:noFill/>
        </p:spPr>
      </p:pic>
      <p:pic>
        <p:nvPicPr>
          <p:cNvPr id="155660" name="Picture 12" descr="tecnologia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8000" y="4710113"/>
            <a:ext cx="946150" cy="1501775"/>
          </a:xfrm>
          <a:prstGeom prst="rect">
            <a:avLst/>
          </a:prstGeom>
          <a:noFill/>
        </p:spPr>
      </p:pic>
      <p:sp>
        <p:nvSpPr>
          <p:cNvPr id="155661" name="Rectangle 13"/>
          <p:cNvSpPr>
            <a:spLocks noChangeArrowheads="1"/>
          </p:cNvSpPr>
          <p:nvPr/>
        </p:nvSpPr>
        <p:spPr bwMode="auto">
          <a:xfrm>
            <a:off x="684213" y="3213100"/>
            <a:ext cx="1295400" cy="3644900"/>
          </a:xfrm>
          <a:prstGeom prst="rect">
            <a:avLst/>
          </a:prstGeom>
          <a:solidFill>
            <a:srgbClr val="FFCC00"/>
          </a:solidFill>
          <a:ln w="2857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pt-BR"/>
          </a:p>
        </p:txBody>
      </p:sp>
      <p:sp>
        <p:nvSpPr>
          <p:cNvPr id="155666" name="Text Box 18"/>
          <p:cNvSpPr txBox="1">
            <a:spLocks noChangeArrowheads="1"/>
          </p:cNvSpPr>
          <p:nvPr/>
        </p:nvSpPr>
        <p:spPr bwMode="auto">
          <a:xfrm>
            <a:off x="827088" y="3349625"/>
            <a:ext cx="9588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2400" b="1">
                <a:solidFill>
                  <a:srgbClr val="000000"/>
                </a:solidFill>
                <a:latin typeface="Tahoma" pitchFamily="34" charset="0"/>
              </a:rPr>
              <a:t>1727</a:t>
            </a:r>
          </a:p>
          <a:p>
            <a:r>
              <a:rPr lang="pt-BR" sz="2400" b="1">
                <a:solidFill>
                  <a:srgbClr val="000000"/>
                </a:solidFill>
                <a:latin typeface="Tahoma" pitchFamily="34" charset="0"/>
              </a:rPr>
              <a:t>1839</a:t>
            </a:r>
          </a:p>
        </p:txBody>
      </p:sp>
      <p:sp>
        <p:nvSpPr>
          <p:cNvPr id="155667" name="Line 19"/>
          <p:cNvSpPr>
            <a:spLocks noChangeShapeType="1"/>
          </p:cNvSpPr>
          <p:nvPr/>
        </p:nvSpPr>
        <p:spPr bwMode="auto">
          <a:xfrm>
            <a:off x="827088" y="4221163"/>
            <a:ext cx="935037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155668" name="Text Box 20"/>
          <p:cNvSpPr txBox="1">
            <a:spLocks noChangeArrowheads="1"/>
          </p:cNvSpPr>
          <p:nvPr/>
        </p:nvSpPr>
        <p:spPr bwMode="auto">
          <a:xfrm>
            <a:off x="998538" y="4262438"/>
            <a:ext cx="765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2400" b="1">
                <a:solidFill>
                  <a:srgbClr val="000000"/>
                </a:solidFill>
                <a:latin typeface="Tahoma" pitchFamily="34" charset="0"/>
              </a:rPr>
              <a:t>112</a:t>
            </a:r>
          </a:p>
        </p:txBody>
      </p:sp>
      <p:sp>
        <p:nvSpPr>
          <p:cNvPr id="155669" name="Text Box 21"/>
          <p:cNvSpPr txBox="1">
            <a:spLocks noChangeArrowheads="1"/>
          </p:cNvSpPr>
          <p:nvPr/>
        </p:nvSpPr>
        <p:spPr bwMode="auto">
          <a:xfrm rot="16200000">
            <a:off x="-469899" y="5576887"/>
            <a:ext cx="178911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2800"/>
              <a:t>Fotografia</a:t>
            </a:r>
          </a:p>
        </p:txBody>
      </p:sp>
      <p:sp>
        <p:nvSpPr>
          <p:cNvPr id="155670" name="Rectangle 22"/>
          <p:cNvSpPr>
            <a:spLocks noChangeArrowheads="1"/>
          </p:cNvSpPr>
          <p:nvPr/>
        </p:nvSpPr>
        <p:spPr bwMode="auto">
          <a:xfrm>
            <a:off x="6962775" y="6669088"/>
            <a:ext cx="1295400" cy="188912"/>
          </a:xfrm>
          <a:prstGeom prst="rect">
            <a:avLst/>
          </a:prstGeom>
          <a:solidFill>
            <a:srgbClr val="FFCC00"/>
          </a:solidFill>
          <a:ln w="2857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pt-BR"/>
          </a:p>
        </p:txBody>
      </p:sp>
      <p:sp>
        <p:nvSpPr>
          <p:cNvPr id="155673" name="Text Box 25"/>
          <p:cNvSpPr txBox="1">
            <a:spLocks noChangeArrowheads="1"/>
          </p:cNvSpPr>
          <p:nvPr/>
        </p:nvSpPr>
        <p:spPr bwMode="auto">
          <a:xfrm>
            <a:off x="6877050" y="6211888"/>
            <a:ext cx="14335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2400" b="1">
                <a:latin typeface="Tahoma" pitchFamily="34" charset="0"/>
              </a:rPr>
              <a:t>3 meses</a:t>
            </a:r>
          </a:p>
        </p:txBody>
      </p:sp>
      <p:sp>
        <p:nvSpPr>
          <p:cNvPr id="155674" name="Text Box 26"/>
          <p:cNvSpPr txBox="1">
            <a:spLocks noChangeArrowheads="1"/>
          </p:cNvSpPr>
          <p:nvPr/>
        </p:nvSpPr>
        <p:spPr bwMode="auto">
          <a:xfrm rot="16200000">
            <a:off x="8024019" y="5858669"/>
            <a:ext cx="1076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2800"/>
              <a:t>Laser</a:t>
            </a:r>
          </a:p>
        </p:txBody>
      </p:sp>
      <p:pic>
        <p:nvPicPr>
          <p:cNvPr id="16" name="Imagem 15" descr="lampadas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267744" y="3215049"/>
            <a:ext cx="4356596" cy="3382303"/>
          </a:xfrm>
          <a:prstGeom prst="rect">
            <a:avLst/>
          </a:prstGeom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55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155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155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"/>
                                        <p:tgtEl>
                                          <p:spTgt spid="155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155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500"/>
                                        <p:tgtEl>
                                          <p:spTgt spid="155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61" grpId="0" animBg="1"/>
      <p:bldP spid="155666" grpId="0"/>
      <p:bldP spid="155667" grpId="0" animBg="1"/>
      <p:bldP spid="155668" grpId="0"/>
      <p:bldP spid="155670" grpId="0" animBg="1"/>
      <p:bldP spid="1556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7451725" y="115888"/>
            <a:ext cx="384175" cy="161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>
                <a:solidFill>
                  <a:srgbClr val="FFFFFF"/>
                </a:solidFill>
              </a:rPr>
              <a:t>Mudança</a:t>
            </a:r>
          </a:p>
        </p:txBody>
      </p:sp>
      <p:pic>
        <p:nvPicPr>
          <p:cNvPr id="56324" name="Picture 4" descr="Velocidade das comunicaco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340768"/>
            <a:ext cx="7632700" cy="422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1692275" y="2269455"/>
            <a:ext cx="1347788" cy="3127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6086" name="Rectangle 6"/>
          <p:cNvSpPr>
            <a:spLocks noChangeArrowheads="1"/>
          </p:cNvSpPr>
          <p:nvPr/>
        </p:nvSpPr>
        <p:spPr bwMode="auto">
          <a:xfrm>
            <a:off x="1701800" y="2960018"/>
            <a:ext cx="2212975" cy="31273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6087" name="Rectangle 7"/>
          <p:cNvSpPr>
            <a:spLocks noChangeArrowheads="1"/>
          </p:cNvSpPr>
          <p:nvPr/>
        </p:nvSpPr>
        <p:spPr bwMode="auto">
          <a:xfrm>
            <a:off x="1701800" y="4328443"/>
            <a:ext cx="3878263" cy="31273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6088" name="Rectangle 8"/>
          <p:cNvSpPr>
            <a:spLocks noChangeArrowheads="1"/>
          </p:cNvSpPr>
          <p:nvPr/>
        </p:nvSpPr>
        <p:spPr bwMode="auto">
          <a:xfrm>
            <a:off x="1692275" y="3636293"/>
            <a:ext cx="3062288" cy="31273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6089" name="Rectangle 9"/>
          <p:cNvSpPr>
            <a:spLocks noChangeArrowheads="1"/>
          </p:cNvSpPr>
          <p:nvPr/>
        </p:nvSpPr>
        <p:spPr bwMode="auto">
          <a:xfrm>
            <a:off x="1692275" y="5004718"/>
            <a:ext cx="4794250" cy="31273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0" name="Picture 8" descr="N&amp;h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68121" y="6185743"/>
            <a:ext cx="968375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5" grpId="0" animBg="1"/>
      <p:bldP spid="46086" grpId="0" animBg="1"/>
      <p:bldP spid="46087" grpId="0" animBg="1"/>
      <p:bldP spid="46088" grpId="0" animBg="1"/>
      <p:bldP spid="4608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pt-BR" sz="4800" dirty="0" smtClean="0"/>
              <a:t>A comunicação é muito mais fácil hoje!!!</a:t>
            </a:r>
          </a:p>
          <a:p>
            <a:pPr>
              <a:spcBef>
                <a:spcPts val="1200"/>
              </a:spcBef>
            </a:pPr>
            <a:r>
              <a:rPr lang="pt-BR" sz="4800" dirty="0" smtClean="0"/>
              <a:t>A comunicação hoje é também melhor???</a:t>
            </a:r>
            <a:endParaRPr lang="pt-BR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omunidad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92696"/>
            <a:ext cx="8204440" cy="54435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6"/>
          <p:cNvSpPr>
            <a:spLocks noChangeArrowheads="1"/>
          </p:cNvSpPr>
          <p:nvPr/>
        </p:nvSpPr>
        <p:spPr bwMode="auto">
          <a:xfrm>
            <a:off x="900113" y="1628775"/>
            <a:ext cx="7127875" cy="46799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45022"/>
            <a:ext cx="8229600" cy="639762"/>
          </a:xfrm>
        </p:spPr>
        <p:txBody>
          <a:bodyPr>
            <a:normAutofit fontScale="90000"/>
          </a:bodyPr>
          <a:lstStyle/>
          <a:p>
            <a:pPr algn="ctr" eaLnBrk="1" hangingPunct="1">
              <a:lnSpc>
                <a:spcPct val="65000"/>
              </a:lnSpc>
            </a:pPr>
            <a:r>
              <a:rPr lang="pt-BR" sz="3200" b="1" dirty="0" smtClean="0">
                <a:solidFill>
                  <a:schemeClr val="accent1">
                    <a:lumMod val="75000"/>
                  </a:schemeClr>
                </a:solidFill>
              </a:rPr>
              <a:t>ESCALA DAS NECESSIDADES BÁSICAS DO SER HUMANO, SEGUNDO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3200" b="1" dirty="0" err="1" smtClean="0">
                <a:solidFill>
                  <a:schemeClr val="accent1">
                    <a:lumMod val="75000"/>
                  </a:schemeClr>
                </a:solidFill>
              </a:rPr>
              <a:t>MASLOW</a:t>
            </a:r>
            <a:endParaRPr lang="pt-BR" sz="3200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915988" y="1700213"/>
            <a:ext cx="302418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400">
                <a:latin typeface="Arial Black" pitchFamily="34" charset="0"/>
              </a:rPr>
              <a:t>NECESSIDADES BÁSICAS DO SER HUMANO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4948238" y="1700213"/>
            <a:ext cx="302418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400" dirty="0">
                <a:latin typeface="Arial Black" pitchFamily="34" charset="0"/>
              </a:rPr>
              <a:t>SIMULTANEIDADE DAS NECESSIDADES</a:t>
            </a:r>
          </a:p>
        </p:txBody>
      </p:sp>
      <p:sp>
        <p:nvSpPr>
          <p:cNvPr id="22534" name="AutoShape 6"/>
          <p:cNvSpPr>
            <a:spLocks noChangeArrowheads="1"/>
          </p:cNvSpPr>
          <p:nvPr/>
        </p:nvSpPr>
        <p:spPr bwMode="auto">
          <a:xfrm>
            <a:off x="3995738" y="2203450"/>
            <a:ext cx="935037" cy="3960813"/>
          </a:xfrm>
          <a:prstGeom prst="upArrow">
            <a:avLst>
              <a:gd name="adj1" fmla="val 53139"/>
              <a:gd name="adj2" fmla="val 64462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 rot="-5400000">
            <a:off x="2580481" y="4099719"/>
            <a:ext cx="3775075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700" b="1" dirty="0">
                <a:solidFill>
                  <a:schemeClr val="bg1"/>
                </a:solidFill>
                <a:latin typeface="+mj-lt"/>
              </a:rPr>
              <a:t>CRESCIMENTO DO SER HUMANO</a:t>
            </a:r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971550" y="2276475"/>
            <a:ext cx="2952750" cy="720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8000" tIns="10800" rIns="18000" bIns="10800" anchor="ctr"/>
          <a:lstStyle/>
          <a:p>
            <a:pPr algn="ctr"/>
            <a:r>
              <a:rPr lang="pt-BR" sz="1200" b="1" dirty="0">
                <a:latin typeface="+mj-lt"/>
              </a:rPr>
              <a:t>Realização do seu próprio </a:t>
            </a:r>
          </a:p>
          <a:p>
            <a:pPr algn="ctr"/>
            <a:r>
              <a:rPr lang="pt-BR" sz="1200" b="1" dirty="0">
                <a:latin typeface="+mj-lt"/>
              </a:rPr>
              <a:t>potencial. </a:t>
            </a:r>
            <a:r>
              <a:rPr lang="pt-BR" sz="1200" b="1" dirty="0" err="1">
                <a:latin typeface="+mj-lt"/>
              </a:rPr>
              <a:t>Auto-desenvolvimento</a:t>
            </a:r>
            <a:r>
              <a:rPr lang="pt-BR" sz="1200" b="1" dirty="0">
                <a:latin typeface="+mj-lt"/>
              </a:rPr>
              <a:t>, </a:t>
            </a:r>
          </a:p>
          <a:p>
            <a:pPr algn="ctr"/>
            <a:r>
              <a:rPr lang="pt-BR" sz="1200" b="1" dirty="0">
                <a:latin typeface="+mj-lt"/>
              </a:rPr>
              <a:t>criatividade, </a:t>
            </a:r>
            <a:r>
              <a:rPr lang="pt-BR" sz="1200" b="1" dirty="0" err="1">
                <a:latin typeface="+mj-lt"/>
              </a:rPr>
              <a:t>auto-expressão</a:t>
            </a:r>
            <a:endParaRPr lang="pt-BR" sz="1200" b="1" dirty="0">
              <a:latin typeface="+mj-lt"/>
            </a:endParaRPr>
          </a:p>
        </p:txBody>
      </p:sp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971550" y="3067050"/>
            <a:ext cx="2952750" cy="7207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18000" tIns="10800" rIns="18000" bIns="10800" anchor="ctr"/>
          <a:lstStyle/>
          <a:p>
            <a:pPr algn="ctr"/>
            <a:r>
              <a:rPr lang="pt-BR" sz="1200" b="1">
                <a:latin typeface="+mj-lt"/>
              </a:rPr>
              <a:t>Autoconfiança, independência, </a:t>
            </a:r>
          </a:p>
          <a:p>
            <a:pPr algn="ctr"/>
            <a:r>
              <a:rPr lang="pt-BR" sz="1200" b="1">
                <a:latin typeface="+mj-lt"/>
              </a:rPr>
              <a:t>reputação, etc.</a:t>
            </a:r>
          </a:p>
        </p:txBody>
      </p:sp>
      <p:sp>
        <p:nvSpPr>
          <p:cNvPr id="22541" name="Rectangle 13"/>
          <p:cNvSpPr>
            <a:spLocks noChangeArrowheads="1"/>
          </p:cNvSpPr>
          <p:nvPr/>
        </p:nvSpPr>
        <p:spPr bwMode="auto">
          <a:xfrm>
            <a:off x="971550" y="3859213"/>
            <a:ext cx="2952750" cy="7207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18000" tIns="10800" rIns="18000" bIns="10800" anchor="ctr"/>
          <a:lstStyle/>
          <a:p>
            <a:pPr algn="ctr"/>
            <a:r>
              <a:rPr lang="pt-BR" sz="1200" b="1">
                <a:latin typeface="+mj-lt"/>
              </a:rPr>
              <a:t>Sentimentos de aceitação,</a:t>
            </a:r>
          </a:p>
          <a:p>
            <a:pPr algn="ctr"/>
            <a:r>
              <a:rPr lang="pt-BR" sz="1200" b="1">
                <a:latin typeface="+mj-lt"/>
              </a:rPr>
              <a:t>amizade, associação.</a:t>
            </a:r>
          </a:p>
          <a:p>
            <a:pPr algn="ctr"/>
            <a:r>
              <a:rPr lang="pt-BR" sz="1200" b="1">
                <a:latin typeface="+mj-lt"/>
              </a:rPr>
              <a:t>Sentimento de pertencer ao grupo</a:t>
            </a:r>
          </a:p>
        </p:txBody>
      </p: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971550" y="4651375"/>
            <a:ext cx="2952750" cy="7207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18000" tIns="10800" rIns="18000" bIns="10800" anchor="ctr"/>
          <a:lstStyle/>
          <a:p>
            <a:pPr algn="ctr"/>
            <a:r>
              <a:rPr lang="pt-BR" sz="1200" b="1">
                <a:latin typeface="+mj-lt"/>
              </a:rPr>
              <a:t>Proteção sua e da família. </a:t>
            </a:r>
          </a:p>
          <a:p>
            <a:pPr algn="ctr"/>
            <a:r>
              <a:rPr lang="pt-BR" sz="1200" b="1">
                <a:latin typeface="+mj-lt"/>
              </a:rPr>
              <a:t>Estabilidade no lar</a:t>
            </a:r>
          </a:p>
          <a:p>
            <a:pPr algn="ctr"/>
            <a:r>
              <a:rPr lang="pt-BR" sz="1200" b="1">
                <a:latin typeface="+mj-lt"/>
              </a:rPr>
              <a:t>e no emprego</a:t>
            </a:r>
          </a:p>
        </p:txBody>
      </p:sp>
      <p:sp>
        <p:nvSpPr>
          <p:cNvPr id="22543" name="Rectangle 15"/>
          <p:cNvSpPr>
            <a:spLocks noChangeArrowheads="1"/>
          </p:cNvSpPr>
          <p:nvPr/>
        </p:nvSpPr>
        <p:spPr bwMode="auto">
          <a:xfrm>
            <a:off x="971550" y="5443538"/>
            <a:ext cx="2952750" cy="7207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18000" tIns="10800" rIns="18000" bIns="10800" anchor="ctr"/>
          <a:lstStyle/>
          <a:p>
            <a:pPr algn="ctr"/>
            <a:r>
              <a:rPr lang="pt-BR" sz="1200" b="1">
                <a:latin typeface="+mj-lt"/>
              </a:rPr>
              <a:t>Alimentação, sobrevivência, </a:t>
            </a:r>
          </a:p>
          <a:p>
            <a:pPr algn="ctr"/>
            <a:r>
              <a:rPr lang="pt-BR" sz="1200" b="1">
                <a:latin typeface="+mj-lt"/>
              </a:rPr>
              <a:t>roupa e teto.</a:t>
            </a:r>
          </a:p>
        </p:txBody>
      </p:sp>
      <p:sp>
        <p:nvSpPr>
          <p:cNvPr id="22546" name="Rectangle 18"/>
          <p:cNvSpPr>
            <a:spLocks noChangeArrowheads="1"/>
          </p:cNvSpPr>
          <p:nvPr/>
        </p:nvSpPr>
        <p:spPr bwMode="auto">
          <a:xfrm>
            <a:off x="6227763" y="2276475"/>
            <a:ext cx="1728787" cy="719138"/>
          </a:xfrm>
          <a:prstGeom prst="rect">
            <a:avLst/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200">
                <a:solidFill>
                  <a:schemeClr val="bg1"/>
                </a:solidFill>
                <a:latin typeface="Arial Black" pitchFamily="34" charset="0"/>
              </a:rPr>
              <a:t>AUTO-REALIZAÇÃO</a:t>
            </a:r>
          </a:p>
        </p:txBody>
      </p:sp>
      <p:sp>
        <p:nvSpPr>
          <p:cNvPr id="22547" name="Rectangle 19"/>
          <p:cNvSpPr>
            <a:spLocks noChangeArrowheads="1"/>
          </p:cNvSpPr>
          <p:nvPr/>
        </p:nvSpPr>
        <p:spPr bwMode="auto">
          <a:xfrm>
            <a:off x="5795963" y="2276475"/>
            <a:ext cx="431800" cy="719138"/>
          </a:xfrm>
          <a:prstGeom prst="rect">
            <a:avLst/>
          </a:prstGeom>
          <a:solidFill>
            <a:srgbClr val="9900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2548" name="Rectangle 20"/>
          <p:cNvSpPr>
            <a:spLocks noChangeArrowheads="1"/>
          </p:cNvSpPr>
          <p:nvPr/>
        </p:nvSpPr>
        <p:spPr bwMode="auto">
          <a:xfrm>
            <a:off x="5435600" y="2276475"/>
            <a:ext cx="360363" cy="71913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2549" name="Rectangle 21"/>
          <p:cNvSpPr>
            <a:spLocks noChangeArrowheads="1"/>
          </p:cNvSpPr>
          <p:nvPr/>
        </p:nvSpPr>
        <p:spPr bwMode="auto">
          <a:xfrm>
            <a:off x="5148263" y="2276475"/>
            <a:ext cx="287337" cy="719138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2550" name="Rectangle 22"/>
          <p:cNvSpPr>
            <a:spLocks noChangeArrowheads="1"/>
          </p:cNvSpPr>
          <p:nvPr/>
        </p:nvSpPr>
        <p:spPr bwMode="auto">
          <a:xfrm>
            <a:off x="5003800" y="2276475"/>
            <a:ext cx="144463" cy="71913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2551" name="Rectangle 23"/>
          <p:cNvSpPr>
            <a:spLocks noChangeArrowheads="1"/>
          </p:cNvSpPr>
          <p:nvPr/>
        </p:nvSpPr>
        <p:spPr bwMode="auto">
          <a:xfrm>
            <a:off x="7380288" y="3068638"/>
            <a:ext cx="576262" cy="719137"/>
          </a:xfrm>
          <a:prstGeom prst="rect">
            <a:avLst/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2552" name="Rectangle 24"/>
          <p:cNvSpPr>
            <a:spLocks noChangeArrowheads="1"/>
          </p:cNvSpPr>
          <p:nvPr/>
        </p:nvSpPr>
        <p:spPr bwMode="auto">
          <a:xfrm>
            <a:off x="5940425" y="3068638"/>
            <a:ext cx="1439863" cy="719137"/>
          </a:xfrm>
          <a:prstGeom prst="rect">
            <a:avLst/>
          </a:prstGeom>
          <a:solidFill>
            <a:srgbClr val="9900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200">
                <a:solidFill>
                  <a:schemeClr val="bg1"/>
                </a:solidFill>
                <a:latin typeface="Arial Black" pitchFamily="34" charset="0"/>
              </a:rPr>
              <a:t>EGO OU ESTIMA</a:t>
            </a:r>
          </a:p>
        </p:txBody>
      </p:sp>
      <p:sp>
        <p:nvSpPr>
          <p:cNvPr id="22553" name="Rectangle 25"/>
          <p:cNvSpPr>
            <a:spLocks noChangeArrowheads="1"/>
          </p:cNvSpPr>
          <p:nvPr/>
        </p:nvSpPr>
        <p:spPr bwMode="auto">
          <a:xfrm>
            <a:off x="5538788" y="3068638"/>
            <a:ext cx="401637" cy="719137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2554" name="Rectangle 26"/>
          <p:cNvSpPr>
            <a:spLocks noChangeArrowheads="1"/>
          </p:cNvSpPr>
          <p:nvPr/>
        </p:nvSpPr>
        <p:spPr bwMode="auto">
          <a:xfrm>
            <a:off x="5219700" y="3068638"/>
            <a:ext cx="319088" cy="719137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2555" name="Rectangle 27"/>
          <p:cNvSpPr>
            <a:spLocks noChangeArrowheads="1"/>
          </p:cNvSpPr>
          <p:nvPr/>
        </p:nvSpPr>
        <p:spPr bwMode="auto">
          <a:xfrm>
            <a:off x="5003800" y="3068638"/>
            <a:ext cx="215900" cy="7191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2556" name="Rectangle 28"/>
          <p:cNvSpPr>
            <a:spLocks noChangeArrowheads="1"/>
          </p:cNvSpPr>
          <p:nvPr/>
        </p:nvSpPr>
        <p:spPr bwMode="auto">
          <a:xfrm>
            <a:off x="7596188" y="3860800"/>
            <a:ext cx="360362" cy="719138"/>
          </a:xfrm>
          <a:prstGeom prst="rect">
            <a:avLst/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2557" name="Rectangle 29"/>
          <p:cNvSpPr>
            <a:spLocks noChangeArrowheads="1"/>
          </p:cNvSpPr>
          <p:nvPr/>
        </p:nvSpPr>
        <p:spPr bwMode="auto">
          <a:xfrm>
            <a:off x="7019925" y="3860800"/>
            <a:ext cx="576263" cy="719138"/>
          </a:xfrm>
          <a:prstGeom prst="rect">
            <a:avLst/>
          </a:prstGeom>
          <a:solidFill>
            <a:srgbClr val="9900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2558" name="Rectangle 30"/>
          <p:cNvSpPr>
            <a:spLocks noChangeArrowheads="1"/>
          </p:cNvSpPr>
          <p:nvPr/>
        </p:nvSpPr>
        <p:spPr bwMode="auto">
          <a:xfrm>
            <a:off x="5651500" y="3860800"/>
            <a:ext cx="1368425" cy="71913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200">
                <a:solidFill>
                  <a:schemeClr val="bg1"/>
                </a:solidFill>
                <a:latin typeface="Arial Black" pitchFamily="34" charset="0"/>
              </a:rPr>
              <a:t>SOCIAIS</a:t>
            </a:r>
          </a:p>
        </p:txBody>
      </p:sp>
      <p:sp>
        <p:nvSpPr>
          <p:cNvPr id="22559" name="Rectangle 31"/>
          <p:cNvSpPr>
            <a:spLocks noChangeArrowheads="1"/>
          </p:cNvSpPr>
          <p:nvPr/>
        </p:nvSpPr>
        <p:spPr bwMode="auto">
          <a:xfrm>
            <a:off x="5291138" y="3860800"/>
            <a:ext cx="360362" cy="719138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2560" name="Rectangle 32"/>
          <p:cNvSpPr>
            <a:spLocks noChangeArrowheads="1"/>
          </p:cNvSpPr>
          <p:nvPr/>
        </p:nvSpPr>
        <p:spPr bwMode="auto">
          <a:xfrm>
            <a:off x="5003800" y="3860800"/>
            <a:ext cx="287338" cy="71913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2561" name="Rectangle 33"/>
          <p:cNvSpPr>
            <a:spLocks noChangeArrowheads="1"/>
          </p:cNvSpPr>
          <p:nvPr/>
        </p:nvSpPr>
        <p:spPr bwMode="auto">
          <a:xfrm>
            <a:off x="7740650" y="4652963"/>
            <a:ext cx="215900" cy="719137"/>
          </a:xfrm>
          <a:prstGeom prst="rect">
            <a:avLst/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2562" name="Rectangle 34"/>
          <p:cNvSpPr>
            <a:spLocks noChangeArrowheads="1"/>
          </p:cNvSpPr>
          <p:nvPr/>
        </p:nvSpPr>
        <p:spPr bwMode="auto">
          <a:xfrm>
            <a:off x="7451725" y="4652963"/>
            <a:ext cx="288925" cy="719137"/>
          </a:xfrm>
          <a:prstGeom prst="rect">
            <a:avLst/>
          </a:prstGeom>
          <a:solidFill>
            <a:srgbClr val="9900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2563" name="Rectangle 35"/>
          <p:cNvSpPr>
            <a:spLocks noChangeArrowheads="1"/>
          </p:cNvSpPr>
          <p:nvPr/>
        </p:nvSpPr>
        <p:spPr bwMode="auto">
          <a:xfrm>
            <a:off x="6946900" y="4652963"/>
            <a:ext cx="504825" cy="719137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2564" name="Rectangle 36"/>
          <p:cNvSpPr>
            <a:spLocks noChangeArrowheads="1"/>
          </p:cNvSpPr>
          <p:nvPr/>
        </p:nvSpPr>
        <p:spPr bwMode="auto">
          <a:xfrm>
            <a:off x="5580063" y="4652963"/>
            <a:ext cx="1368425" cy="719137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200">
                <a:solidFill>
                  <a:schemeClr val="bg1"/>
                </a:solidFill>
                <a:latin typeface="Arial Black" pitchFamily="34" charset="0"/>
              </a:rPr>
              <a:t>SEGURANÇA</a:t>
            </a:r>
          </a:p>
        </p:txBody>
      </p:sp>
      <p:sp>
        <p:nvSpPr>
          <p:cNvPr id="22565" name="Rectangle 37"/>
          <p:cNvSpPr>
            <a:spLocks noChangeArrowheads="1"/>
          </p:cNvSpPr>
          <p:nvPr/>
        </p:nvSpPr>
        <p:spPr bwMode="auto">
          <a:xfrm>
            <a:off x="5003800" y="4652963"/>
            <a:ext cx="576263" cy="7191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2566" name="Rectangle 38"/>
          <p:cNvSpPr>
            <a:spLocks noChangeArrowheads="1"/>
          </p:cNvSpPr>
          <p:nvPr/>
        </p:nvSpPr>
        <p:spPr bwMode="auto">
          <a:xfrm>
            <a:off x="7812088" y="5445125"/>
            <a:ext cx="144462" cy="719138"/>
          </a:xfrm>
          <a:prstGeom prst="rect">
            <a:avLst/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2567" name="Rectangle 39"/>
          <p:cNvSpPr>
            <a:spLocks noChangeArrowheads="1"/>
          </p:cNvSpPr>
          <p:nvPr/>
        </p:nvSpPr>
        <p:spPr bwMode="auto">
          <a:xfrm>
            <a:off x="7596188" y="5445125"/>
            <a:ext cx="215900" cy="719138"/>
          </a:xfrm>
          <a:prstGeom prst="rect">
            <a:avLst/>
          </a:prstGeom>
          <a:solidFill>
            <a:srgbClr val="9900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2568" name="Rectangle 40"/>
          <p:cNvSpPr>
            <a:spLocks noChangeArrowheads="1"/>
          </p:cNvSpPr>
          <p:nvPr/>
        </p:nvSpPr>
        <p:spPr bwMode="auto">
          <a:xfrm>
            <a:off x="7235825" y="5445125"/>
            <a:ext cx="360363" cy="71913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2569" name="Rectangle 41"/>
          <p:cNvSpPr>
            <a:spLocks noChangeArrowheads="1"/>
          </p:cNvSpPr>
          <p:nvPr/>
        </p:nvSpPr>
        <p:spPr bwMode="auto">
          <a:xfrm>
            <a:off x="6588125" y="5445125"/>
            <a:ext cx="647700" cy="719138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2570" name="Rectangle 42"/>
          <p:cNvSpPr>
            <a:spLocks noChangeArrowheads="1"/>
          </p:cNvSpPr>
          <p:nvPr/>
        </p:nvSpPr>
        <p:spPr bwMode="auto">
          <a:xfrm>
            <a:off x="5003800" y="5445125"/>
            <a:ext cx="1584325" cy="71913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200">
                <a:latin typeface="Arial Black" pitchFamily="34" charset="0"/>
              </a:rPr>
              <a:t>FISIOLÓGICAS</a:t>
            </a:r>
          </a:p>
        </p:txBody>
      </p:sp>
      <p:pic>
        <p:nvPicPr>
          <p:cNvPr id="38" name="Picture 8" descr="N&amp;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0129" y="6257751"/>
            <a:ext cx="968375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2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2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2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2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2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2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2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2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2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2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2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2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2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2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2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2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2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2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500"/>
                                        <p:tgtEl>
                                          <p:spTgt spid="22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500"/>
                                        <p:tgtEl>
                                          <p:spTgt spid="22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7" dur="500"/>
                                        <p:tgtEl>
                                          <p:spTgt spid="22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0" dur="500"/>
                                        <p:tgtEl>
                                          <p:spTgt spid="22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3" dur="500"/>
                                        <p:tgtEl>
                                          <p:spTgt spid="22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/>
      <p:bldP spid="22533" grpId="0"/>
      <p:bldP spid="22534" grpId="0" animBg="1"/>
      <p:bldP spid="22537" grpId="0"/>
      <p:bldP spid="22538" grpId="0" animBg="1"/>
      <p:bldP spid="22540" grpId="0" animBg="1"/>
      <p:bldP spid="22541" grpId="0" animBg="1"/>
      <p:bldP spid="22542" grpId="0" animBg="1"/>
      <p:bldP spid="22543" grpId="0" animBg="1"/>
      <p:bldP spid="22546" grpId="0" animBg="1"/>
      <p:bldP spid="22547" grpId="0" animBg="1"/>
      <p:bldP spid="22548" grpId="0" animBg="1"/>
      <p:bldP spid="22549" grpId="0" animBg="1"/>
      <p:bldP spid="22550" grpId="0" animBg="1"/>
      <p:bldP spid="22551" grpId="0" animBg="1"/>
      <p:bldP spid="22552" grpId="0" animBg="1"/>
      <p:bldP spid="22553" grpId="0" animBg="1"/>
      <p:bldP spid="22554" grpId="0" animBg="1"/>
      <p:bldP spid="22555" grpId="0" animBg="1"/>
      <p:bldP spid="22556" grpId="0" animBg="1"/>
      <p:bldP spid="22557" grpId="0" animBg="1"/>
      <p:bldP spid="22558" grpId="0" animBg="1"/>
      <p:bldP spid="22559" grpId="0" animBg="1"/>
      <p:bldP spid="22560" grpId="0" animBg="1"/>
      <p:bldP spid="22561" grpId="0" animBg="1"/>
      <p:bldP spid="22562" grpId="0" animBg="1"/>
      <p:bldP spid="22563" grpId="0" animBg="1"/>
      <p:bldP spid="22564" grpId="0" animBg="1"/>
      <p:bldP spid="22565" grpId="0" animBg="1"/>
      <p:bldP spid="22566" grpId="0" animBg="1"/>
      <p:bldP spid="22567" grpId="0" animBg="1"/>
      <p:bldP spid="22568" grpId="0" animBg="1"/>
      <p:bldP spid="22569" grpId="0" animBg="1"/>
      <p:bldP spid="2257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4525963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pt-BR" sz="5400" b="1" dirty="0" smtClean="0"/>
              <a:t>CONHECIMENTO</a:t>
            </a:r>
          </a:p>
          <a:p>
            <a:pPr lvl="1">
              <a:spcBef>
                <a:spcPts val="1800"/>
              </a:spcBef>
              <a:buNone/>
            </a:pPr>
            <a:r>
              <a:rPr lang="pt-BR" sz="5000" b="1" dirty="0" smtClean="0"/>
              <a:t>Estudar toda vida</a:t>
            </a:r>
            <a:endParaRPr lang="pt-BR" sz="5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Personalizada 2">
      <a:dk1>
        <a:sysClr val="windowText" lastClr="000000"/>
      </a:dk1>
      <a:lt1>
        <a:sysClr val="window" lastClr="FFFFFF"/>
      </a:lt1>
      <a:dk2>
        <a:srgbClr val="323232"/>
      </a:dk2>
      <a:lt2>
        <a:srgbClr val="FFFFFF"/>
      </a:lt2>
      <a:accent1>
        <a:srgbClr val="C00000"/>
      </a:accent1>
      <a:accent2>
        <a:srgbClr val="C00000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eixe">
  <a:themeElements>
    <a:clrScheme name="Feixe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Feix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eixe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eixe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eixe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eixe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eixe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eixe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eixe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eixe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eix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rgbClr val="FFFF66"/>
          </a:outerShdw>
        </a:effec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rgbClr val="FFFF66"/>
          </a:outerShdw>
        </a:effec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Feixe 2">
    <a:dk1>
      <a:srgbClr val="000080"/>
    </a:dk1>
    <a:lt1>
      <a:srgbClr val="FFFFFF"/>
    </a:lt1>
    <a:dk2>
      <a:srgbClr val="000099"/>
    </a:dk2>
    <a:lt2>
      <a:srgbClr val="FFFFFF"/>
    </a:lt2>
    <a:accent1>
      <a:srgbClr val="3366FF"/>
    </a:accent1>
    <a:accent2>
      <a:srgbClr val="7B46D0"/>
    </a:accent2>
    <a:accent3>
      <a:srgbClr val="AAAACA"/>
    </a:accent3>
    <a:accent4>
      <a:srgbClr val="DADADA"/>
    </a:accent4>
    <a:accent5>
      <a:srgbClr val="ADB8FF"/>
    </a:accent5>
    <a:accent6>
      <a:srgbClr val="6F3FBC"/>
    </a:accent6>
    <a:hlink>
      <a:srgbClr val="86D1EC"/>
    </a:hlink>
    <a:folHlink>
      <a:srgbClr val="45C984"/>
    </a:folHlink>
  </a:clrScheme>
</a:themeOverride>
</file>

<file path=ppt/theme/themeOverride2.xml><?xml version="1.0" encoding="utf-8"?>
<a:themeOverride xmlns:a="http://schemas.openxmlformats.org/drawingml/2006/main">
  <a:clrScheme name="Personalizada 2">
    <a:dk1>
      <a:sysClr val="windowText" lastClr="000000"/>
    </a:dk1>
    <a:lt1>
      <a:sysClr val="window" lastClr="FFFFFF"/>
    </a:lt1>
    <a:dk2>
      <a:srgbClr val="323232"/>
    </a:dk2>
    <a:lt2>
      <a:srgbClr val="FFFFFF"/>
    </a:lt2>
    <a:accent1>
      <a:srgbClr val="C00000"/>
    </a:accent1>
    <a:accent2>
      <a:srgbClr val="C00000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ppt/theme/themeOverride3.xml><?xml version="1.0" encoding="utf-8"?>
<a:themeOverride xmlns:a="http://schemas.openxmlformats.org/drawingml/2006/main">
  <a:clrScheme name="Fluxo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36</TotalTime>
  <Words>248</Words>
  <Application>Microsoft Office PowerPoint</Application>
  <PresentationFormat>Apresentação na tela (4:3)</PresentationFormat>
  <Paragraphs>79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slides</vt:lpstr>
      </vt:variant>
      <vt:variant>
        <vt:i4>15</vt:i4>
      </vt:variant>
    </vt:vector>
  </HeadingPairs>
  <TitlesOfParts>
    <vt:vector size="18" baseType="lpstr">
      <vt:lpstr>Concurso</vt:lpstr>
      <vt:lpstr>Feixe</vt:lpstr>
      <vt:lpstr>Design padrão</vt:lpstr>
      <vt:lpstr>AMBIENTE ORGANIZACIONAL E O MINISTÉRIO</vt:lpstr>
      <vt:lpstr>Como as tecnologias organizacionais podem ser úteis a atuação ministerial?</vt:lpstr>
      <vt:lpstr>Slide 3</vt:lpstr>
      <vt:lpstr>Slide 4</vt:lpstr>
      <vt:lpstr>Slide 5</vt:lpstr>
      <vt:lpstr>Slide 6</vt:lpstr>
      <vt:lpstr>Slide 7</vt:lpstr>
      <vt:lpstr>ESCALA DAS NECESSIDADES BÁSICAS DO SER HUMANO, SEGUNDO MASLOW</vt:lpstr>
      <vt:lpstr>Slide 9</vt:lpstr>
      <vt:lpstr>Slide 10</vt:lpstr>
      <vt:lpstr>Slide 11</vt:lpstr>
      <vt:lpstr>Slide 12</vt:lpstr>
      <vt:lpstr>Como as tecnologias organizacionais podem ser úteis a atuação ministerial?</vt:lpstr>
      <vt:lpstr>MINISTROS(AS) + DIRETORIA + MEMBROS</vt:lpstr>
      <vt:lpstr>Slide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AMBIENTE ORGANIZACIONAL E O MINISTÉRIO</dc:title>
  <dc:creator>Daniel Hinnah</dc:creator>
  <cp:lastModifiedBy>usuario</cp:lastModifiedBy>
  <cp:revision>7</cp:revision>
  <dcterms:created xsi:type="dcterms:W3CDTF">2013-10-09T14:30:42Z</dcterms:created>
  <dcterms:modified xsi:type="dcterms:W3CDTF">2013-10-09T19:07:55Z</dcterms:modified>
</cp:coreProperties>
</file>