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0"/>
  </p:notesMasterIdLst>
  <p:sldIdLst>
    <p:sldId id="256" r:id="rId2"/>
    <p:sldId id="261" r:id="rId3"/>
    <p:sldId id="266" r:id="rId4"/>
    <p:sldId id="273" r:id="rId5"/>
    <p:sldId id="287" r:id="rId6"/>
    <p:sldId id="265" r:id="rId7"/>
    <p:sldId id="263" r:id="rId8"/>
    <p:sldId id="257" r:id="rId9"/>
    <p:sldId id="258" r:id="rId10"/>
    <p:sldId id="267" r:id="rId11"/>
    <p:sldId id="268" r:id="rId12"/>
    <p:sldId id="269" r:id="rId13"/>
    <p:sldId id="293" r:id="rId14"/>
    <p:sldId id="270" r:id="rId15"/>
    <p:sldId id="271" r:id="rId16"/>
    <p:sldId id="280" r:id="rId17"/>
    <p:sldId id="283" r:id="rId18"/>
    <p:sldId id="281" r:id="rId19"/>
    <p:sldId id="284" r:id="rId20"/>
    <p:sldId id="286" r:id="rId21"/>
    <p:sldId id="291" r:id="rId22"/>
    <p:sldId id="282" r:id="rId23"/>
    <p:sldId id="292" r:id="rId24"/>
    <p:sldId id="276" r:id="rId25"/>
    <p:sldId id="285" r:id="rId26"/>
    <p:sldId id="288" r:id="rId27"/>
    <p:sldId id="275" r:id="rId28"/>
    <p:sldId id="272" r:id="rId29"/>
  </p:sldIdLst>
  <p:sldSz cx="9144000" cy="6858000" type="screen4x3"/>
  <p:notesSz cx="7099300" cy="10234613"/>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060" autoAdjust="0"/>
  </p:normalViewPr>
  <p:slideViewPr>
    <p:cSldViewPr>
      <p:cViewPr>
        <p:scale>
          <a:sx n="75" d="100"/>
          <a:sy n="75" d="100"/>
        </p:scale>
        <p:origin x="-678" y="5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pt-BR"/>
          </a:p>
        </p:txBody>
      </p:sp>
      <p:sp>
        <p:nvSpPr>
          <p:cNvPr id="3" name="Espaço Reservado para Data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CF3E1C4E-EA0C-45A2-9A31-8D4D3AF17EBC}" type="datetimeFigureOut">
              <a:rPr lang="pt-BR" smtClean="0"/>
              <a:t>15/10/2013</a:t>
            </a:fld>
            <a:endParaRPr lang="pt-BR"/>
          </a:p>
        </p:txBody>
      </p:sp>
      <p:sp>
        <p:nvSpPr>
          <p:cNvPr id="4" name="Espaço Reservado para Imagem de Slide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pt-BR"/>
          </a:p>
        </p:txBody>
      </p:sp>
      <p:sp>
        <p:nvSpPr>
          <p:cNvPr id="5" name="Espaço Reservado para Anotações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pt-BR"/>
          </a:p>
        </p:txBody>
      </p:sp>
      <p:sp>
        <p:nvSpPr>
          <p:cNvPr id="7" name="Espaço Reservado para Número de Slid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C83649F1-CC91-439E-8B0A-E3CC0C4386A7}" type="slidenum">
              <a:rPr lang="pt-BR" smtClean="0"/>
              <a:t>‹nº›</a:t>
            </a:fld>
            <a:endParaRPr lang="pt-BR"/>
          </a:p>
        </p:txBody>
      </p:sp>
    </p:spTree>
    <p:extLst>
      <p:ext uri="{BB962C8B-B14F-4D97-AF65-F5344CB8AC3E}">
        <p14:creationId xmlns:p14="http://schemas.microsoft.com/office/powerpoint/2010/main" val="190926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1</a:t>
            </a:fld>
            <a:endParaRPr lang="pt-BR"/>
          </a:p>
        </p:txBody>
      </p:sp>
    </p:spTree>
    <p:extLst>
      <p:ext uri="{BB962C8B-B14F-4D97-AF65-F5344CB8AC3E}">
        <p14:creationId xmlns:p14="http://schemas.microsoft.com/office/powerpoint/2010/main" val="4123267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10</a:t>
            </a:fld>
            <a:endParaRPr lang="pt-BR"/>
          </a:p>
        </p:txBody>
      </p:sp>
    </p:spTree>
    <p:extLst>
      <p:ext uri="{BB962C8B-B14F-4D97-AF65-F5344CB8AC3E}">
        <p14:creationId xmlns:p14="http://schemas.microsoft.com/office/powerpoint/2010/main" val="23352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11</a:t>
            </a:fld>
            <a:endParaRPr lang="pt-BR"/>
          </a:p>
        </p:txBody>
      </p:sp>
    </p:spTree>
    <p:extLst>
      <p:ext uri="{BB962C8B-B14F-4D97-AF65-F5344CB8AC3E}">
        <p14:creationId xmlns:p14="http://schemas.microsoft.com/office/powerpoint/2010/main" val="32310709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12</a:t>
            </a:fld>
            <a:endParaRPr lang="pt-BR"/>
          </a:p>
        </p:txBody>
      </p:sp>
    </p:spTree>
    <p:extLst>
      <p:ext uri="{BB962C8B-B14F-4D97-AF65-F5344CB8AC3E}">
        <p14:creationId xmlns:p14="http://schemas.microsoft.com/office/powerpoint/2010/main" val="262523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O gráfico ainda não está completo.. Falta complementar a conexão</a:t>
            </a:r>
            <a:r>
              <a:rPr lang="pt-BR" baseline="0" dirty="0" smtClean="0"/>
              <a:t> com o todo. E a ordem deste slide. Talvez não seja neste ponto.</a:t>
            </a:r>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13</a:t>
            </a:fld>
            <a:endParaRPr lang="pt-BR"/>
          </a:p>
        </p:txBody>
      </p:sp>
    </p:spTree>
    <p:extLst>
      <p:ext uri="{BB962C8B-B14F-4D97-AF65-F5344CB8AC3E}">
        <p14:creationId xmlns:p14="http://schemas.microsoft.com/office/powerpoint/2010/main" val="1606100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14</a:t>
            </a:fld>
            <a:endParaRPr lang="pt-BR"/>
          </a:p>
        </p:txBody>
      </p:sp>
    </p:spTree>
    <p:extLst>
      <p:ext uri="{BB962C8B-B14F-4D97-AF65-F5344CB8AC3E}">
        <p14:creationId xmlns:p14="http://schemas.microsoft.com/office/powerpoint/2010/main" val="3406571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15</a:t>
            </a:fld>
            <a:endParaRPr lang="pt-BR"/>
          </a:p>
        </p:txBody>
      </p:sp>
    </p:spTree>
    <p:extLst>
      <p:ext uri="{BB962C8B-B14F-4D97-AF65-F5344CB8AC3E}">
        <p14:creationId xmlns:p14="http://schemas.microsoft.com/office/powerpoint/2010/main" val="1520768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Então, se precisamos profissionais como este perfil,</a:t>
            </a:r>
            <a:r>
              <a:rPr lang="pt-BR" baseline="0" dirty="0" smtClean="0"/>
              <a:t> diante dos desafios impostos por esta nova era, o que as empresas estão fazendo para isto? </a:t>
            </a:r>
          </a:p>
          <a:p>
            <a:r>
              <a:rPr lang="pt-BR" baseline="0" dirty="0" smtClean="0"/>
              <a:t>Estão trabalhando principalmente nas questões comportamentais, para que cada empregado seja responsável pelo seu autodesenvolvimento constante e contínuo.</a:t>
            </a:r>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16</a:t>
            </a:fld>
            <a:endParaRPr lang="pt-BR"/>
          </a:p>
        </p:txBody>
      </p:sp>
    </p:spTree>
    <p:extLst>
      <p:ext uri="{BB962C8B-B14F-4D97-AF65-F5344CB8AC3E}">
        <p14:creationId xmlns:p14="http://schemas.microsoft.com/office/powerpoint/2010/main" val="119406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17</a:t>
            </a:fld>
            <a:endParaRPr lang="pt-BR"/>
          </a:p>
        </p:txBody>
      </p:sp>
    </p:spTree>
    <p:extLst>
      <p:ext uri="{BB962C8B-B14F-4D97-AF65-F5344CB8AC3E}">
        <p14:creationId xmlns:p14="http://schemas.microsoft.com/office/powerpoint/2010/main" val="630236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18</a:t>
            </a:fld>
            <a:endParaRPr lang="pt-BR"/>
          </a:p>
        </p:txBody>
      </p:sp>
    </p:spTree>
    <p:extLst>
      <p:ext uri="{BB962C8B-B14F-4D97-AF65-F5344CB8AC3E}">
        <p14:creationId xmlns:p14="http://schemas.microsoft.com/office/powerpoint/2010/main" val="706380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19</a:t>
            </a:fld>
            <a:endParaRPr lang="pt-BR"/>
          </a:p>
        </p:txBody>
      </p:sp>
    </p:spTree>
    <p:extLst>
      <p:ext uri="{BB962C8B-B14F-4D97-AF65-F5344CB8AC3E}">
        <p14:creationId xmlns:p14="http://schemas.microsoft.com/office/powerpoint/2010/main" val="3934315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2</a:t>
            </a:fld>
            <a:endParaRPr lang="pt-BR"/>
          </a:p>
        </p:txBody>
      </p:sp>
    </p:spTree>
    <p:extLst>
      <p:ext uri="{BB962C8B-B14F-4D97-AF65-F5344CB8AC3E}">
        <p14:creationId xmlns:p14="http://schemas.microsoft.com/office/powerpoint/2010/main" val="2162042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20</a:t>
            </a:fld>
            <a:endParaRPr lang="pt-BR"/>
          </a:p>
        </p:txBody>
      </p:sp>
    </p:spTree>
    <p:extLst>
      <p:ext uri="{BB962C8B-B14F-4D97-AF65-F5344CB8AC3E}">
        <p14:creationId xmlns:p14="http://schemas.microsoft.com/office/powerpoint/2010/main" val="27232759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Faltam as ilustrações</a:t>
            </a:r>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21</a:t>
            </a:fld>
            <a:endParaRPr lang="pt-BR"/>
          </a:p>
        </p:txBody>
      </p:sp>
    </p:spTree>
    <p:extLst>
      <p:ext uri="{BB962C8B-B14F-4D97-AF65-F5344CB8AC3E}">
        <p14:creationId xmlns:p14="http://schemas.microsoft.com/office/powerpoint/2010/main" val="27232759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Faltam as ilustrações</a:t>
            </a:r>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22</a:t>
            </a:fld>
            <a:endParaRPr lang="pt-BR"/>
          </a:p>
        </p:txBody>
      </p:sp>
    </p:spTree>
    <p:extLst>
      <p:ext uri="{BB962C8B-B14F-4D97-AF65-F5344CB8AC3E}">
        <p14:creationId xmlns:p14="http://schemas.microsoft.com/office/powerpoint/2010/main" val="1051979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Faltam as ilustrações</a:t>
            </a:r>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23</a:t>
            </a:fld>
            <a:endParaRPr lang="pt-BR"/>
          </a:p>
        </p:txBody>
      </p:sp>
    </p:spTree>
    <p:extLst>
      <p:ext uri="{BB962C8B-B14F-4D97-AF65-F5344CB8AC3E}">
        <p14:creationId xmlns:p14="http://schemas.microsoft.com/office/powerpoint/2010/main" val="1051979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24</a:t>
            </a:fld>
            <a:endParaRPr lang="pt-BR"/>
          </a:p>
        </p:txBody>
      </p:sp>
    </p:spTree>
    <p:extLst>
      <p:ext uri="{BB962C8B-B14F-4D97-AF65-F5344CB8AC3E}">
        <p14:creationId xmlns:p14="http://schemas.microsoft.com/office/powerpoint/2010/main" val="1540751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25</a:t>
            </a:fld>
            <a:endParaRPr lang="pt-BR"/>
          </a:p>
        </p:txBody>
      </p:sp>
    </p:spTree>
    <p:extLst>
      <p:ext uri="{BB962C8B-B14F-4D97-AF65-F5344CB8AC3E}">
        <p14:creationId xmlns:p14="http://schemas.microsoft.com/office/powerpoint/2010/main" val="21066108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26</a:t>
            </a:fld>
            <a:endParaRPr lang="pt-BR"/>
          </a:p>
        </p:txBody>
      </p:sp>
    </p:spTree>
    <p:extLst>
      <p:ext uri="{BB962C8B-B14F-4D97-AF65-F5344CB8AC3E}">
        <p14:creationId xmlns:p14="http://schemas.microsoft.com/office/powerpoint/2010/main" val="24028869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Falta complementar.</a:t>
            </a:r>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27</a:t>
            </a:fld>
            <a:endParaRPr lang="pt-BR"/>
          </a:p>
        </p:txBody>
      </p:sp>
    </p:spTree>
    <p:extLst>
      <p:ext uri="{BB962C8B-B14F-4D97-AF65-F5344CB8AC3E}">
        <p14:creationId xmlns:p14="http://schemas.microsoft.com/office/powerpoint/2010/main" val="22740487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28</a:t>
            </a:fld>
            <a:endParaRPr lang="pt-BR"/>
          </a:p>
        </p:txBody>
      </p:sp>
    </p:spTree>
    <p:extLst>
      <p:ext uri="{BB962C8B-B14F-4D97-AF65-F5344CB8AC3E}">
        <p14:creationId xmlns:p14="http://schemas.microsoft.com/office/powerpoint/2010/main" val="1863595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3</a:t>
            </a:fld>
            <a:endParaRPr lang="pt-BR"/>
          </a:p>
        </p:txBody>
      </p:sp>
    </p:spTree>
    <p:extLst>
      <p:ext uri="{BB962C8B-B14F-4D97-AF65-F5344CB8AC3E}">
        <p14:creationId xmlns:p14="http://schemas.microsoft.com/office/powerpoint/2010/main" val="4130442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Empresa</a:t>
            </a:r>
            <a:r>
              <a:rPr lang="pt-BR" baseline="0" dirty="0" smtClean="0"/>
              <a:t> e Igreja – parecem tão distantes, será que temos algo em comum além da nossa formação Jurídica (ambos tem CNPJ).? A missão é tão diferente ... (lucro x solidariedade/acolhimento/evangelização)...</a:t>
            </a:r>
          </a:p>
          <a:p>
            <a:r>
              <a:rPr lang="pt-BR" baseline="0" dirty="0" smtClean="0"/>
              <a:t>Porém, vivemos e atuamos no mesmo mundo. O mundo moderno. Quem faz a empresa e quem faz as Comunidades é o homem. O homem da modernidade.</a:t>
            </a:r>
          </a:p>
          <a:p>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4</a:t>
            </a:fld>
            <a:endParaRPr lang="pt-BR"/>
          </a:p>
        </p:txBody>
      </p:sp>
    </p:spTree>
    <p:extLst>
      <p:ext uri="{BB962C8B-B14F-4D97-AF65-F5344CB8AC3E}">
        <p14:creationId xmlns:p14="http://schemas.microsoft.com/office/powerpoint/2010/main" val="1287552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Na Era Industrial, ou era da máquina, éramos</a:t>
            </a:r>
            <a:r>
              <a:rPr lang="pt-BR" baseline="0" dirty="0" smtClean="0"/>
              <a:t> “mão-de-obra”. Trabalhávamos em linhas de produção e a regra da administração vigente era “controle e comando”. Este ainda é o modelo vigente na maioria das empresas, porém, ele não é mais eficaz, pois as “receitas de bolo” ou os “pop”, que descrevem “como” fazer algo, não atendem mais as necessidades do mundo atual. Um exemplo clássico de como este modelo não funciona mais são os “</a:t>
            </a:r>
            <a:r>
              <a:rPr lang="pt-BR" baseline="0" dirty="0" err="1" smtClean="0"/>
              <a:t>call</a:t>
            </a:r>
            <a:r>
              <a:rPr lang="pt-BR" baseline="0" dirty="0" smtClean="0"/>
              <a:t> center” das telefônicas. As possibilidades do contrato telefônico, extremamente complexas e variadas, não conseguem ser descritas em um “script” de atendente de “</a:t>
            </a:r>
            <a:r>
              <a:rPr lang="pt-BR" baseline="0" dirty="0" err="1" smtClean="0"/>
              <a:t>call</a:t>
            </a:r>
            <a:r>
              <a:rPr lang="pt-BR" baseline="0" dirty="0" smtClean="0"/>
              <a:t> center”. Para estes atendimentos há necessidade de pessoas competentes em sua área de atuação e não atendentes “mão-de-obra”. </a:t>
            </a:r>
          </a:p>
          <a:p>
            <a:r>
              <a:rPr lang="pt-BR" dirty="0" smtClean="0"/>
              <a:t>Como</a:t>
            </a:r>
            <a:r>
              <a:rPr lang="pt-BR" baseline="0" dirty="0" smtClean="0"/>
              <a:t> diz o escritor </a:t>
            </a:r>
            <a:r>
              <a:rPr lang="pt-BR" baseline="0" dirty="0" err="1" smtClean="0"/>
              <a:t>Domênico</a:t>
            </a:r>
            <a:r>
              <a:rPr lang="pt-BR" baseline="0" dirty="0" smtClean="0"/>
              <a:t> De Mais, autor de O ócio criativo: “ as empresas criaram este mundo moderno, complexo e interligado, mas não estão preparados para lidar com este novo mundo. E as Igrejas, que seguem os modelos das empresas, também não.”</a:t>
            </a:r>
          </a:p>
          <a:p>
            <a:r>
              <a:rPr lang="pt-BR" baseline="0" dirty="0" smtClean="0"/>
              <a:t>A nova era que se inicia é o que chamamos de Era </a:t>
            </a:r>
            <a:r>
              <a:rPr lang="pt-BR" baseline="0" dirty="0" err="1" smtClean="0"/>
              <a:t>Caórdica</a:t>
            </a:r>
            <a:r>
              <a:rPr lang="pt-BR" baseline="0" dirty="0" smtClean="0"/>
              <a:t>, no qual reinará o caos e a ordem. Ou seja, a complexidade – das comunicações, dos relacionamentos, dos negócios, da forma de pensar. Nesta nova era, “controle e comando” não funciona mais, pois para lidar com a complexidade as empresas necessitam do “ser humano integral” (e não mais apenas a mão ou o braço), que utilizará todas suas competências, formas de pensar e de ver o mundo para tomar decisões imediatas em nome da empresa para a qual atual. Assim, controle e comando não serve mais para nada, apenas tolhe a criatividade e as possibilidades que estão dentro de cada ser humano. Porém, para que funcione é necessário que haja um mínimo de ordem, principalmente ética, para que as decisões tenham coerência com o que se quer.</a:t>
            </a:r>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5</a:t>
            </a:fld>
            <a:endParaRPr lang="pt-BR"/>
          </a:p>
        </p:txBody>
      </p:sp>
    </p:spTree>
    <p:extLst>
      <p:ext uri="{BB962C8B-B14F-4D97-AF65-F5344CB8AC3E}">
        <p14:creationId xmlns:p14="http://schemas.microsoft.com/office/powerpoint/2010/main" val="1606100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No livro Plano de Carreira, de Djalma de Pinho</a:t>
            </a:r>
            <a:r>
              <a:rPr lang="pt-BR" baseline="0" dirty="0" smtClean="0"/>
              <a:t> Rebouças de Oliveira, são retratadas as mudanças no mundo desde 2.800 a.C. na Mesopotâmia, quando foram estabelecidas as primeiras estruturas de controle de atividades das empresas, até os dias atuais. Passando por China, Egito, Pérsia...  A criação do primeiro curso de administração nos EUA, em 1881, Passando por Frederik Taylor, Max Weber, Elton </a:t>
            </a:r>
            <a:r>
              <a:rPr lang="pt-BR" baseline="0" dirty="0" err="1" smtClean="0"/>
              <a:t>Mayo</a:t>
            </a:r>
            <a:r>
              <a:rPr lang="pt-BR" baseline="0" dirty="0" smtClean="0"/>
              <a:t>, Peter </a:t>
            </a:r>
            <a:r>
              <a:rPr lang="pt-BR" baseline="0" dirty="0" err="1" smtClean="0"/>
              <a:t>Druker</a:t>
            </a:r>
            <a:r>
              <a:rPr lang="pt-BR" baseline="0" dirty="0" smtClean="0"/>
              <a:t>, Abraham Maslow, e assim por em diante. Todo este histórico para concluir que os profissionais que atuaram nestes contextos tiveram que aprofundar seus conhecimentos, assim como adquirir novos conhecimentos que foram importantes para as empresas da sua época. Este mesmo autor apresenta as responsabilidades básicas do Profissional de hoje. E tenho certeza, que por mais que em alguns slides esteja a palavra “empresa”, lá poderia estar a palavra “Comunidade” ou “Igreja”, ou “hospital” ou “escola”...</a:t>
            </a:r>
            <a:endParaRPr lang="pt-BR" dirty="0"/>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6</a:t>
            </a:fld>
            <a:endParaRPr lang="pt-BR"/>
          </a:p>
        </p:txBody>
      </p:sp>
    </p:spTree>
    <p:extLst>
      <p:ext uri="{BB962C8B-B14F-4D97-AF65-F5344CB8AC3E}">
        <p14:creationId xmlns:p14="http://schemas.microsoft.com/office/powerpoint/2010/main" val="3070898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7</a:t>
            </a:fld>
            <a:endParaRPr lang="pt-BR"/>
          </a:p>
        </p:txBody>
      </p:sp>
    </p:spTree>
    <p:extLst>
      <p:ext uri="{BB962C8B-B14F-4D97-AF65-F5344CB8AC3E}">
        <p14:creationId xmlns:p14="http://schemas.microsoft.com/office/powerpoint/2010/main" val="425304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8</a:t>
            </a:fld>
            <a:endParaRPr lang="pt-BR"/>
          </a:p>
        </p:txBody>
      </p:sp>
    </p:spTree>
    <p:extLst>
      <p:ext uri="{BB962C8B-B14F-4D97-AF65-F5344CB8AC3E}">
        <p14:creationId xmlns:p14="http://schemas.microsoft.com/office/powerpoint/2010/main" val="3882905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C83649F1-CC91-439E-8B0A-E3CC0C4386A7}" type="slidenum">
              <a:rPr lang="pt-BR" smtClean="0"/>
              <a:t>9</a:t>
            </a:fld>
            <a:endParaRPr lang="pt-BR"/>
          </a:p>
        </p:txBody>
      </p:sp>
    </p:spTree>
    <p:extLst>
      <p:ext uri="{BB962C8B-B14F-4D97-AF65-F5344CB8AC3E}">
        <p14:creationId xmlns:p14="http://schemas.microsoft.com/office/powerpoint/2010/main" val="1802390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42A2A7DE-D486-400E-B95E-C035707B5EAE}" type="datetimeFigureOut">
              <a:rPr lang="pt-BR" smtClean="0"/>
              <a:t>15/10/2013</a:t>
            </a:fld>
            <a:endParaRPr lang="pt-BR"/>
          </a:p>
        </p:txBody>
      </p:sp>
      <p:sp>
        <p:nvSpPr>
          <p:cNvPr id="23" name="Slide Number Placeholder 22"/>
          <p:cNvSpPr>
            <a:spLocks noGrp="1"/>
          </p:cNvSpPr>
          <p:nvPr>
            <p:ph type="sldNum" sz="quarter" idx="11"/>
          </p:nvPr>
        </p:nvSpPr>
        <p:spPr/>
        <p:txBody>
          <a:bodyPr/>
          <a:lstStyle/>
          <a:p>
            <a:fld id="{2CCE0991-29E2-4EBA-8A76-156EDDCF4D1D}" type="slidenum">
              <a:rPr lang="pt-BR" smtClean="0"/>
              <a:t>‹nº›</a:t>
            </a:fld>
            <a:endParaRPr lang="pt-BR"/>
          </a:p>
        </p:txBody>
      </p:sp>
      <p:sp>
        <p:nvSpPr>
          <p:cNvPr id="24" name="Footer Placeholder 23"/>
          <p:cNvSpPr>
            <a:spLocks noGrp="1"/>
          </p:cNvSpPr>
          <p:nvPr>
            <p:ph type="ftr" sz="quarter" idx="12"/>
          </p:nvPr>
        </p:nvSpPr>
        <p:spPr/>
        <p:txBody>
          <a:bodyPr/>
          <a:lstStyle/>
          <a:p>
            <a:endParaRPr lang="pt-BR"/>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pt-BR" smtClean="0"/>
              <a:t>Clique para editar o título mestre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pt-BR" smtClean="0"/>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42A2A7DE-D486-400E-B95E-C035707B5EAE}" type="datetimeFigureOut">
              <a:rPr lang="pt-BR" smtClean="0"/>
              <a:t>15/10/2013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2CCE0991-29E2-4EBA-8A76-156EDDCF4D1D}"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pt-BR" smtClean="0"/>
              <a:t>Clique para editar o título mestre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42A2A7DE-D486-400E-B95E-C035707B5EAE}" type="datetimeFigureOut">
              <a:rPr lang="pt-BR" smtClean="0"/>
              <a:t>15/10/2013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2CCE0991-29E2-4EBA-8A76-156EDDCF4D1D}"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12" name="Date Placeholder 11"/>
          <p:cNvSpPr>
            <a:spLocks noGrp="1"/>
          </p:cNvSpPr>
          <p:nvPr>
            <p:ph type="dt" sz="half" idx="14"/>
          </p:nvPr>
        </p:nvSpPr>
        <p:spPr/>
        <p:txBody>
          <a:bodyPr/>
          <a:lstStyle/>
          <a:p>
            <a:fld id="{42A2A7DE-D486-400E-B95E-C035707B5EAE}" type="datetimeFigureOut">
              <a:rPr lang="pt-BR" smtClean="0"/>
              <a:t>15/10/2013</a:t>
            </a:fld>
            <a:endParaRPr lang="pt-BR"/>
          </a:p>
        </p:txBody>
      </p:sp>
      <p:sp>
        <p:nvSpPr>
          <p:cNvPr id="19" name="Slide Number Placeholder 18"/>
          <p:cNvSpPr>
            <a:spLocks noGrp="1"/>
          </p:cNvSpPr>
          <p:nvPr>
            <p:ph type="sldNum" sz="quarter" idx="15"/>
          </p:nvPr>
        </p:nvSpPr>
        <p:spPr/>
        <p:txBody>
          <a:bodyPr/>
          <a:lstStyle/>
          <a:p>
            <a:fld id="{2CCE0991-29E2-4EBA-8A76-156EDDCF4D1D}" type="slidenum">
              <a:rPr lang="pt-BR" smtClean="0"/>
              <a:t>‹nº›</a:t>
            </a:fld>
            <a:endParaRPr lang="pt-BR"/>
          </a:p>
        </p:txBody>
      </p:sp>
      <p:sp>
        <p:nvSpPr>
          <p:cNvPr id="21" name="Footer Placeholder 20"/>
          <p:cNvSpPr>
            <a:spLocks noGrp="1"/>
          </p:cNvSpPr>
          <p:nvPr>
            <p:ph type="ftr" sz="quarter" idx="16"/>
          </p:nvPr>
        </p:nvSpPr>
        <p:spPr/>
        <p:txBody>
          <a:bodyPr/>
          <a:lstStyle/>
          <a:p>
            <a:endParaRPr lang="pt-BR"/>
          </a:p>
        </p:txBody>
      </p:sp>
      <p:sp>
        <p:nvSpPr>
          <p:cNvPr id="8" name="Title 7"/>
          <p:cNvSpPr>
            <a:spLocks noGrp="1"/>
          </p:cNvSpPr>
          <p:nvPr>
            <p:ph type="title"/>
          </p:nvPr>
        </p:nvSpPr>
        <p:spPr/>
        <p:txBody>
          <a:bodyPr/>
          <a:lstStyle/>
          <a:p>
            <a:r>
              <a:rPr lang="pt-BR" smtClean="0"/>
              <a:t>Clique para editar o título mestre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16" name="Date Placeholder 15"/>
          <p:cNvSpPr>
            <a:spLocks noGrp="1"/>
          </p:cNvSpPr>
          <p:nvPr>
            <p:ph type="dt" sz="half" idx="10"/>
          </p:nvPr>
        </p:nvSpPr>
        <p:spPr/>
        <p:txBody>
          <a:bodyPr/>
          <a:lstStyle/>
          <a:p>
            <a:fld id="{42A2A7DE-D486-400E-B95E-C035707B5EAE}" type="datetimeFigureOut">
              <a:rPr lang="pt-BR" smtClean="0"/>
              <a:t>15/10/2013</a:t>
            </a:fld>
            <a:endParaRPr lang="pt-BR"/>
          </a:p>
        </p:txBody>
      </p:sp>
      <p:sp>
        <p:nvSpPr>
          <p:cNvPr id="20" name="Slide Number Placeholder 19"/>
          <p:cNvSpPr>
            <a:spLocks noGrp="1"/>
          </p:cNvSpPr>
          <p:nvPr>
            <p:ph type="sldNum" sz="quarter" idx="11"/>
          </p:nvPr>
        </p:nvSpPr>
        <p:spPr/>
        <p:txBody>
          <a:bodyPr/>
          <a:lstStyle/>
          <a:p>
            <a:fld id="{2CCE0991-29E2-4EBA-8A76-156EDDCF4D1D}" type="slidenum">
              <a:rPr lang="pt-BR" smtClean="0"/>
              <a:t>‹nº›</a:t>
            </a:fld>
            <a:endParaRPr lang="pt-BR"/>
          </a:p>
        </p:txBody>
      </p:sp>
      <p:sp>
        <p:nvSpPr>
          <p:cNvPr id="21" name="Footer Placeholder 20"/>
          <p:cNvSpPr>
            <a:spLocks noGrp="1"/>
          </p:cNvSpPr>
          <p:nvPr>
            <p:ph type="ftr" sz="quarter" idx="12"/>
          </p:nvPr>
        </p:nvSpPr>
        <p:spPr/>
        <p:txBody>
          <a:bodyPr/>
          <a:lstStyle/>
          <a:p>
            <a:endParaRPr lang="pt-BR"/>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pt-BR" smtClean="0"/>
              <a:t>Clique para editar o título mestre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27" name="Title 26"/>
          <p:cNvSpPr>
            <a:spLocks noGrp="1"/>
          </p:cNvSpPr>
          <p:nvPr>
            <p:ph type="title"/>
          </p:nvPr>
        </p:nvSpPr>
        <p:spPr/>
        <p:txBody>
          <a:bodyPr/>
          <a:lstStyle/>
          <a:p>
            <a:r>
              <a:rPr lang="pt-BR" smtClean="0"/>
              <a:t>Clique para editar o título mestre</a:t>
            </a:r>
            <a:endParaRPr lang="en-US" dirty="0"/>
          </a:p>
        </p:txBody>
      </p:sp>
      <p:sp>
        <p:nvSpPr>
          <p:cNvPr id="20" name="Date Placeholder 19"/>
          <p:cNvSpPr>
            <a:spLocks noGrp="1"/>
          </p:cNvSpPr>
          <p:nvPr>
            <p:ph type="dt" sz="half" idx="15"/>
          </p:nvPr>
        </p:nvSpPr>
        <p:spPr/>
        <p:txBody>
          <a:bodyPr/>
          <a:lstStyle/>
          <a:p>
            <a:fld id="{42A2A7DE-D486-400E-B95E-C035707B5EAE}" type="datetimeFigureOut">
              <a:rPr lang="pt-BR" smtClean="0"/>
              <a:t>15/10/2013</a:t>
            </a:fld>
            <a:endParaRPr lang="pt-BR"/>
          </a:p>
        </p:txBody>
      </p:sp>
      <p:sp>
        <p:nvSpPr>
          <p:cNvPr id="25" name="Slide Number Placeholder 24"/>
          <p:cNvSpPr>
            <a:spLocks noGrp="1"/>
          </p:cNvSpPr>
          <p:nvPr>
            <p:ph type="sldNum" sz="quarter" idx="16"/>
          </p:nvPr>
        </p:nvSpPr>
        <p:spPr/>
        <p:txBody>
          <a:bodyPr/>
          <a:lstStyle/>
          <a:p>
            <a:fld id="{2CCE0991-29E2-4EBA-8A76-156EDDCF4D1D}" type="slidenum">
              <a:rPr lang="pt-BR" smtClean="0"/>
              <a:t>‹nº›</a:t>
            </a:fld>
            <a:endParaRPr lang="pt-BR"/>
          </a:p>
        </p:txBody>
      </p:sp>
      <p:sp>
        <p:nvSpPr>
          <p:cNvPr id="26" name="Footer Placeholder 25"/>
          <p:cNvSpPr>
            <a:spLocks noGrp="1"/>
          </p:cNvSpPr>
          <p:nvPr>
            <p:ph type="ftr" sz="quarter" idx="17"/>
          </p:nvPr>
        </p:nvSpPr>
        <p:spPr/>
        <p:txBody>
          <a:bodyPr/>
          <a:lstStyle/>
          <a:p>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30" name="Title 29"/>
          <p:cNvSpPr>
            <a:spLocks noGrp="1"/>
          </p:cNvSpPr>
          <p:nvPr>
            <p:ph type="title"/>
          </p:nvPr>
        </p:nvSpPr>
        <p:spPr/>
        <p:txBody>
          <a:bodyPr/>
          <a:lstStyle/>
          <a:p>
            <a:r>
              <a:rPr lang="pt-BR" smtClean="0"/>
              <a:t>Clique para editar o título mestre</a:t>
            </a:r>
            <a:endParaRPr lang="en-US"/>
          </a:p>
        </p:txBody>
      </p:sp>
      <p:sp>
        <p:nvSpPr>
          <p:cNvPr id="20" name="Date Placeholder 19"/>
          <p:cNvSpPr>
            <a:spLocks noGrp="1"/>
          </p:cNvSpPr>
          <p:nvPr>
            <p:ph type="dt" sz="half" idx="16"/>
          </p:nvPr>
        </p:nvSpPr>
        <p:spPr/>
        <p:txBody>
          <a:bodyPr/>
          <a:lstStyle/>
          <a:p>
            <a:fld id="{42A2A7DE-D486-400E-B95E-C035707B5EAE}" type="datetimeFigureOut">
              <a:rPr lang="pt-BR" smtClean="0"/>
              <a:t>15/10/2013</a:t>
            </a:fld>
            <a:endParaRPr lang="pt-BR"/>
          </a:p>
        </p:txBody>
      </p:sp>
      <p:sp>
        <p:nvSpPr>
          <p:cNvPr id="24" name="Slide Number Placeholder 23"/>
          <p:cNvSpPr>
            <a:spLocks noGrp="1"/>
          </p:cNvSpPr>
          <p:nvPr>
            <p:ph type="sldNum" sz="quarter" idx="17"/>
          </p:nvPr>
        </p:nvSpPr>
        <p:spPr/>
        <p:txBody>
          <a:bodyPr/>
          <a:lstStyle/>
          <a:p>
            <a:fld id="{2CCE0991-29E2-4EBA-8A76-156EDDCF4D1D}" type="slidenum">
              <a:rPr lang="pt-BR" smtClean="0"/>
              <a:t>‹nº›</a:t>
            </a:fld>
            <a:endParaRPr lang="pt-BR"/>
          </a:p>
        </p:txBody>
      </p:sp>
      <p:sp>
        <p:nvSpPr>
          <p:cNvPr id="29" name="Footer Placeholder 28"/>
          <p:cNvSpPr>
            <a:spLocks noGrp="1"/>
          </p:cNvSpPr>
          <p:nvPr>
            <p:ph type="ftr" sz="quarter" idx="18"/>
          </p:nvPr>
        </p:nvSpPr>
        <p:spPr/>
        <p:txBody>
          <a:bodyPr/>
          <a:lstStyle/>
          <a:p>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42A2A7DE-D486-400E-B95E-C035707B5EAE}" type="datetimeFigureOut">
              <a:rPr lang="pt-BR" smtClean="0"/>
              <a:t>15/10/2013</a:t>
            </a:fld>
            <a:endParaRPr lang="pt-BR"/>
          </a:p>
        </p:txBody>
      </p:sp>
      <p:sp>
        <p:nvSpPr>
          <p:cNvPr id="14" name="Slide Number Placeholder 13"/>
          <p:cNvSpPr>
            <a:spLocks noGrp="1"/>
          </p:cNvSpPr>
          <p:nvPr>
            <p:ph type="sldNum" sz="quarter" idx="11"/>
          </p:nvPr>
        </p:nvSpPr>
        <p:spPr/>
        <p:txBody>
          <a:bodyPr/>
          <a:lstStyle/>
          <a:p>
            <a:fld id="{2CCE0991-29E2-4EBA-8A76-156EDDCF4D1D}" type="slidenum">
              <a:rPr lang="pt-BR" smtClean="0"/>
              <a:t>‹nº›</a:t>
            </a:fld>
            <a:endParaRPr lang="pt-BR"/>
          </a:p>
        </p:txBody>
      </p:sp>
      <p:sp>
        <p:nvSpPr>
          <p:cNvPr id="18" name="Footer Placeholder 17"/>
          <p:cNvSpPr>
            <a:spLocks noGrp="1"/>
          </p:cNvSpPr>
          <p:nvPr>
            <p:ph type="ftr" sz="quarter" idx="12"/>
          </p:nvPr>
        </p:nvSpPr>
        <p:spPr/>
        <p:txBody>
          <a:bodyPr/>
          <a:lstStyle/>
          <a:p>
            <a:endParaRPr lang="pt-BR"/>
          </a:p>
        </p:txBody>
      </p:sp>
      <p:sp>
        <p:nvSpPr>
          <p:cNvPr id="15" name="Title 14"/>
          <p:cNvSpPr>
            <a:spLocks noGrp="1"/>
          </p:cNvSpPr>
          <p:nvPr>
            <p:ph type="title"/>
          </p:nvPr>
        </p:nvSpPr>
        <p:spPr/>
        <p:txBody>
          <a:bodyPr/>
          <a:lstStyle/>
          <a:p>
            <a:r>
              <a:rPr lang="pt-BR" smtClean="0"/>
              <a:t>Clique para editar o título mestre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42A2A7DE-D486-400E-B95E-C035707B5EAE}" type="datetimeFigureOut">
              <a:rPr lang="pt-BR" smtClean="0"/>
              <a:t>15/10/2013</a:t>
            </a:fld>
            <a:endParaRPr lang="pt-BR"/>
          </a:p>
        </p:txBody>
      </p:sp>
      <p:sp>
        <p:nvSpPr>
          <p:cNvPr id="12" name="Slide Number Placeholder 11"/>
          <p:cNvSpPr>
            <a:spLocks noGrp="1"/>
          </p:cNvSpPr>
          <p:nvPr>
            <p:ph type="sldNum" sz="quarter" idx="11"/>
          </p:nvPr>
        </p:nvSpPr>
        <p:spPr/>
        <p:txBody>
          <a:bodyPr/>
          <a:lstStyle/>
          <a:p>
            <a:fld id="{2CCE0991-29E2-4EBA-8A76-156EDDCF4D1D}" type="slidenum">
              <a:rPr lang="pt-BR" smtClean="0"/>
              <a:t>‹nº›</a:t>
            </a:fld>
            <a:endParaRPr lang="pt-BR"/>
          </a:p>
        </p:txBody>
      </p:sp>
      <p:sp>
        <p:nvSpPr>
          <p:cNvPr id="13" name="Footer Placeholder 12"/>
          <p:cNvSpPr>
            <a:spLocks noGrp="1"/>
          </p:cNvSpPr>
          <p:nvPr>
            <p:ph type="ftr" sz="quarter" idx="12"/>
          </p:nvPr>
        </p:nvSpPr>
        <p:spPr/>
        <p:txBody>
          <a:bodyPr/>
          <a:lstStyle/>
          <a:p>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pt-BR" smtClean="0"/>
              <a:t>Clique para editar o título mestre</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13" name="Date Placeholder 12"/>
          <p:cNvSpPr>
            <a:spLocks noGrp="1"/>
          </p:cNvSpPr>
          <p:nvPr>
            <p:ph type="dt" sz="half" idx="15"/>
          </p:nvPr>
        </p:nvSpPr>
        <p:spPr/>
        <p:txBody>
          <a:bodyPr/>
          <a:lstStyle/>
          <a:p>
            <a:fld id="{42A2A7DE-D486-400E-B95E-C035707B5EAE}" type="datetimeFigureOut">
              <a:rPr lang="pt-BR" smtClean="0"/>
              <a:t>15/10/2013</a:t>
            </a:fld>
            <a:endParaRPr lang="pt-BR"/>
          </a:p>
        </p:txBody>
      </p:sp>
      <p:sp>
        <p:nvSpPr>
          <p:cNvPr id="18" name="Slide Number Placeholder 17"/>
          <p:cNvSpPr>
            <a:spLocks noGrp="1"/>
          </p:cNvSpPr>
          <p:nvPr>
            <p:ph type="sldNum" sz="quarter" idx="16"/>
          </p:nvPr>
        </p:nvSpPr>
        <p:spPr/>
        <p:txBody>
          <a:bodyPr/>
          <a:lstStyle/>
          <a:p>
            <a:fld id="{2CCE0991-29E2-4EBA-8A76-156EDDCF4D1D}" type="slidenum">
              <a:rPr lang="pt-BR" smtClean="0"/>
              <a:t>‹nº›</a:t>
            </a:fld>
            <a:endParaRPr lang="pt-BR"/>
          </a:p>
        </p:txBody>
      </p:sp>
      <p:sp>
        <p:nvSpPr>
          <p:cNvPr id="20" name="Footer Placeholder 19"/>
          <p:cNvSpPr>
            <a:spLocks noGrp="1"/>
          </p:cNvSpPr>
          <p:nvPr>
            <p:ph type="ftr" sz="quarter" idx="17"/>
          </p:nvPr>
        </p:nvSpPr>
        <p:spPr/>
        <p:txBody>
          <a:bodyPr/>
          <a:lstStyle/>
          <a:p>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pt-BR" smtClean="0"/>
              <a:t>Clique para editar o texto mestre</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pt-BR" smtClean="0"/>
              <a:t>Clique para editar o título mestre</a:t>
            </a:r>
            <a:endParaRPr lang="en-US" dirty="0"/>
          </a:p>
        </p:txBody>
      </p:sp>
      <p:sp>
        <p:nvSpPr>
          <p:cNvPr id="13" name="Date Placeholder 12"/>
          <p:cNvSpPr>
            <a:spLocks noGrp="1"/>
          </p:cNvSpPr>
          <p:nvPr>
            <p:ph type="dt" sz="half" idx="14"/>
          </p:nvPr>
        </p:nvSpPr>
        <p:spPr/>
        <p:txBody>
          <a:bodyPr/>
          <a:lstStyle/>
          <a:p>
            <a:fld id="{42A2A7DE-D486-400E-B95E-C035707B5EAE}" type="datetimeFigureOut">
              <a:rPr lang="pt-BR" smtClean="0"/>
              <a:t>15/10/2013</a:t>
            </a:fld>
            <a:endParaRPr lang="pt-BR"/>
          </a:p>
        </p:txBody>
      </p:sp>
      <p:sp>
        <p:nvSpPr>
          <p:cNvPr id="20" name="Slide Number Placeholder 19"/>
          <p:cNvSpPr>
            <a:spLocks noGrp="1"/>
          </p:cNvSpPr>
          <p:nvPr>
            <p:ph type="sldNum" sz="quarter" idx="15"/>
          </p:nvPr>
        </p:nvSpPr>
        <p:spPr/>
        <p:txBody>
          <a:bodyPr/>
          <a:lstStyle/>
          <a:p>
            <a:fld id="{2CCE0991-29E2-4EBA-8A76-156EDDCF4D1D}" type="slidenum">
              <a:rPr lang="pt-BR" smtClean="0"/>
              <a:t>‹nº›</a:t>
            </a:fld>
            <a:endParaRPr lang="pt-BR"/>
          </a:p>
        </p:txBody>
      </p:sp>
      <p:sp>
        <p:nvSpPr>
          <p:cNvPr id="21" name="Footer Placeholder 20"/>
          <p:cNvSpPr>
            <a:spLocks noGrp="1"/>
          </p:cNvSpPr>
          <p:nvPr>
            <p:ph type="ftr" sz="quarter" idx="16"/>
          </p:nvPr>
        </p:nvSpPr>
        <p:spPr/>
        <p:txBody>
          <a:bodyPr/>
          <a:lstStyle/>
          <a:p>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42A2A7DE-D486-400E-B95E-C035707B5EAE}" type="datetimeFigureOut">
              <a:rPr lang="pt-BR" smtClean="0"/>
              <a:t>15/10/2013</a:t>
            </a:fld>
            <a:endParaRPr lang="pt-BR"/>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lang="pt-BR"/>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2CCE0991-29E2-4EBA-8A76-156EDDCF4D1D}" type="slidenum">
              <a:rPr lang="pt-BR" smtClean="0"/>
              <a:t>‹nº›</a:t>
            </a:fld>
            <a:endParaRPr lang="pt-BR"/>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1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image" Target="../media/image43.jpg"/></Relationships>
</file>

<file path=ppt/slides/_rels/slide2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46.jpg"/></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50.jpg"/><Relationship Id="rId4" Type="http://schemas.openxmlformats.org/officeDocument/2006/relationships/image" Target="../media/image49.jpg"/></Relationships>
</file>

<file path=ppt/slides/_rels/slide2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5.jpg"/><Relationship Id="rId7" Type="http://schemas.openxmlformats.org/officeDocument/2006/relationships/image" Target="../media/image14.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media/image56.jp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notesSlide" Target="../notesSlides/notesSlide4.xml"/><Relationship Id="rId7" Type="http://schemas.openxmlformats.org/officeDocument/2006/relationships/image" Target="../media/image12.jp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jpg"/><Relationship Id="rId5" Type="http://schemas.openxmlformats.org/officeDocument/2006/relationships/image" Target="../media/image10.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4572000" y="6293618"/>
            <a:ext cx="4572000" cy="532086"/>
          </a:xfrm>
        </p:spPr>
        <p:txBody>
          <a:bodyPr/>
          <a:lstStyle/>
          <a:p>
            <a:r>
              <a:rPr lang="pt-BR" dirty="0" smtClean="0"/>
              <a:t>Gudrun Piper Schmidt – </a:t>
            </a:r>
            <a:r>
              <a:rPr lang="pt-BR" dirty="0" smtClean="0"/>
              <a:t>16 </a:t>
            </a:r>
            <a:r>
              <a:rPr lang="pt-BR" dirty="0" smtClean="0"/>
              <a:t>OUT 2013</a:t>
            </a:r>
            <a:endParaRPr lang="pt-BR" dirty="0"/>
          </a:p>
        </p:txBody>
      </p:sp>
      <p:sp>
        <p:nvSpPr>
          <p:cNvPr id="2" name="Título 1"/>
          <p:cNvSpPr>
            <a:spLocks noGrp="1"/>
          </p:cNvSpPr>
          <p:nvPr>
            <p:ph type="title"/>
          </p:nvPr>
        </p:nvSpPr>
        <p:spPr>
          <a:xfrm>
            <a:off x="323528" y="692696"/>
            <a:ext cx="8064896" cy="2438399"/>
          </a:xfrm>
          <a:effectLst>
            <a:glow rad="101600">
              <a:schemeClr val="accent2">
                <a:satMod val="175000"/>
                <a:alpha val="40000"/>
              </a:schemeClr>
            </a:glow>
          </a:effectLst>
        </p:spPr>
        <p:txBody>
          <a:bodyPr/>
          <a:lstStyle/>
          <a:p>
            <a:r>
              <a:rPr lang="pt-BR" dirty="0" smtClean="0"/>
              <a:t>O Profissional de hoje... E do amanhã?</a:t>
            </a:r>
            <a:endParaRPr lang="pt-BR"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1180" y="3162177"/>
            <a:ext cx="3955060" cy="2982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55028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467544" y="1556792"/>
            <a:ext cx="8136904" cy="1440160"/>
          </a:xfrm>
        </p:spPr>
        <p:txBody>
          <a:bodyPr>
            <a:noAutofit/>
          </a:bodyPr>
          <a:lstStyle/>
          <a:p>
            <a:pPr marL="68580"/>
            <a:r>
              <a:rPr lang="pt-BR" sz="2800" dirty="0" smtClean="0"/>
              <a:t>b) Visão global, para identificar, compreender e agir nas </a:t>
            </a:r>
            <a:r>
              <a:rPr lang="pt-BR" sz="2800" dirty="0" smtClean="0">
                <a:solidFill>
                  <a:srgbClr val="FFFF00"/>
                </a:solidFill>
              </a:rPr>
              <a:t>complexidades</a:t>
            </a:r>
            <a:r>
              <a:rPr lang="pt-BR" sz="2800" dirty="0" smtClean="0"/>
              <a:t> social, política, econômica, tecnológica e cultural em que as empresas atuam;</a:t>
            </a:r>
          </a:p>
        </p:txBody>
      </p:sp>
      <p:sp>
        <p:nvSpPr>
          <p:cNvPr id="2" name="Título 1"/>
          <p:cNvSpPr>
            <a:spLocks noGrp="1"/>
          </p:cNvSpPr>
          <p:nvPr>
            <p:ph type="title"/>
          </p:nvPr>
        </p:nvSpPr>
        <p:spPr>
          <a:xfrm>
            <a:off x="395536" y="116632"/>
            <a:ext cx="7680960" cy="1066800"/>
          </a:xfrm>
        </p:spPr>
        <p:txBody>
          <a:bodyPr/>
          <a:lstStyle/>
          <a:p>
            <a:r>
              <a:rPr lang="pt-BR" dirty="0" smtClean="0"/>
              <a:t>Perfil ideal para os Profissionais</a:t>
            </a:r>
            <a:endParaRPr lang="pt-BR"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3204" y="3419996"/>
            <a:ext cx="2448272" cy="2448272"/>
          </a:xfrm>
          <a:prstGeom prst="rect">
            <a:avLst/>
          </a:prstGeom>
        </p:spPr>
      </p:pic>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696" y="2923354"/>
            <a:ext cx="1932301" cy="2047530"/>
          </a:xfrm>
          <a:prstGeom prst="rect">
            <a:avLst/>
          </a:prstGeom>
        </p:spPr>
      </p:pic>
      <p:pic>
        <p:nvPicPr>
          <p:cNvPr id="6" name="Image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7824" y="3140968"/>
            <a:ext cx="2796466" cy="2005013"/>
          </a:xfrm>
          <a:prstGeom prst="rect">
            <a:avLst/>
          </a:prstGeom>
        </p:spPr>
      </p:pic>
      <p:sp>
        <p:nvSpPr>
          <p:cNvPr id="7" name="Espaço Reservado para Conteúdo 2"/>
          <p:cNvSpPr txBox="1">
            <a:spLocks/>
          </p:cNvSpPr>
          <p:nvPr/>
        </p:nvSpPr>
        <p:spPr>
          <a:xfrm>
            <a:off x="455340" y="5868268"/>
            <a:ext cx="8784976" cy="936104"/>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smtClean="0"/>
              <a:t>Tendência:  todos </a:t>
            </a:r>
            <a:r>
              <a:rPr lang="pt-BR" sz="2800" dirty="0"/>
              <a:t>os profissionais </a:t>
            </a:r>
            <a:r>
              <a:rPr lang="pt-BR" sz="2800" dirty="0" smtClean="0"/>
              <a:t>importantes nas </a:t>
            </a:r>
            <a:r>
              <a:rPr lang="pt-BR" sz="2800" dirty="0"/>
              <a:t>empresas serão chamados de </a:t>
            </a:r>
            <a:r>
              <a:rPr lang="pt-BR" sz="2800" dirty="0">
                <a:solidFill>
                  <a:srgbClr val="FFFF00"/>
                </a:solidFill>
              </a:rPr>
              <a:t>administradores</a:t>
            </a:r>
            <a:r>
              <a:rPr lang="pt-BR" sz="2800" dirty="0"/>
              <a:t>;</a:t>
            </a:r>
          </a:p>
        </p:txBody>
      </p:sp>
    </p:spTree>
    <p:extLst>
      <p:ext uri="{BB962C8B-B14F-4D97-AF65-F5344CB8AC3E}">
        <p14:creationId xmlns:p14="http://schemas.microsoft.com/office/powerpoint/2010/main" val="34377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2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467544" y="1556792"/>
            <a:ext cx="8136904" cy="1224136"/>
          </a:xfrm>
        </p:spPr>
        <p:txBody>
          <a:bodyPr>
            <a:noAutofit/>
          </a:bodyPr>
          <a:lstStyle/>
          <a:p>
            <a:pPr marL="68580"/>
            <a:r>
              <a:rPr lang="pt-BR" sz="2800" dirty="0" smtClean="0"/>
              <a:t>c) Capacidade </a:t>
            </a:r>
            <a:r>
              <a:rPr lang="pt-BR" sz="2800" dirty="0"/>
              <a:t>para atuar, de forma ativa, na evolução e no desenvolvimento das empresas</a:t>
            </a:r>
            <a:r>
              <a:rPr lang="pt-BR" sz="2800" dirty="0" smtClean="0"/>
              <a:t>;</a:t>
            </a:r>
            <a:endParaRPr lang="pt-BR" sz="2800" dirty="0"/>
          </a:p>
        </p:txBody>
      </p:sp>
      <p:sp>
        <p:nvSpPr>
          <p:cNvPr id="2" name="Título 1"/>
          <p:cNvSpPr>
            <a:spLocks noGrp="1"/>
          </p:cNvSpPr>
          <p:nvPr>
            <p:ph type="title"/>
          </p:nvPr>
        </p:nvSpPr>
        <p:spPr>
          <a:xfrm>
            <a:off x="395536" y="116632"/>
            <a:ext cx="7680960" cy="1066800"/>
          </a:xfrm>
        </p:spPr>
        <p:txBody>
          <a:bodyPr/>
          <a:lstStyle/>
          <a:p>
            <a:r>
              <a:rPr lang="pt-BR" dirty="0" smtClean="0"/>
              <a:t>Perfil ideal para os Profissionais</a:t>
            </a:r>
            <a:endParaRPr lang="pt-BR"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2924944"/>
            <a:ext cx="3057525" cy="1495425"/>
          </a:xfrm>
          <a:prstGeom prst="rect">
            <a:avLst/>
          </a:prstGeom>
        </p:spPr>
      </p:pic>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7004" y="2498881"/>
            <a:ext cx="4207544" cy="3369387"/>
          </a:xfrm>
          <a:prstGeom prst="rect">
            <a:avLst/>
          </a:prstGeom>
        </p:spPr>
      </p:pic>
      <p:cxnSp>
        <p:nvCxnSpPr>
          <p:cNvPr id="7" name="Conector em curva 6"/>
          <p:cNvCxnSpPr/>
          <p:nvPr/>
        </p:nvCxnSpPr>
        <p:spPr>
          <a:xfrm>
            <a:off x="2195736" y="4420369"/>
            <a:ext cx="2371268" cy="1096863"/>
          </a:xfrm>
          <a:prstGeom prst="curvedConnector3">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0" name="Espaço Reservado para Conteúdo 2"/>
          <p:cNvSpPr txBox="1">
            <a:spLocks/>
          </p:cNvSpPr>
          <p:nvPr/>
        </p:nvSpPr>
        <p:spPr>
          <a:xfrm>
            <a:off x="455340" y="5868268"/>
            <a:ext cx="8784976" cy="936104"/>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68580"/>
            <a:r>
              <a:rPr lang="pt-BR" sz="2800" dirty="0" smtClean="0"/>
              <a:t>Tendência:  a </a:t>
            </a:r>
            <a:r>
              <a:rPr lang="pt-BR" sz="2800" dirty="0"/>
              <a:t>atuação dos profissionais </a:t>
            </a:r>
            <a:r>
              <a:rPr lang="pt-BR" sz="2800" dirty="0">
                <a:solidFill>
                  <a:srgbClr val="FFFF00"/>
                </a:solidFill>
              </a:rPr>
              <a:t>extrapolará</a:t>
            </a:r>
            <a:r>
              <a:rPr lang="pt-BR" sz="2800" dirty="0"/>
              <a:t> a realidade da </a:t>
            </a:r>
            <a:r>
              <a:rPr lang="pt-BR" sz="2800" dirty="0" smtClean="0"/>
              <a:t>empresa na qual trabalha;</a:t>
            </a:r>
            <a:endParaRPr lang="pt-BR" sz="2800" dirty="0"/>
          </a:p>
        </p:txBody>
      </p:sp>
    </p:spTree>
    <p:extLst>
      <p:ext uri="{BB962C8B-B14F-4D97-AF65-F5344CB8AC3E}">
        <p14:creationId xmlns:p14="http://schemas.microsoft.com/office/powerpoint/2010/main" val="34377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681219" y="1412776"/>
            <a:ext cx="8208912" cy="1656184"/>
          </a:xfrm>
        </p:spPr>
        <p:txBody>
          <a:bodyPr>
            <a:noAutofit/>
          </a:bodyPr>
          <a:lstStyle/>
          <a:p>
            <a:pPr marL="68580"/>
            <a:r>
              <a:rPr lang="pt-BR" sz="2800" dirty="0"/>
              <a:t>d</a:t>
            </a:r>
            <a:r>
              <a:rPr lang="pt-BR" sz="2800" dirty="0" smtClean="0"/>
              <a:t>) Conhecimento </a:t>
            </a:r>
            <a:r>
              <a:rPr lang="pt-BR" sz="2800" dirty="0"/>
              <a:t>dos conceitos, metodologias e técnicas diretamente correlacionadas a sua amplitude e área de </a:t>
            </a:r>
            <a:r>
              <a:rPr lang="pt-BR" sz="2800" dirty="0" smtClean="0"/>
              <a:t>atuação; </a:t>
            </a:r>
            <a:endParaRPr lang="pt-BR" sz="2800" dirty="0"/>
          </a:p>
        </p:txBody>
      </p:sp>
      <p:sp>
        <p:nvSpPr>
          <p:cNvPr id="2" name="Título 1"/>
          <p:cNvSpPr>
            <a:spLocks noGrp="1"/>
          </p:cNvSpPr>
          <p:nvPr>
            <p:ph type="title"/>
          </p:nvPr>
        </p:nvSpPr>
        <p:spPr>
          <a:xfrm>
            <a:off x="395536" y="116632"/>
            <a:ext cx="7680960" cy="1066800"/>
          </a:xfrm>
        </p:spPr>
        <p:txBody>
          <a:bodyPr/>
          <a:lstStyle/>
          <a:p>
            <a:r>
              <a:rPr lang="pt-BR" dirty="0" smtClean="0"/>
              <a:t>Perfil ideal para os Profissionais</a:t>
            </a:r>
            <a:endParaRPr lang="pt-BR" dirty="0"/>
          </a:p>
        </p:txBody>
      </p:sp>
      <p:grpSp>
        <p:nvGrpSpPr>
          <p:cNvPr id="4" name="Group 2"/>
          <p:cNvGrpSpPr>
            <a:grpSpLocks/>
          </p:cNvGrpSpPr>
          <p:nvPr/>
        </p:nvGrpSpPr>
        <p:grpSpPr bwMode="auto">
          <a:xfrm>
            <a:off x="1188212" y="2863892"/>
            <a:ext cx="6831731" cy="2581332"/>
            <a:chOff x="499" y="1002"/>
            <a:chExt cx="4853" cy="2450"/>
          </a:xfrm>
          <a:solidFill>
            <a:schemeClr val="accent6">
              <a:lumMod val="75000"/>
            </a:schemeClr>
          </a:solidFill>
        </p:grpSpPr>
        <p:sp>
          <p:nvSpPr>
            <p:cNvPr id="6" name="Rectangle 18"/>
            <p:cNvSpPr>
              <a:spLocks noChangeArrowheads="1"/>
            </p:cNvSpPr>
            <p:nvPr/>
          </p:nvSpPr>
          <p:spPr bwMode="auto">
            <a:xfrm>
              <a:off x="499" y="1002"/>
              <a:ext cx="4853" cy="245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13"/>
            <p:cNvSpPr>
              <a:spLocks noChangeArrowheads="1"/>
            </p:cNvSpPr>
            <p:nvPr/>
          </p:nvSpPr>
          <p:spPr bwMode="auto">
            <a:xfrm>
              <a:off x="2238" y="1122"/>
              <a:ext cx="1601" cy="949"/>
            </a:xfrm>
            <a:prstGeom prst="rect">
              <a:avLst/>
            </a:prstGeom>
            <a:solidFill>
              <a:srgbClr val="7030A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chemeClr val="tx1"/>
                  </a:solidFill>
                  <a:effectLst/>
                  <a:latin typeface="Verdana" pitchFamily="34" charset="0"/>
                  <a:cs typeface="Arial" pitchFamily="34" charset="0"/>
                </a:rPr>
                <a:t>CONHECIMENTO</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0" i="0" u="none" strike="noStrike" cap="none" normalizeH="0" baseline="0" dirty="0" smtClean="0">
                  <a:ln>
                    <a:noFill/>
                  </a:ln>
                  <a:solidFill>
                    <a:schemeClr val="tx1"/>
                  </a:solidFill>
                  <a:effectLst/>
                  <a:latin typeface="Verdana" pitchFamily="34" charset="0"/>
                  <a:cs typeface="Arial" pitchFamily="34" charset="0"/>
                </a:rPr>
                <a:t>Informação</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0" i="0" u="none" strike="noStrike" cap="none" normalizeH="0" baseline="0" dirty="0" smtClean="0">
                  <a:ln>
                    <a:noFill/>
                  </a:ln>
                  <a:solidFill>
                    <a:schemeClr val="tx1"/>
                  </a:solidFill>
                  <a:effectLst/>
                  <a:latin typeface="Verdana" pitchFamily="34" charset="0"/>
                  <a:cs typeface="Arial" pitchFamily="34" charset="0"/>
                </a:rPr>
                <a:t>Saber o quê</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0" i="0" u="none" strike="noStrike" cap="none" normalizeH="0" baseline="0" dirty="0" smtClean="0">
                  <a:ln>
                    <a:noFill/>
                  </a:ln>
                  <a:solidFill>
                    <a:schemeClr val="tx1"/>
                  </a:solidFill>
                  <a:effectLst/>
                  <a:latin typeface="Verdana" pitchFamily="34" charset="0"/>
                  <a:cs typeface="Arial" pitchFamily="34" charset="0"/>
                </a:rPr>
                <a:t>Saber porquê</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14"/>
            <p:cNvSpPr>
              <a:spLocks noChangeArrowheads="1"/>
            </p:cNvSpPr>
            <p:nvPr/>
          </p:nvSpPr>
          <p:spPr bwMode="auto">
            <a:xfrm>
              <a:off x="625" y="2071"/>
              <a:ext cx="1735" cy="903"/>
            </a:xfrm>
            <a:prstGeom prst="rect">
              <a:avLst/>
            </a:prstGeom>
            <a:solidFill>
              <a:srgbClr val="0070C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chemeClr val="tx1"/>
                  </a:solidFill>
                  <a:effectLst/>
                  <a:latin typeface="Verdana" pitchFamily="34" charset="0"/>
                  <a:cs typeface="Arial" pitchFamily="34" charset="0"/>
                </a:rPr>
                <a:t>ATITUDE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0" i="0" u="none" strike="noStrike" cap="none" normalizeH="0" baseline="0" dirty="0" smtClean="0">
                  <a:ln>
                    <a:noFill/>
                  </a:ln>
                  <a:solidFill>
                    <a:schemeClr val="tx1"/>
                  </a:solidFill>
                  <a:effectLst/>
                  <a:latin typeface="Verdana" pitchFamily="34" charset="0"/>
                  <a:cs typeface="Arial" pitchFamily="34" charset="0"/>
                </a:rPr>
                <a:t>Predisposição para atuar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0" i="0" u="none" strike="noStrike" cap="none" normalizeH="0" baseline="0" dirty="0" smtClean="0">
                  <a:ln>
                    <a:noFill/>
                  </a:ln>
                  <a:solidFill>
                    <a:schemeClr val="tx1"/>
                  </a:solidFill>
                  <a:effectLst/>
                  <a:latin typeface="Verdana" pitchFamily="34" charset="0"/>
                  <a:cs typeface="Arial" pitchFamily="34" charset="0"/>
                </a:rPr>
                <a:t>Querer fazer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0" i="0" u="none" strike="noStrike" cap="none" normalizeH="0" baseline="0" dirty="0" smtClean="0">
                  <a:ln>
                    <a:noFill/>
                  </a:ln>
                  <a:solidFill>
                    <a:schemeClr val="tx1"/>
                  </a:solidFill>
                  <a:effectLst/>
                  <a:latin typeface="Verdana" pitchFamily="34" charset="0"/>
                  <a:cs typeface="Arial" pitchFamily="34" charset="0"/>
                </a:rPr>
                <a:t>Valores e crenças</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12"/>
            <p:cNvSpPr>
              <a:spLocks noChangeArrowheads="1"/>
            </p:cNvSpPr>
            <p:nvPr/>
          </p:nvSpPr>
          <p:spPr bwMode="auto">
            <a:xfrm>
              <a:off x="3839" y="2098"/>
              <a:ext cx="1279" cy="876"/>
            </a:xfrm>
            <a:prstGeom prst="rect">
              <a:avLst/>
            </a:prstGeom>
            <a:solidFill>
              <a:srgbClr val="00B05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chemeClr val="tx1"/>
                  </a:solidFill>
                  <a:effectLst/>
                  <a:latin typeface="Verdana" pitchFamily="34" charset="0"/>
                  <a:cs typeface="Arial" pitchFamily="34" charset="0"/>
                </a:rPr>
                <a:t>HABILIDADE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0" i="0" u="none" strike="noStrike" cap="none" normalizeH="0" baseline="0" dirty="0" smtClean="0">
                  <a:ln>
                    <a:noFill/>
                  </a:ln>
                  <a:solidFill>
                    <a:schemeClr val="tx1"/>
                  </a:solidFill>
                  <a:effectLst/>
                  <a:latin typeface="Verdana" pitchFamily="34" charset="0"/>
                  <a:cs typeface="Arial" pitchFamily="34" charset="0"/>
                </a:rPr>
                <a:t>Capacidade técnica</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400" b="0" i="0" u="none" strike="noStrike" cap="none" normalizeH="0" baseline="0" dirty="0" smtClean="0">
                  <a:ln>
                    <a:noFill/>
                  </a:ln>
                  <a:solidFill>
                    <a:schemeClr val="tx1"/>
                  </a:solidFill>
                  <a:effectLst/>
                  <a:latin typeface="Verdana" pitchFamily="34" charset="0"/>
                  <a:cs typeface="Arial" pitchFamily="34" charset="0"/>
                </a:rPr>
                <a:t>Saber como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Oval 15"/>
            <p:cNvSpPr>
              <a:spLocks noChangeArrowheads="1"/>
            </p:cNvSpPr>
            <p:nvPr/>
          </p:nvSpPr>
          <p:spPr bwMode="auto">
            <a:xfrm>
              <a:off x="2360" y="2071"/>
              <a:ext cx="1479" cy="986"/>
            </a:xfrm>
            <a:prstGeom prst="ellipse">
              <a:avLst/>
            </a:prstGeom>
            <a:solidFill>
              <a:srgbClr val="FF0000"/>
            </a:solidFill>
            <a:ln>
              <a:noFill/>
            </a:ln>
            <a:extLst>
              <a:ext uri="{91240B29-F687-4F45-9708-019B960494DF}">
                <a14:hiddenLine xmlns:a14="http://schemas.microsoft.com/office/drawing/2010/main" w="9525" algn="ctr">
                  <a:solidFill>
                    <a:srgbClr val="000000"/>
                  </a:solidFill>
                  <a:round/>
                  <a:headEnd/>
                  <a:tailEnd/>
                </a14:hiddenLine>
              </a:ex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600" b="1" i="0" u="none" strike="noStrike" cap="none" normalizeH="0" baseline="0" dirty="0" smtClean="0">
                  <a:ln>
                    <a:noFill/>
                  </a:ln>
                  <a:solidFill>
                    <a:schemeClr val="tx1"/>
                  </a:solidFill>
                  <a:effectLst/>
                  <a:latin typeface="Verdana" pitchFamily="34" charset="0"/>
                  <a:cs typeface="Arial" pitchFamily="34" charset="0"/>
                </a:rPr>
                <a:t>COMPETÊNCIA</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3" name="Espaço Reservado para Conteúdo 2"/>
          <p:cNvSpPr txBox="1">
            <a:spLocks/>
          </p:cNvSpPr>
          <p:nvPr/>
        </p:nvSpPr>
        <p:spPr>
          <a:xfrm>
            <a:off x="499619" y="5721908"/>
            <a:ext cx="8644379" cy="582284"/>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68580"/>
            <a:r>
              <a:rPr lang="pt-BR" sz="2800" dirty="0" smtClean="0"/>
              <a:t>Tendência: </a:t>
            </a:r>
            <a:r>
              <a:rPr lang="pt-BR" sz="2800" dirty="0"/>
              <a:t>Os seus </a:t>
            </a:r>
            <a:r>
              <a:rPr lang="pt-BR" sz="2800" dirty="0">
                <a:solidFill>
                  <a:srgbClr val="FFFF00"/>
                </a:solidFill>
              </a:rPr>
              <a:t>conhecimentos</a:t>
            </a:r>
            <a:r>
              <a:rPr lang="pt-BR" sz="2800" dirty="0"/>
              <a:t> e </a:t>
            </a:r>
            <a:r>
              <a:rPr lang="pt-BR" sz="2800" dirty="0">
                <a:solidFill>
                  <a:srgbClr val="FFFF00"/>
                </a:solidFill>
              </a:rPr>
              <a:t>habilidades</a:t>
            </a:r>
            <a:r>
              <a:rPr lang="pt-BR" sz="2800" dirty="0"/>
              <a:t> deverão ser, cada vez mais, </a:t>
            </a:r>
            <a:r>
              <a:rPr lang="pt-BR" sz="2800" dirty="0">
                <a:solidFill>
                  <a:srgbClr val="FFFF00"/>
                </a:solidFill>
              </a:rPr>
              <a:t>amplos</a:t>
            </a:r>
            <a:r>
              <a:rPr lang="pt-BR" sz="2800" dirty="0"/>
              <a:t> e </a:t>
            </a:r>
            <a:r>
              <a:rPr lang="pt-BR" sz="2800" dirty="0">
                <a:solidFill>
                  <a:srgbClr val="FFFF00"/>
                </a:solidFill>
              </a:rPr>
              <a:t>interligados</a:t>
            </a:r>
            <a:r>
              <a:rPr lang="pt-BR" sz="2800" dirty="0"/>
              <a:t>;</a:t>
            </a:r>
          </a:p>
          <a:p>
            <a:pPr marL="68580"/>
            <a:endParaRPr lang="pt-BR" sz="2800" dirty="0"/>
          </a:p>
        </p:txBody>
      </p:sp>
    </p:spTree>
    <p:extLst>
      <p:ext uri="{BB962C8B-B14F-4D97-AF65-F5344CB8AC3E}">
        <p14:creationId xmlns:p14="http://schemas.microsoft.com/office/powerpoint/2010/main" val="2567185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352426" y="228600"/>
            <a:ext cx="7680960" cy="824136"/>
          </a:xfrm>
        </p:spPr>
        <p:txBody>
          <a:bodyPr/>
          <a:lstStyle/>
          <a:p>
            <a:r>
              <a:rPr lang="pt-BR" dirty="0" err="1" smtClean="0"/>
              <a:t>Flow</a:t>
            </a:r>
            <a:r>
              <a:rPr lang="pt-BR" dirty="0" smtClean="0"/>
              <a:t> (</a:t>
            </a:r>
            <a:r>
              <a:rPr lang="pt-BR" dirty="0" err="1" smtClean="0"/>
              <a:t>Mihaly</a:t>
            </a:r>
            <a:r>
              <a:rPr lang="pt-BR" dirty="0" smtClean="0"/>
              <a:t>)</a:t>
            </a:r>
            <a:endParaRPr lang="pt-BR" dirty="0"/>
          </a:p>
        </p:txBody>
      </p:sp>
      <p:sp>
        <p:nvSpPr>
          <p:cNvPr id="5" name="Espaço Reservado para Conteúdo 4"/>
          <p:cNvSpPr>
            <a:spLocks noGrp="1"/>
          </p:cNvSpPr>
          <p:nvPr>
            <p:ph sz="quarter" idx="13"/>
          </p:nvPr>
        </p:nvSpPr>
        <p:spPr>
          <a:xfrm>
            <a:off x="1763688" y="1466652"/>
            <a:ext cx="5701248" cy="4392488"/>
          </a:xfrm>
          <a:solidFill>
            <a:schemeClr val="tx1"/>
          </a:solidFill>
        </p:spPr>
        <p:txBody>
          <a:bodyPr/>
          <a:lstStyle/>
          <a:p>
            <a:endParaRPr lang="pt-BR" dirty="0"/>
          </a:p>
        </p:txBody>
      </p:sp>
      <p:cxnSp>
        <p:nvCxnSpPr>
          <p:cNvPr id="8" name="Conector de seta reta 7"/>
          <p:cNvCxnSpPr/>
          <p:nvPr/>
        </p:nvCxnSpPr>
        <p:spPr>
          <a:xfrm flipV="1">
            <a:off x="1475656" y="1412776"/>
            <a:ext cx="0" cy="208823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0" name="Conector de seta reta 9"/>
          <p:cNvCxnSpPr/>
          <p:nvPr/>
        </p:nvCxnSpPr>
        <p:spPr>
          <a:xfrm>
            <a:off x="1465412" y="3789040"/>
            <a:ext cx="0" cy="199722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3" name="CaixaDeTexto 12"/>
          <p:cNvSpPr txBox="1"/>
          <p:nvPr/>
        </p:nvSpPr>
        <p:spPr>
          <a:xfrm rot="16200000">
            <a:off x="189027" y="3239398"/>
            <a:ext cx="1800200" cy="523220"/>
          </a:xfrm>
          <a:prstGeom prst="rect">
            <a:avLst/>
          </a:prstGeom>
          <a:noFill/>
        </p:spPr>
        <p:txBody>
          <a:bodyPr wrap="square" rtlCol="0">
            <a:spAutoFit/>
          </a:bodyPr>
          <a:lstStyle/>
          <a:p>
            <a:r>
              <a:rPr lang="pt-BR" sz="2800" dirty="0" smtClean="0">
                <a:solidFill>
                  <a:srgbClr val="FFFF00"/>
                </a:solidFill>
              </a:rPr>
              <a:t>Desafios</a:t>
            </a:r>
            <a:endParaRPr lang="pt-BR" sz="2800" dirty="0">
              <a:solidFill>
                <a:srgbClr val="FFFF00"/>
              </a:solidFill>
            </a:endParaRPr>
          </a:p>
        </p:txBody>
      </p:sp>
      <p:cxnSp>
        <p:nvCxnSpPr>
          <p:cNvPr id="14" name="Conector de seta reta 13"/>
          <p:cNvCxnSpPr/>
          <p:nvPr/>
        </p:nvCxnSpPr>
        <p:spPr>
          <a:xfrm>
            <a:off x="5199372" y="6165304"/>
            <a:ext cx="2248520"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Conector de seta reta 14"/>
          <p:cNvCxnSpPr/>
          <p:nvPr/>
        </p:nvCxnSpPr>
        <p:spPr>
          <a:xfrm>
            <a:off x="1619672" y="6165304"/>
            <a:ext cx="2592288"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8" name="CaixaDeTexto 17"/>
          <p:cNvSpPr txBox="1"/>
          <p:nvPr/>
        </p:nvSpPr>
        <p:spPr>
          <a:xfrm>
            <a:off x="3653668" y="6151642"/>
            <a:ext cx="2232248" cy="523220"/>
          </a:xfrm>
          <a:prstGeom prst="rect">
            <a:avLst/>
          </a:prstGeom>
          <a:noFill/>
        </p:spPr>
        <p:txBody>
          <a:bodyPr wrap="square" rtlCol="0">
            <a:spAutoFit/>
          </a:bodyPr>
          <a:lstStyle/>
          <a:p>
            <a:r>
              <a:rPr lang="pt-BR" sz="2800" dirty="0" smtClean="0">
                <a:solidFill>
                  <a:srgbClr val="FFFF00"/>
                </a:solidFill>
              </a:rPr>
              <a:t>Habilidades</a:t>
            </a:r>
            <a:endParaRPr lang="pt-BR" sz="2800" dirty="0">
              <a:solidFill>
                <a:srgbClr val="FFFF00"/>
              </a:solidFill>
            </a:endParaRPr>
          </a:p>
        </p:txBody>
      </p:sp>
      <p:sp>
        <p:nvSpPr>
          <p:cNvPr id="19" name="CaixaDeTexto 18"/>
          <p:cNvSpPr txBox="1"/>
          <p:nvPr/>
        </p:nvSpPr>
        <p:spPr>
          <a:xfrm>
            <a:off x="485766" y="5890032"/>
            <a:ext cx="1206720" cy="461665"/>
          </a:xfrm>
          <a:prstGeom prst="rect">
            <a:avLst/>
          </a:prstGeom>
          <a:noFill/>
        </p:spPr>
        <p:txBody>
          <a:bodyPr wrap="square" rtlCol="0">
            <a:spAutoFit/>
          </a:bodyPr>
          <a:lstStyle/>
          <a:p>
            <a:r>
              <a:rPr lang="pt-BR" sz="2400" dirty="0" smtClean="0">
                <a:solidFill>
                  <a:srgbClr val="FFFF00"/>
                </a:solidFill>
              </a:rPr>
              <a:t>BAIXO</a:t>
            </a:r>
            <a:endParaRPr lang="pt-BR" sz="2400" dirty="0">
              <a:solidFill>
                <a:srgbClr val="FFFF00"/>
              </a:solidFill>
            </a:endParaRPr>
          </a:p>
        </p:txBody>
      </p:sp>
      <p:sp>
        <p:nvSpPr>
          <p:cNvPr id="20" name="CaixaDeTexto 19"/>
          <p:cNvSpPr txBox="1"/>
          <p:nvPr/>
        </p:nvSpPr>
        <p:spPr>
          <a:xfrm>
            <a:off x="7381318" y="6223129"/>
            <a:ext cx="1007106" cy="461665"/>
          </a:xfrm>
          <a:prstGeom prst="rect">
            <a:avLst/>
          </a:prstGeom>
          <a:noFill/>
        </p:spPr>
        <p:txBody>
          <a:bodyPr wrap="square" rtlCol="0">
            <a:spAutoFit/>
          </a:bodyPr>
          <a:lstStyle/>
          <a:p>
            <a:r>
              <a:rPr lang="pt-BR" sz="2400" dirty="0" smtClean="0">
                <a:solidFill>
                  <a:srgbClr val="FFFF00"/>
                </a:solidFill>
              </a:rPr>
              <a:t>ALTO</a:t>
            </a:r>
            <a:endParaRPr lang="pt-BR" sz="2400" dirty="0">
              <a:solidFill>
                <a:srgbClr val="FFFF00"/>
              </a:solidFill>
            </a:endParaRPr>
          </a:p>
        </p:txBody>
      </p:sp>
      <p:sp>
        <p:nvSpPr>
          <p:cNvPr id="21" name="CaixaDeTexto 20"/>
          <p:cNvSpPr txBox="1"/>
          <p:nvPr/>
        </p:nvSpPr>
        <p:spPr>
          <a:xfrm>
            <a:off x="323460" y="1298377"/>
            <a:ext cx="1008112" cy="461665"/>
          </a:xfrm>
          <a:prstGeom prst="rect">
            <a:avLst/>
          </a:prstGeom>
          <a:noFill/>
        </p:spPr>
        <p:txBody>
          <a:bodyPr wrap="square" rtlCol="0">
            <a:spAutoFit/>
          </a:bodyPr>
          <a:lstStyle/>
          <a:p>
            <a:r>
              <a:rPr lang="pt-BR" sz="2400" dirty="0" smtClean="0">
                <a:solidFill>
                  <a:srgbClr val="FFFF00"/>
                </a:solidFill>
              </a:rPr>
              <a:t>ALTO</a:t>
            </a:r>
            <a:endParaRPr lang="pt-BR" sz="2400" dirty="0">
              <a:solidFill>
                <a:srgbClr val="FFFF00"/>
              </a:solidFill>
            </a:endParaRPr>
          </a:p>
        </p:txBody>
      </p:sp>
      <p:cxnSp>
        <p:nvCxnSpPr>
          <p:cNvPr id="25" name="Conector reto 24"/>
          <p:cNvCxnSpPr/>
          <p:nvPr/>
        </p:nvCxnSpPr>
        <p:spPr>
          <a:xfrm flipV="1">
            <a:off x="1892706" y="1894261"/>
            <a:ext cx="5540188" cy="3600400"/>
          </a:xfrm>
          <a:prstGeom prst="line">
            <a:avLst/>
          </a:prstGeom>
          <a:ln w="6350">
            <a:prstDash val="dash"/>
          </a:ln>
        </p:spPr>
        <p:style>
          <a:lnRef idx="3">
            <a:schemeClr val="accent1"/>
          </a:lnRef>
          <a:fillRef idx="0">
            <a:schemeClr val="accent1"/>
          </a:fillRef>
          <a:effectRef idx="2">
            <a:schemeClr val="accent1"/>
          </a:effectRef>
          <a:fontRef idx="minor">
            <a:schemeClr val="tx1"/>
          </a:fontRef>
        </p:style>
      </p:cxnSp>
      <p:cxnSp>
        <p:nvCxnSpPr>
          <p:cNvPr id="27" name="Conector reto 26"/>
          <p:cNvCxnSpPr/>
          <p:nvPr/>
        </p:nvCxnSpPr>
        <p:spPr>
          <a:xfrm>
            <a:off x="2915816" y="1585803"/>
            <a:ext cx="3312368" cy="4200461"/>
          </a:xfrm>
          <a:prstGeom prst="line">
            <a:avLst/>
          </a:prstGeom>
          <a:ln w="6350">
            <a:prstDash val="dash"/>
          </a:ln>
        </p:spPr>
        <p:style>
          <a:lnRef idx="3">
            <a:schemeClr val="accent1"/>
          </a:lnRef>
          <a:fillRef idx="0">
            <a:schemeClr val="accent1"/>
          </a:fillRef>
          <a:effectRef idx="2">
            <a:schemeClr val="accent1"/>
          </a:effectRef>
          <a:fontRef idx="minor">
            <a:schemeClr val="tx1"/>
          </a:fontRef>
        </p:style>
      </p:cxnSp>
      <p:sp>
        <p:nvSpPr>
          <p:cNvPr id="50" name="CaixaDeTexto 49"/>
          <p:cNvSpPr txBox="1"/>
          <p:nvPr/>
        </p:nvSpPr>
        <p:spPr>
          <a:xfrm>
            <a:off x="5468946" y="1739337"/>
            <a:ext cx="1843920" cy="707886"/>
          </a:xfrm>
          <a:prstGeom prst="rect">
            <a:avLst/>
          </a:prstGeom>
          <a:noFill/>
        </p:spPr>
        <p:txBody>
          <a:bodyPr wrap="square" rtlCol="0">
            <a:spAutoFit/>
          </a:bodyPr>
          <a:lstStyle/>
          <a:p>
            <a:r>
              <a:rPr lang="pt-BR" sz="2000" dirty="0" smtClean="0">
                <a:solidFill>
                  <a:schemeClr val="bg1"/>
                </a:solidFill>
              </a:rPr>
              <a:t>FLOW</a:t>
            </a:r>
          </a:p>
          <a:p>
            <a:r>
              <a:rPr lang="pt-BR" sz="2000" dirty="0" smtClean="0">
                <a:solidFill>
                  <a:schemeClr val="bg1"/>
                </a:solidFill>
              </a:rPr>
              <a:t>(foco, alegria)</a:t>
            </a:r>
            <a:endParaRPr lang="pt-BR" sz="2000" dirty="0">
              <a:solidFill>
                <a:schemeClr val="bg1"/>
              </a:solidFill>
            </a:endParaRPr>
          </a:p>
        </p:txBody>
      </p:sp>
      <p:cxnSp>
        <p:nvCxnSpPr>
          <p:cNvPr id="37" name="Conector reto 36"/>
          <p:cNvCxnSpPr/>
          <p:nvPr/>
        </p:nvCxnSpPr>
        <p:spPr>
          <a:xfrm>
            <a:off x="1692486" y="3125433"/>
            <a:ext cx="5825462" cy="1214819"/>
          </a:xfrm>
          <a:prstGeom prst="line">
            <a:avLst/>
          </a:prstGeom>
          <a:ln w="6350">
            <a:prstDash val="dash"/>
          </a:ln>
        </p:spPr>
        <p:style>
          <a:lnRef idx="3">
            <a:schemeClr val="accent1"/>
          </a:lnRef>
          <a:fillRef idx="0">
            <a:schemeClr val="accent1"/>
          </a:fillRef>
          <a:effectRef idx="2">
            <a:schemeClr val="accent1"/>
          </a:effectRef>
          <a:fontRef idx="minor">
            <a:schemeClr val="tx1"/>
          </a:fontRef>
        </p:style>
      </p:cxnSp>
      <p:cxnSp>
        <p:nvCxnSpPr>
          <p:cNvPr id="40" name="Conector reto 39"/>
          <p:cNvCxnSpPr/>
          <p:nvPr/>
        </p:nvCxnSpPr>
        <p:spPr>
          <a:xfrm flipV="1">
            <a:off x="3900428" y="1514050"/>
            <a:ext cx="1477744" cy="4360822"/>
          </a:xfrm>
          <a:prstGeom prst="line">
            <a:avLst/>
          </a:prstGeom>
          <a:ln w="6350">
            <a:prstDash val="dash"/>
          </a:ln>
        </p:spPr>
        <p:style>
          <a:lnRef idx="3">
            <a:schemeClr val="accent1"/>
          </a:lnRef>
          <a:fillRef idx="0">
            <a:schemeClr val="accent1"/>
          </a:fillRef>
          <a:effectRef idx="2">
            <a:schemeClr val="accent1"/>
          </a:effectRef>
          <a:fontRef idx="minor">
            <a:schemeClr val="tx1"/>
          </a:fontRef>
        </p:style>
      </p:cxnSp>
      <p:sp>
        <p:nvSpPr>
          <p:cNvPr id="45" name="CaixaDeTexto 44"/>
          <p:cNvSpPr txBox="1"/>
          <p:nvPr/>
        </p:nvSpPr>
        <p:spPr>
          <a:xfrm>
            <a:off x="5401672" y="3002734"/>
            <a:ext cx="2248520" cy="769441"/>
          </a:xfrm>
          <a:prstGeom prst="rect">
            <a:avLst/>
          </a:prstGeom>
          <a:noFill/>
        </p:spPr>
        <p:txBody>
          <a:bodyPr wrap="square" rtlCol="0">
            <a:spAutoFit/>
          </a:bodyPr>
          <a:lstStyle/>
          <a:p>
            <a:r>
              <a:rPr lang="pt-BR" sz="2400" dirty="0" smtClean="0">
                <a:solidFill>
                  <a:srgbClr val="00B050"/>
                </a:solidFill>
              </a:rPr>
              <a:t>       </a:t>
            </a:r>
            <a:r>
              <a:rPr lang="pt-BR" sz="2000" dirty="0" smtClean="0">
                <a:solidFill>
                  <a:schemeClr val="bg1"/>
                </a:solidFill>
              </a:rPr>
              <a:t>CONTROLE</a:t>
            </a:r>
          </a:p>
          <a:p>
            <a:r>
              <a:rPr lang="pt-BR" sz="2000" dirty="0" smtClean="0">
                <a:solidFill>
                  <a:schemeClr val="bg1"/>
                </a:solidFill>
              </a:rPr>
              <a:t>(alegria, confiança)</a:t>
            </a:r>
            <a:endParaRPr lang="pt-BR" sz="2000" dirty="0">
              <a:solidFill>
                <a:schemeClr val="bg1"/>
              </a:solidFill>
            </a:endParaRPr>
          </a:p>
        </p:txBody>
      </p:sp>
      <p:sp>
        <p:nvSpPr>
          <p:cNvPr id="47" name="CaixaDeTexto 46"/>
          <p:cNvSpPr txBox="1"/>
          <p:nvPr/>
        </p:nvSpPr>
        <p:spPr>
          <a:xfrm>
            <a:off x="5468946" y="4403976"/>
            <a:ext cx="1963948" cy="1015663"/>
          </a:xfrm>
          <a:prstGeom prst="rect">
            <a:avLst/>
          </a:prstGeom>
          <a:noFill/>
        </p:spPr>
        <p:txBody>
          <a:bodyPr wrap="square" rtlCol="0">
            <a:spAutoFit/>
          </a:bodyPr>
          <a:lstStyle/>
          <a:p>
            <a:pPr algn="r"/>
            <a:r>
              <a:rPr lang="pt-BR" sz="2000" dirty="0" smtClean="0">
                <a:solidFill>
                  <a:schemeClr val="bg1"/>
                </a:solidFill>
              </a:rPr>
              <a:t>RELAXAMENTO              (Confiança,           conformismo)</a:t>
            </a:r>
            <a:endParaRPr lang="pt-BR" sz="2000" dirty="0">
              <a:solidFill>
                <a:schemeClr val="bg1"/>
              </a:solidFill>
            </a:endParaRPr>
          </a:p>
        </p:txBody>
      </p:sp>
      <p:sp>
        <p:nvSpPr>
          <p:cNvPr id="60" name="CaixaDeTexto 59"/>
          <p:cNvSpPr txBox="1"/>
          <p:nvPr/>
        </p:nvSpPr>
        <p:spPr>
          <a:xfrm>
            <a:off x="3403184" y="1585803"/>
            <a:ext cx="1843920" cy="707886"/>
          </a:xfrm>
          <a:prstGeom prst="rect">
            <a:avLst/>
          </a:prstGeom>
          <a:noFill/>
        </p:spPr>
        <p:txBody>
          <a:bodyPr wrap="square" rtlCol="0">
            <a:spAutoFit/>
          </a:bodyPr>
          <a:lstStyle/>
          <a:p>
            <a:r>
              <a:rPr lang="pt-BR" sz="2000" dirty="0" smtClean="0">
                <a:solidFill>
                  <a:schemeClr val="bg1"/>
                </a:solidFill>
              </a:rPr>
              <a:t>EXCITAÇÃO</a:t>
            </a:r>
          </a:p>
          <a:p>
            <a:r>
              <a:rPr lang="pt-BR" sz="2000" dirty="0" smtClean="0">
                <a:solidFill>
                  <a:schemeClr val="bg1"/>
                </a:solidFill>
              </a:rPr>
              <a:t>(alerta, foco)</a:t>
            </a:r>
            <a:endParaRPr lang="pt-BR" sz="2000" dirty="0">
              <a:solidFill>
                <a:schemeClr val="bg1"/>
              </a:solidFill>
            </a:endParaRPr>
          </a:p>
        </p:txBody>
      </p:sp>
      <p:sp>
        <p:nvSpPr>
          <p:cNvPr id="26" name="CaixaDeTexto 25"/>
          <p:cNvSpPr txBox="1"/>
          <p:nvPr/>
        </p:nvSpPr>
        <p:spPr>
          <a:xfrm>
            <a:off x="4277412" y="4843513"/>
            <a:ext cx="1734748" cy="1015663"/>
          </a:xfrm>
          <a:prstGeom prst="rect">
            <a:avLst/>
          </a:prstGeom>
          <a:noFill/>
        </p:spPr>
        <p:txBody>
          <a:bodyPr wrap="square" rtlCol="0">
            <a:spAutoFit/>
          </a:bodyPr>
          <a:lstStyle/>
          <a:p>
            <a:r>
              <a:rPr lang="pt-BR" sz="2000" dirty="0" smtClean="0">
                <a:solidFill>
                  <a:schemeClr val="bg1"/>
                </a:solidFill>
              </a:rPr>
              <a:t>MARASMO</a:t>
            </a:r>
          </a:p>
          <a:p>
            <a:r>
              <a:rPr lang="pt-BR" sz="2000" dirty="0" smtClean="0">
                <a:solidFill>
                  <a:schemeClr val="bg1"/>
                </a:solidFill>
              </a:rPr>
              <a:t>(depressão, conformismo)</a:t>
            </a:r>
            <a:endParaRPr lang="pt-BR" sz="2000" dirty="0">
              <a:solidFill>
                <a:schemeClr val="bg1"/>
              </a:solidFill>
            </a:endParaRPr>
          </a:p>
        </p:txBody>
      </p:sp>
      <p:sp>
        <p:nvSpPr>
          <p:cNvPr id="28" name="CaixaDeTexto 27"/>
          <p:cNvSpPr txBox="1"/>
          <p:nvPr/>
        </p:nvSpPr>
        <p:spPr>
          <a:xfrm>
            <a:off x="2662280" y="4843513"/>
            <a:ext cx="1405924" cy="1015663"/>
          </a:xfrm>
          <a:prstGeom prst="rect">
            <a:avLst/>
          </a:prstGeom>
          <a:noFill/>
        </p:spPr>
        <p:txBody>
          <a:bodyPr wrap="square" rtlCol="0">
            <a:spAutoFit/>
          </a:bodyPr>
          <a:lstStyle/>
          <a:p>
            <a:r>
              <a:rPr lang="pt-BR" sz="2000" dirty="0" smtClean="0">
                <a:solidFill>
                  <a:schemeClr val="bg1"/>
                </a:solidFill>
              </a:rPr>
              <a:t>APATIA</a:t>
            </a:r>
          </a:p>
          <a:p>
            <a:r>
              <a:rPr lang="pt-BR" sz="2000" dirty="0" smtClean="0">
                <a:solidFill>
                  <a:schemeClr val="bg1"/>
                </a:solidFill>
              </a:rPr>
              <a:t>(tristeza,</a:t>
            </a:r>
          </a:p>
          <a:p>
            <a:r>
              <a:rPr lang="pt-BR" sz="2000" dirty="0" smtClean="0">
                <a:solidFill>
                  <a:schemeClr val="bg1"/>
                </a:solidFill>
              </a:rPr>
              <a:t>Depressão)</a:t>
            </a:r>
            <a:endParaRPr lang="pt-BR" sz="2000" dirty="0">
              <a:solidFill>
                <a:schemeClr val="bg1"/>
              </a:solidFill>
            </a:endParaRPr>
          </a:p>
        </p:txBody>
      </p:sp>
      <p:sp>
        <p:nvSpPr>
          <p:cNvPr id="29" name="CaixaDeTexto 28"/>
          <p:cNvSpPr txBox="1"/>
          <p:nvPr/>
        </p:nvSpPr>
        <p:spPr>
          <a:xfrm>
            <a:off x="1883454" y="3652746"/>
            <a:ext cx="2184750" cy="707886"/>
          </a:xfrm>
          <a:prstGeom prst="rect">
            <a:avLst/>
          </a:prstGeom>
          <a:noFill/>
        </p:spPr>
        <p:txBody>
          <a:bodyPr wrap="square" rtlCol="0">
            <a:spAutoFit/>
          </a:bodyPr>
          <a:lstStyle/>
          <a:p>
            <a:r>
              <a:rPr lang="pt-BR" sz="2000" dirty="0" smtClean="0">
                <a:solidFill>
                  <a:schemeClr val="bg1"/>
                </a:solidFill>
              </a:rPr>
              <a:t>PREOCUPAÇÃO</a:t>
            </a:r>
          </a:p>
          <a:p>
            <a:r>
              <a:rPr lang="pt-BR" sz="2000" dirty="0" smtClean="0">
                <a:solidFill>
                  <a:schemeClr val="bg1"/>
                </a:solidFill>
              </a:rPr>
              <a:t>(stress, desânimo)</a:t>
            </a:r>
            <a:endParaRPr lang="pt-BR" sz="2000" dirty="0">
              <a:solidFill>
                <a:schemeClr val="bg1"/>
              </a:solidFill>
            </a:endParaRPr>
          </a:p>
        </p:txBody>
      </p:sp>
      <p:sp>
        <p:nvSpPr>
          <p:cNvPr id="30" name="CaixaDeTexto 29"/>
          <p:cNvSpPr txBox="1"/>
          <p:nvPr/>
        </p:nvSpPr>
        <p:spPr>
          <a:xfrm>
            <a:off x="1823441" y="2246965"/>
            <a:ext cx="2184750" cy="707886"/>
          </a:xfrm>
          <a:prstGeom prst="rect">
            <a:avLst/>
          </a:prstGeom>
          <a:noFill/>
        </p:spPr>
        <p:txBody>
          <a:bodyPr wrap="square" rtlCol="0">
            <a:spAutoFit/>
          </a:bodyPr>
          <a:lstStyle/>
          <a:p>
            <a:r>
              <a:rPr lang="pt-BR" sz="2000" dirty="0" smtClean="0">
                <a:solidFill>
                  <a:schemeClr val="bg1"/>
                </a:solidFill>
              </a:rPr>
              <a:t>ANSIEDADE</a:t>
            </a:r>
          </a:p>
          <a:p>
            <a:r>
              <a:rPr lang="pt-BR" sz="2000" dirty="0" smtClean="0">
                <a:solidFill>
                  <a:schemeClr val="bg1"/>
                </a:solidFill>
              </a:rPr>
              <a:t>(stress, Alerta)</a:t>
            </a:r>
            <a:endParaRPr lang="pt-BR" sz="2000" dirty="0">
              <a:solidFill>
                <a:schemeClr val="bg1"/>
              </a:solidFill>
            </a:endParaRPr>
          </a:p>
        </p:txBody>
      </p:sp>
    </p:spTree>
    <p:extLst>
      <p:ext uri="{BB962C8B-B14F-4D97-AF65-F5344CB8AC3E}">
        <p14:creationId xmlns:p14="http://schemas.microsoft.com/office/powerpoint/2010/main" val="3178775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45" grpId="0"/>
      <p:bldP spid="47" grpId="0"/>
      <p:bldP spid="60" grpId="0"/>
      <p:bldP spid="26" grpId="0"/>
      <p:bldP spid="28" grpId="0"/>
      <p:bldP spid="29" grpId="0"/>
      <p:bldP spid="3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4644008" y="1556792"/>
            <a:ext cx="3672408" cy="1440160"/>
          </a:xfrm>
        </p:spPr>
        <p:txBody>
          <a:bodyPr>
            <a:noAutofit/>
          </a:bodyPr>
          <a:lstStyle/>
          <a:p>
            <a:pPr marL="68580"/>
            <a:r>
              <a:rPr lang="pt-BR" sz="2800" dirty="0" smtClean="0"/>
              <a:t>e) Consolidação </a:t>
            </a:r>
            <a:r>
              <a:rPr lang="pt-BR" sz="2800" dirty="0"/>
              <a:t>de um processo de </a:t>
            </a:r>
            <a:r>
              <a:rPr lang="pt-BR" sz="2800" dirty="0" smtClean="0">
                <a:solidFill>
                  <a:srgbClr val="FFFF00"/>
                </a:solidFill>
              </a:rPr>
              <a:t>autodesenvolvimento</a:t>
            </a:r>
            <a:endParaRPr lang="pt-BR" sz="2800" dirty="0"/>
          </a:p>
        </p:txBody>
      </p:sp>
      <p:sp>
        <p:nvSpPr>
          <p:cNvPr id="2" name="Título 1"/>
          <p:cNvSpPr>
            <a:spLocks noGrp="1"/>
          </p:cNvSpPr>
          <p:nvPr>
            <p:ph type="title"/>
          </p:nvPr>
        </p:nvSpPr>
        <p:spPr/>
        <p:txBody>
          <a:bodyPr/>
          <a:lstStyle/>
          <a:p>
            <a:r>
              <a:rPr lang="pt-BR" dirty="0" smtClean="0"/>
              <a:t>Perfil ideal para os Profissionais</a:t>
            </a:r>
            <a:endParaRPr lang="pt-BR"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468" y="1285403"/>
            <a:ext cx="3030583" cy="2761597"/>
          </a:xfrm>
          <a:prstGeom prst="rect">
            <a:avLst/>
          </a:prstGeom>
        </p:spPr>
      </p:pic>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3443" y="3645025"/>
            <a:ext cx="4436489" cy="2979248"/>
          </a:xfrm>
          <a:prstGeom prst="rect">
            <a:avLst/>
          </a:prstGeom>
        </p:spPr>
      </p:pic>
      <p:sp>
        <p:nvSpPr>
          <p:cNvPr id="6" name="Espaço Reservado para Conteúdo 2"/>
          <p:cNvSpPr txBox="1">
            <a:spLocks/>
          </p:cNvSpPr>
          <p:nvPr/>
        </p:nvSpPr>
        <p:spPr>
          <a:xfrm>
            <a:off x="467544" y="4149080"/>
            <a:ext cx="3925900" cy="2576562"/>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68580"/>
            <a:r>
              <a:rPr lang="pt-BR" sz="2800" dirty="0" smtClean="0"/>
              <a:t>e de </a:t>
            </a:r>
            <a:r>
              <a:rPr lang="pt-BR" sz="2800" dirty="0" smtClean="0">
                <a:solidFill>
                  <a:srgbClr val="FFFF00"/>
                </a:solidFill>
              </a:rPr>
              <a:t>desenvolvimento</a:t>
            </a:r>
            <a:r>
              <a:rPr lang="pt-BR" sz="2800" dirty="0" smtClean="0"/>
              <a:t> interativo com seus colegas de trabalho, direcionado à otimização dos resultados das empresa; e</a:t>
            </a:r>
            <a:endParaRPr lang="pt-BR" sz="2800" dirty="0"/>
          </a:p>
        </p:txBody>
      </p:sp>
    </p:spTree>
    <p:extLst>
      <p:ext uri="{BB962C8B-B14F-4D97-AF65-F5344CB8AC3E}">
        <p14:creationId xmlns:p14="http://schemas.microsoft.com/office/powerpoint/2010/main" val="2567185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611560" y="1556792"/>
            <a:ext cx="3744416" cy="3816424"/>
          </a:xfrm>
        </p:spPr>
        <p:txBody>
          <a:bodyPr>
            <a:noAutofit/>
          </a:bodyPr>
          <a:lstStyle/>
          <a:p>
            <a:pPr marL="68580"/>
            <a:r>
              <a:rPr lang="pt-BR" sz="2800" dirty="0" smtClean="0"/>
              <a:t>f) percepção, absorção e aplicação dos </a:t>
            </a:r>
            <a:r>
              <a:rPr lang="pt-BR" sz="2800" dirty="0" smtClean="0">
                <a:solidFill>
                  <a:srgbClr val="FFFF00"/>
                </a:solidFill>
              </a:rPr>
              <a:t>valores</a:t>
            </a:r>
            <a:r>
              <a:rPr lang="pt-BR" sz="2800" dirty="0" smtClean="0"/>
              <a:t> e dos </a:t>
            </a:r>
            <a:r>
              <a:rPr lang="pt-BR" sz="2800" dirty="0" smtClean="0">
                <a:solidFill>
                  <a:srgbClr val="FFFF00"/>
                </a:solidFill>
              </a:rPr>
              <a:t>princípios éticos e morais </a:t>
            </a:r>
            <a:r>
              <a:rPr lang="pt-BR" sz="2800" dirty="0" smtClean="0"/>
              <a:t>da empresa, contribuindo para a sua disseminação e aperfeiçoamento.</a:t>
            </a:r>
            <a:endParaRPr lang="pt-BR" sz="2800" dirty="0"/>
          </a:p>
        </p:txBody>
      </p:sp>
      <p:sp>
        <p:nvSpPr>
          <p:cNvPr id="2" name="Título 1"/>
          <p:cNvSpPr>
            <a:spLocks noGrp="1"/>
          </p:cNvSpPr>
          <p:nvPr>
            <p:ph type="title"/>
          </p:nvPr>
        </p:nvSpPr>
        <p:spPr/>
        <p:txBody>
          <a:bodyPr/>
          <a:lstStyle/>
          <a:p>
            <a:r>
              <a:rPr lang="pt-BR" dirty="0" smtClean="0"/>
              <a:t>Perfil ideal para os Profissionais</a:t>
            </a:r>
            <a:endParaRPr lang="pt-BR" dirty="0"/>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629" y="1853456"/>
            <a:ext cx="4597003" cy="3447752"/>
          </a:xfrm>
          <a:prstGeom prst="rect">
            <a:avLst/>
          </a:prstGeom>
        </p:spPr>
      </p:pic>
      <p:sp>
        <p:nvSpPr>
          <p:cNvPr id="7" name="Espaço Reservado para Conteúdo 2"/>
          <p:cNvSpPr txBox="1">
            <a:spLocks/>
          </p:cNvSpPr>
          <p:nvPr/>
        </p:nvSpPr>
        <p:spPr>
          <a:xfrm>
            <a:off x="683568" y="5661248"/>
            <a:ext cx="8208912" cy="1035496"/>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68580"/>
            <a:r>
              <a:rPr lang="pt-BR" sz="2800" dirty="0" smtClean="0"/>
              <a:t>Tendência: </a:t>
            </a:r>
            <a:r>
              <a:rPr lang="pt-BR" sz="2800" dirty="0"/>
              <a:t>A </a:t>
            </a:r>
            <a:r>
              <a:rPr lang="pt-BR" sz="2800" dirty="0">
                <a:solidFill>
                  <a:srgbClr val="FFFF00"/>
                </a:solidFill>
              </a:rPr>
              <a:t>atitudes das pessoas </a:t>
            </a:r>
            <a:r>
              <a:rPr lang="pt-BR" sz="2800" dirty="0"/>
              <a:t>é que, cada vez mais, fará a diferença</a:t>
            </a:r>
            <a:r>
              <a:rPr lang="pt-BR" sz="2800" dirty="0" smtClean="0"/>
              <a:t>.</a:t>
            </a:r>
            <a:endParaRPr lang="pt-BR" sz="2800" dirty="0"/>
          </a:p>
        </p:txBody>
      </p:sp>
    </p:spTree>
    <p:extLst>
      <p:ext uri="{BB962C8B-B14F-4D97-AF65-F5344CB8AC3E}">
        <p14:creationId xmlns:p14="http://schemas.microsoft.com/office/powerpoint/2010/main" val="354738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352426" y="1463040"/>
            <a:ext cx="4435598" cy="597808"/>
          </a:xfrm>
        </p:spPr>
        <p:txBody>
          <a:bodyPr>
            <a:noAutofit/>
          </a:bodyPr>
          <a:lstStyle/>
          <a:p>
            <a:pPr marL="342900" indent="-342900">
              <a:buAutoNum type="alphaLcParenR"/>
            </a:pPr>
            <a:r>
              <a:rPr lang="pt-BR" sz="2800" dirty="0" smtClean="0"/>
              <a:t>Autoconhecimento:</a:t>
            </a:r>
          </a:p>
        </p:txBody>
      </p:sp>
      <p:sp>
        <p:nvSpPr>
          <p:cNvPr id="3" name="Título 2"/>
          <p:cNvSpPr>
            <a:spLocks noGrp="1"/>
          </p:cNvSpPr>
          <p:nvPr>
            <p:ph type="title"/>
          </p:nvPr>
        </p:nvSpPr>
        <p:spPr/>
        <p:txBody>
          <a:bodyPr/>
          <a:lstStyle/>
          <a:p>
            <a:r>
              <a:rPr lang="pt-BR" dirty="0" smtClean="0"/>
              <a:t>Temas nas empresas</a:t>
            </a:r>
            <a:endParaRPr lang="pt-BR"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2201" y="191352"/>
            <a:ext cx="2664296" cy="3320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3573016"/>
            <a:ext cx="1428355" cy="1959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ço Reservado para Conteúdo 1"/>
          <p:cNvSpPr txBox="1">
            <a:spLocks/>
          </p:cNvSpPr>
          <p:nvPr/>
        </p:nvSpPr>
        <p:spPr>
          <a:xfrm>
            <a:off x="323528" y="1985484"/>
            <a:ext cx="8684070" cy="4611868"/>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514350" lvl="1" indent="-342900"/>
            <a:r>
              <a:rPr lang="pt-BR" sz="2800" dirty="0" smtClean="0"/>
              <a:t>Características pessoais; </a:t>
            </a:r>
          </a:p>
          <a:p>
            <a:pPr marL="514350" lvl="1" indent="-342900"/>
            <a:r>
              <a:rPr lang="pt-BR" sz="2800" dirty="0" smtClean="0"/>
              <a:t>valores;</a:t>
            </a:r>
          </a:p>
          <a:p>
            <a:pPr marL="514350" lvl="1" indent="-342900"/>
            <a:r>
              <a:rPr lang="pt-BR" sz="2800" dirty="0" smtClean="0"/>
              <a:t>Forças pessoais/virtudes; </a:t>
            </a:r>
          </a:p>
          <a:p>
            <a:pPr marL="514350" lvl="1" indent="-342900"/>
            <a:r>
              <a:rPr lang="pt-BR" sz="2800" dirty="0" smtClean="0"/>
              <a:t>crenças limitantes/</a:t>
            </a:r>
            <a:r>
              <a:rPr lang="pt-BR" sz="2800" dirty="0" err="1" smtClean="0"/>
              <a:t>potencializadoras</a:t>
            </a:r>
            <a:r>
              <a:rPr lang="pt-BR" sz="2800" dirty="0" smtClean="0"/>
              <a:t>;</a:t>
            </a:r>
          </a:p>
          <a:p>
            <a:pPr marL="514350" lvl="1" indent="-342900"/>
            <a:r>
              <a:rPr lang="pt-BR" sz="2800" dirty="0" smtClean="0"/>
              <a:t>Ancora de Carreira ;</a:t>
            </a:r>
          </a:p>
          <a:p>
            <a:pPr marL="514350" lvl="1" indent="-342900"/>
            <a:r>
              <a:rPr lang="pt-BR" sz="2800" dirty="0" smtClean="0"/>
              <a:t>Escolhas</a:t>
            </a:r>
          </a:p>
          <a:p>
            <a:pPr marL="514350" lvl="1" indent="-342900"/>
            <a:r>
              <a:rPr lang="pt-BR" sz="2800" dirty="0" smtClean="0"/>
              <a:t>Diversidade e Convivência;</a:t>
            </a:r>
          </a:p>
          <a:p>
            <a:pPr marL="514350" lvl="1" indent="-342900"/>
            <a:r>
              <a:rPr lang="pt-BR" sz="2800" dirty="0" smtClean="0"/>
              <a:t>Competências: conhecimento, habilidade, atitude e comportamento de entrega;</a:t>
            </a:r>
          </a:p>
          <a:p>
            <a:pPr marL="514350" lvl="1" indent="-342900"/>
            <a:endParaRPr lang="pt-BR" sz="2800" dirty="0" smtClean="0"/>
          </a:p>
        </p:txBody>
      </p:sp>
    </p:spTree>
    <p:extLst>
      <p:ext uri="{BB962C8B-B14F-4D97-AF65-F5344CB8AC3E}">
        <p14:creationId xmlns:p14="http://schemas.microsoft.com/office/powerpoint/2010/main" val="26501123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wipe(down)">
                                      <p:cBhvr>
                                        <p:cTn id="11" dur="500"/>
                                        <p:tgtEl>
                                          <p:spTgt spid="819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8195"/>
                                        </p:tgtEl>
                                        <p:attrNameLst>
                                          <p:attrName>style.visibility</p:attrName>
                                        </p:attrNameLst>
                                      </p:cBhvr>
                                      <p:to>
                                        <p:strVal val="visible"/>
                                      </p:to>
                                    </p:set>
                                    <p:animEffect transition="in" filter="wipe(down)">
                                      <p:cBhvr>
                                        <p:cTn id="16" dur="500"/>
                                        <p:tgtEl>
                                          <p:spTgt spid="819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352426" y="1463040"/>
            <a:ext cx="5299694" cy="669816"/>
          </a:xfrm>
        </p:spPr>
        <p:txBody>
          <a:bodyPr>
            <a:noAutofit/>
          </a:bodyPr>
          <a:lstStyle/>
          <a:p>
            <a:r>
              <a:rPr lang="pt-BR" sz="2800" dirty="0" smtClean="0"/>
              <a:t>b) Relacionamento Interpessoal;</a:t>
            </a:r>
          </a:p>
        </p:txBody>
      </p:sp>
      <p:sp>
        <p:nvSpPr>
          <p:cNvPr id="3" name="Título 2"/>
          <p:cNvSpPr>
            <a:spLocks noGrp="1"/>
          </p:cNvSpPr>
          <p:nvPr>
            <p:ph type="title"/>
          </p:nvPr>
        </p:nvSpPr>
        <p:spPr/>
        <p:txBody>
          <a:bodyPr/>
          <a:lstStyle/>
          <a:p>
            <a:r>
              <a:rPr lang="pt-BR" dirty="0" smtClean="0"/>
              <a:t>Temas nas empresas</a:t>
            </a:r>
            <a:endParaRPr lang="pt-BR" dirty="0"/>
          </a:p>
        </p:txBody>
      </p:sp>
      <p:sp>
        <p:nvSpPr>
          <p:cNvPr id="6" name="Espaço Reservado para Conteúdo 1"/>
          <p:cNvSpPr txBox="1">
            <a:spLocks/>
          </p:cNvSpPr>
          <p:nvPr/>
        </p:nvSpPr>
        <p:spPr>
          <a:xfrm>
            <a:off x="1043608" y="4122407"/>
            <a:ext cx="2727920" cy="648072"/>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smtClean="0"/>
              <a:t>d) Negociação;</a:t>
            </a:r>
          </a:p>
        </p:txBody>
      </p:sp>
      <p:sp>
        <p:nvSpPr>
          <p:cNvPr id="7" name="Espaço Reservado para Conteúdo 1"/>
          <p:cNvSpPr txBox="1">
            <a:spLocks/>
          </p:cNvSpPr>
          <p:nvPr/>
        </p:nvSpPr>
        <p:spPr>
          <a:xfrm>
            <a:off x="3635896" y="2852936"/>
            <a:ext cx="4735760" cy="648072"/>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a:t>c</a:t>
            </a:r>
            <a:r>
              <a:rPr lang="pt-BR" sz="2800" dirty="0" smtClean="0"/>
              <a:t>) Administração de Conflitos;</a:t>
            </a:r>
          </a:p>
        </p:txBody>
      </p:sp>
      <p:sp>
        <p:nvSpPr>
          <p:cNvPr id="8" name="Espaço Reservado para Conteúdo 1"/>
          <p:cNvSpPr txBox="1">
            <a:spLocks/>
          </p:cNvSpPr>
          <p:nvPr/>
        </p:nvSpPr>
        <p:spPr>
          <a:xfrm>
            <a:off x="547936" y="5733256"/>
            <a:ext cx="6472336" cy="864096"/>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a:t>e</a:t>
            </a:r>
            <a:r>
              <a:rPr lang="pt-BR" sz="2800" dirty="0" smtClean="0"/>
              <a:t>) Administração do Tempo – importante, urgente e circunstância;</a:t>
            </a:r>
          </a:p>
          <a:p>
            <a:pPr marL="342900" indent="-342900">
              <a:buFont typeface="Arial" pitchFamily="34" charset="0"/>
              <a:buAutoNum type="alphaLcParenR"/>
            </a:pPr>
            <a:endParaRPr lang="pt-BR" sz="2800" dirty="0" smtClean="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104" y="764704"/>
            <a:ext cx="2466975" cy="1847850"/>
          </a:xfrm>
          <a:prstGeom prst="rect">
            <a:avLst/>
          </a:prstGeom>
        </p:spPr>
      </p:pic>
      <p:pic>
        <p:nvPicPr>
          <p:cNvPr id="10" name="Image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9820" y="2157277"/>
            <a:ext cx="2266122" cy="1709530"/>
          </a:xfrm>
          <a:prstGeom prst="rect">
            <a:avLst/>
          </a:prstGeom>
        </p:spPr>
      </p:pic>
      <p:pic>
        <p:nvPicPr>
          <p:cNvPr id="11" name="Imagem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3968" y="3501008"/>
            <a:ext cx="1845555" cy="2192739"/>
          </a:xfrm>
          <a:prstGeom prst="rect">
            <a:avLst/>
          </a:prstGeom>
        </p:spPr>
      </p:pic>
      <p:pic>
        <p:nvPicPr>
          <p:cNvPr id="12" name="Imagem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6256" y="4705829"/>
            <a:ext cx="1985197" cy="2054853"/>
          </a:xfrm>
          <a:prstGeom prst="rect">
            <a:avLst/>
          </a:prstGeom>
        </p:spPr>
      </p:pic>
    </p:spTree>
    <p:extLst>
      <p:ext uri="{BB962C8B-B14F-4D97-AF65-F5344CB8AC3E}">
        <p14:creationId xmlns:p14="http://schemas.microsoft.com/office/powerpoint/2010/main" val="135560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323528" y="1484784"/>
            <a:ext cx="5328592" cy="648072"/>
          </a:xfrm>
        </p:spPr>
        <p:txBody>
          <a:bodyPr>
            <a:noAutofit/>
          </a:bodyPr>
          <a:lstStyle/>
          <a:p>
            <a:r>
              <a:rPr lang="pt-BR" sz="2800" dirty="0" smtClean="0"/>
              <a:t>f)  Desenvolvimento das pessoas</a:t>
            </a:r>
            <a:endParaRPr lang="pt-BR" sz="2800" dirty="0"/>
          </a:p>
        </p:txBody>
      </p:sp>
      <p:sp>
        <p:nvSpPr>
          <p:cNvPr id="3" name="Título 2"/>
          <p:cNvSpPr>
            <a:spLocks noGrp="1"/>
          </p:cNvSpPr>
          <p:nvPr>
            <p:ph type="title"/>
          </p:nvPr>
        </p:nvSpPr>
        <p:spPr>
          <a:xfrm>
            <a:off x="323528" y="116632"/>
            <a:ext cx="7680960" cy="1066800"/>
          </a:xfrm>
        </p:spPr>
        <p:txBody>
          <a:bodyPr/>
          <a:lstStyle/>
          <a:p>
            <a:r>
              <a:rPr lang="pt-BR" dirty="0" smtClean="0"/>
              <a:t>Temas nas empresas</a:t>
            </a:r>
            <a:endParaRPr lang="pt-BR" dirty="0"/>
          </a:p>
        </p:txBody>
      </p:sp>
      <p:sp>
        <p:nvSpPr>
          <p:cNvPr id="4" name="Espaço Reservado para Conteúdo 1"/>
          <p:cNvSpPr txBox="1">
            <a:spLocks/>
          </p:cNvSpPr>
          <p:nvPr/>
        </p:nvSpPr>
        <p:spPr>
          <a:xfrm>
            <a:off x="467544" y="5589240"/>
            <a:ext cx="8108006" cy="1008112"/>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a:t>g</a:t>
            </a:r>
            <a:r>
              <a:rPr lang="pt-BR" sz="2800" dirty="0" smtClean="0"/>
              <a:t>) Feedback como ferramenta de        desenvolvimento pessoal e alcance de resultados;</a:t>
            </a:r>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064" y="2047105"/>
            <a:ext cx="3218805" cy="2141969"/>
          </a:xfrm>
          <a:prstGeom prst="rect">
            <a:avLst/>
          </a:prstGeom>
        </p:spPr>
      </p:pic>
      <p:pic>
        <p:nvPicPr>
          <p:cNvPr id="9" name="Image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2200" y="4691432"/>
            <a:ext cx="2522116" cy="1377208"/>
          </a:xfrm>
          <a:prstGeom prst="rect">
            <a:avLst/>
          </a:prstGeom>
        </p:spPr>
      </p:pic>
      <p:sp>
        <p:nvSpPr>
          <p:cNvPr id="10" name="Espaço Reservado para Conteúdo 1"/>
          <p:cNvSpPr txBox="1">
            <a:spLocks/>
          </p:cNvSpPr>
          <p:nvPr/>
        </p:nvSpPr>
        <p:spPr>
          <a:xfrm>
            <a:off x="467544" y="2047105"/>
            <a:ext cx="7680960" cy="3222627"/>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685800" lvl="1" indent="-514350"/>
            <a:r>
              <a:rPr lang="pt-BR" sz="2600" dirty="0" smtClean="0"/>
              <a:t>Percepção;</a:t>
            </a:r>
          </a:p>
          <a:p>
            <a:pPr marL="685800" lvl="1" indent="-514350"/>
            <a:r>
              <a:rPr lang="pt-BR" sz="2600" dirty="0" smtClean="0"/>
              <a:t>Comunicação;</a:t>
            </a:r>
          </a:p>
          <a:p>
            <a:pPr marL="685800" lvl="1" indent="-514350"/>
            <a:r>
              <a:rPr lang="pt-BR" sz="2600" dirty="0" smtClean="0"/>
              <a:t>Intuição;</a:t>
            </a:r>
          </a:p>
          <a:p>
            <a:pPr marL="685800" lvl="1" indent="-514350"/>
            <a:r>
              <a:rPr lang="pt-BR" sz="2600" dirty="0" smtClean="0"/>
              <a:t>Decisão;</a:t>
            </a:r>
          </a:p>
          <a:p>
            <a:pPr marL="685800" lvl="1" indent="-514350"/>
            <a:r>
              <a:rPr lang="pt-BR" sz="2600" dirty="0" smtClean="0"/>
              <a:t>Criatividade e inovação;</a:t>
            </a:r>
          </a:p>
          <a:p>
            <a:pPr marL="685800" lvl="1" indent="-514350"/>
            <a:r>
              <a:rPr lang="pt-BR" sz="2600" dirty="0" smtClean="0"/>
              <a:t>Planejamento;</a:t>
            </a:r>
          </a:p>
          <a:p>
            <a:pPr marL="685800" lvl="1" indent="-514350"/>
            <a:r>
              <a:rPr lang="pt-BR" sz="2600" dirty="0" smtClean="0"/>
              <a:t>Ação a partir dos planos realizados.</a:t>
            </a:r>
          </a:p>
          <a:p>
            <a:endParaRPr lang="pt-BR" sz="2800" dirty="0"/>
          </a:p>
        </p:txBody>
      </p:sp>
    </p:spTree>
    <p:extLst>
      <p:ext uri="{BB962C8B-B14F-4D97-AF65-F5344CB8AC3E}">
        <p14:creationId xmlns:p14="http://schemas.microsoft.com/office/powerpoint/2010/main" val="295190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Effect transition="in" filter="fade">
                                      <p:cBhvr>
                                        <p:cTn id="21" dur="500"/>
                                        <p:tgtEl>
                                          <p:spTgt spid="10">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Effect transition="in" filter="fade">
                                      <p:cBhvr>
                                        <p:cTn id="26" dur="500"/>
                                        <p:tgtEl>
                                          <p:spTgt spid="10">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animEffect transition="in" filter="fade">
                                      <p:cBhvr>
                                        <p:cTn id="31" dur="500"/>
                                        <p:tgtEl>
                                          <p:spTgt spid="10">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xEl>
                                              <p:pRg st="4" end="4"/>
                                            </p:txEl>
                                          </p:spTgt>
                                        </p:tgtEl>
                                        <p:attrNameLst>
                                          <p:attrName>style.visibility</p:attrName>
                                        </p:attrNameLst>
                                      </p:cBhvr>
                                      <p:to>
                                        <p:strVal val="visible"/>
                                      </p:to>
                                    </p:set>
                                    <p:animEffect transition="in" filter="fade">
                                      <p:cBhvr>
                                        <p:cTn id="36" dur="500"/>
                                        <p:tgtEl>
                                          <p:spTgt spid="10">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0">
                                            <p:txEl>
                                              <p:pRg st="5" end="5"/>
                                            </p:txEl>
                                          </p:spTgt>
                                        </p:tgtEl>
                                        <p:attrNameLst>
                                          <p:attrName>style.visibility</p:attrName>
                                        </p:attrNameLst>
                                      </p:cBhvr>
                                      <p:to>
                                        <p:strVal val="visible"/>
                                      </p:to>
                                    </p:set>
                                    <p:animEffect transition="in" filter="fade">
                                      <p:cBhvr>
                                        <p:cTn id="41" dur="500"/>
                                        <p:tgtEl>
                                          <p:spTgt spid="10">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0">
                                            <p:txEl>
                                              <p:pRg st="6" end="6"/>
                                            </p:txEl>
                                          </p:spTgt>
                                        </p:tgtEl>
                                        <p:attrNameLst>
                                          <p:attrName>style.visibility</p:attrName>
                                        </p:attrNameLst>
                                      </p:cBhvr>
                                      <p:to>
                                        <p:strVal val="visible"/>
                                      </p:to>
                                    </p:set>
                                    <p:animEffect transition="in" filter="fade">
                                      <p:cBhvr>
                                        <p:cTn id="46" dur="500"/>
                                        <p:tgtEl>
                                          <p:spTgt spid="10">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P spid="10"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323528" y="1628799"/>
            <a:ext cx="4752528" cy="2339727"/>
          </a:xfrm>
        </p:spPr>
        <p:txBody>
          <a:bodyPr>
            <a:noAutofit/>
          </a:bodyPr>
          <a:lstStyle/>
          <a:p>
            <a:r>
              <a:rPr lang="pt-BR" sz="2800" dirty="0" smtClean="0"/>
              <a:t>h) Identificação e avaliação                                      de Potencial – gestão e retenção de talentos;</a:t>
            </a:r>
          </a:p>
          <a:p>
            <a:r>
              <a:rPr lang="pt-BR" sz="2800" dirty="0" smtClean="0"/>
              <a:t>i) Psicologia Positiva – foco em Pontos Fortes;</a:t>
            </a:r>
          </a:p>
        </p:txBody>
      </p:sp>
      <p:sp>
        <p:nvSpPr>
          <p:cNvPr id="3" name="Título 2"/>
          <p:cNvSpPr>
            <a:spLocks noGrp="1"/>
          </p:cNvSpPr>
          <p:nvPr>
            <p:ph type="title"/>
          </p:nvPr>
        </p:nvSpPr>
        <p:spPr/>
        <p:txBody>
          <a:bodyPr/>
          <a:lstStyle/>
          <a:p>
            <a:r>
              <a:rPr lang="pt-BR" dirty="0" smtClean="0"/>
              <a:t>Temas nas empresas</a:t>
            </a:r>
            <a:endParaRPr lang="pt-BR" dirty="0"/>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2696" y="1196752"/>
            <a:ext cx="3810000" cy="2771775"/>
          </a:xfrm>
          <a:prstGeom prst="rect">
            <a:avLst/>
          </a:prstGeom>
        </p:spPr>
      </p:pic>
      <p:sp>
        <p:nvSpPr>
          <p:cNvPr id="8" name="Retângulo 7"/>
          <p:cNvSpPr/>
          <p:nvPr/>
        </p:nvSpPr>
        <p:spPr>
          <a:xfrm>
            <a:off x="4318248" y="4509120"/>
            <a:ext cx="4572000" cy="1815882"/>
          </a:xfrm>
          <a:prstGeom prst="rect">
            <a:avLst/>
          </a:prstGeom>
        </p:spPr>
        <p:txBody>
          <a:bodyPr>
            <a:spAutoFit/>
          </a:bodyPr>
          <a:lstStyle/>
          <a:p>
            <a:pPr lvl="0">
              <a:spcBef>
                <a:spcPts val="1200"/>
              </a:spcBef>
              <a:buClr>
                <a:srgbClr val="838995"/>
              </a:buClr>
            </a:pPr>
            <a:r>
              <a:rPr lang="pt-BR" sz="2800" spc="30" dirty="0">
                <a:solidFill>
                  <a:srgbClr val="FFFFFF"/>
                </a:solidFill>
                <a:cs typeface="Tahoma" pitchFamily="34" charset="0"/>
              </a:rPr>
              <a:t>k) Qualidade de vida – busca do </a:t>
            </a:r>
            <a:r>
              <a:rPr lang="pt-BR" sz="2800" spc="30" dirty="0" err="1" smtClean="0">
                <a:solidFill>
                  <a:srgbClr val="FFFFFF"/>
                </a:solidFill>
                <a:cs typeface="Tahoma" pitchFamily="34" charset="0"/>
              </a:rPr>
              <a:t>equilbrio</a:t>
            </a:r>
            <a:r>
              <a:rPr lang="pt-BR" sz="2800" spc="30" dirty="0" smtClean="0">
                <a:solidFill>
                  <a:srgbClr val="FFFFFF"/>
                </a:solidFill>
                <a:cs typeface="Tahoma" pitchFamily="34" charset="0"/>
              </a:rPr>
              <a:t> </a:t>
            </a:r>
            <a:r>
              <a:rPr lang="pt-BR" sz="2800" spc="30" dirty="0">
                <a:solidFill>
                  <a:srgbClr val="FFFFFF"/>
                </a:solidFill>
                <a:cs typeface="Tahoma" pitchFamily="34" charset="0"/>
              </a:rPr>
              <a:t>profissional, emocional, </a:t>
            </a:r>
            <a:r>
              <a:rPr lang="pt-BR" sz="2800" spc="30" dirty="0" smtClean="0">
                <a:solidFill>
                  <a:srgbClr val="FFFFFF"/>
                </a:solidFill>
                <a:cs typeface="Tahoma" pitchFamily="34" charset="0"/>
              </a:rPr>
              <a:t>espiritual</a:t>
            </a:r>
            <a:r>
              <a:rPr lang="pt-BR" sz="2800" spc="30" dirty="0">
                <a:solidFill>
                  <a:srgbClr val="FFFFFF"/>
                </a:solidFill>
                <a:cs typeface="Tahoma" pitchFamily="34" charset="0"/>
              </a:rPr>
              <a:t>, física, financeira, social e familiar.</a:t>
            </a:r>
          </a:p>
        </p:txBody>
      </p:sp>
      <p:pic>
        <p:nvPicPr>
          <p:cNvPr id="9218" name="Picture 2" descr="ser integr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233009"/>
            <a:ext cx="3344668" cy="2368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00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611560" y="1556792"/>
            <a:ext cx="8064896" cy="3528392"/>
          </a:xfrm>
        </p:spPr>
        <p:txBody>
          <a:bodyPr>
            <a:noAutofit/>
          </a:bodyPr>
          <a:lstStyle/>
          <a:p>
            <a:r>
              <a:rPr lang="pt-BR" sz="3200" dirty="0" smtClean="0"/>
              <a:t>Apresentar elementos</a:t>
            </a:r>
            <a:r>
              <a:rPr lang="pt-BR" sz="3200" dirty="0"/>
              <a:t>, </a:t>
            </a:r>
            <a:r>
              <a:rPr lang="pt-BR" sz="3200" dirty="0" smtClean="0"/>
              <a:t>considerações e </a:t>
            </a:r>
            <a:r>
              <a:rPr lang="pt-BR" sz="3200" dirty="0"/>
              <a:t>conhecimento acerca de como as tecnologias organizacionais podem ser úteis para a atuação ministerial. </a:t>
            </a:r>
            <a:endParaRPr lang="pt-BR" sz="3200" dirty="0" smtClean="0"/>
          </a:p>
          <a:p>
            <a:endParaRPr lang="pt-BR" sz="2800" dirty="0"/>
          </a:p>
        </p:txBody>
      </p:sp>
      <p:sp>
        <p:nvSpPr>
          <p:cNvPr id="3" name="Título 2"/>
          <p:cNvSpPr>
            <a:spLocks noGrp="1"/>
          </p:cNvSpPr>
          <p:nvPr>
            <p:ph type="title"/>
          </p:nvPr>
        </p:nvSpPr>
        <p:spPr>
          <a:xfrm>
            <a:off x="539552" y="116632"/>
            <a:ext cx="7680960" cy="1066800"/>
          </a:xfrm>
        </p:spPr>
        <p:txBody>
          <a:bodyPr/>
          <a:lstStyle/>
          <a:p>
            <a:pPr algn="ctr"/>
            <a:r>
              <a:rPr lang="pt-BR" dirty="0" smtClean="0"/>
              <a:t>Objetivo</a:t>
            </a:r>
            <a:endParaRPr lang="pt-BR"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4248" y="3140968"/>
            <a:ext cx="1308100" cy="1460500"/>
          </a:xfrm>
          <a:prstGeom prst="rect">
            <a:avLst/>
          </a:prstGeom>
        </p:spPr>
      </p:pic>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880" y="4021789"/>
            <a:ext cx="1771650" cy="1333500"/>
          </a:xfrm>
          <a:prstGeom prst="rect">
            <a:avLst/>
          </a:prstGeom>
        </p:spPr>
      </p:pic>
      <p:pic>
        <p:nvPicPr>
          <p:cNvPr id="6" name="Image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3848" y="4869160"/>
            <a:ext cx="2628900" cy="1743075"/>
          </a:xfrm>
          <a:prstGeom prst="rect">
            <a:avLst/>
          </a:prstGeom>
        </p:spPr>
      </p:pic>
      <p:pic>
        <p:nvPicPr>
          <p:cNvPr id="7" name="Imagem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51920" y="3516683"/>
            <a:ext cx="1871340" cy="1247560"/>
          </a:xfrm>
          <a:prstGeom prst="rect">
            <a:avLst/>
          </a:prstGeom>
        </p:spPr>
      </p:pic>
      <p:pic>
        <p:nvPicPr>
          <p:cNvPr id="3074" name="Picture 2" descr="Stock Photo: Teamwork and team spiri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2486" y="5028583"/>
            <a:ext cx="2428356" cy="1821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495331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wipe(down)">
                                      <p:cBhvr>
                                        <p:cTn id="25" dur="500"/>
                                        <p:tgtEl>
                                          <p:spTgt spid="307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4283968" y="1232755"/>
            <a:ext cx="4807474" cy="936104"/>
          </a:xfrm>
        </p:spPr>
        <p:txBody>
          <a:bodyPr>
            <a:noAutofit/>
          </a:bodyPr>
          <a:lstStyle/>
          <a:p>
            <a:r>
              <a:rPr lang="pt-BR" sz="2800" dirty="0" smtClean="0"/>
              <a:t>l) Uso de novas tecnologias; </a:t>
            </a:r>
          </a:p>
          <a:p>
            <a:endParaRPr lang="pt-BR" sz="2800" dirty="0" smtClean="0"/>
          </a:p>
          <a:p>
            <a:r>
              <a:rPr lang="pt-BR" sz="2800" dirty="0" smtClean="0"/>
              <a:t>			</a:t>
            </a:r>
          </a:p>
          <a:p>
            <a:r>
              <a:rPr lang="pt-BR" sz="2800" dirty="0" smtClean="0"/>
              <a:t>	</a:t>
            </a:r>
          </a:p>
        </p:txBody>
      </p:sp>
      <p:sp>
        <p:nvSpPr>
          <p:cNvPr id="3" name="Título 2"/>
          <p:cNvSpPr>
            <a:spLocks noGrp="1"/>
          </p:cNvSpPr>
          <p:nvPr>
            <p:ph type="title"/>
          </p:nvPr>
        </p:nvSpPr>
        <p:spPr>
          <a:xfrm>
            <a:off x="352426" y="228600"/>
            <a:ext cx="7680960" cy="752128"/>
          </a:xfrm>
        </p:spPr>
        <p:txBody>
          <a:bodyPr/>
          <a:lstStyle/>
          <a:p>
            <a:r>
              <a:rPr lang="pt-BR" dirty="0" smtClean="0"/>
              <a:t>Temas nas empresas</a:t>
            </a:r>
            <a:endParaRPr lang="pt-BR"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1019770"/>
            <a:ext cx="3362325" cy="1362075"/>
          </a:xfrm>
          <a:prstGeom prst="rect">
            <a:avLst/>
          </a:prstGeom>
        </p:spPr>
      </p:pic>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0152" y="2213496"/>
            <a:ext cx="1694068" cy="2088232"/>
          </a:xfrm>
          <a:prstGeom prst="rect">
            <a:avLst/>
          </a:prstGeom>
        </p:spPr>
      </p:pic>
      <p:pic>
        <p:nvPicPr>
          <p:cNvPr id="6" name="Image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9672" y="4005064"/>
            <a:ext cx="1932220" cy="2065784"/>
          </a:xfrm>
          <a:prstGeom prst="rect">
            <a:avLst/>
          </a:prstGeom>
        </p:spPr>
      </p:pic>
      <p:sp>
        <p:nvSpPr>
          <p:cNvPr id="7" name="Espaço Reservado para Conteúdo 1"/>
          <p:cNvSpPr txBox="1">
            <a:spLocks/>
          </p:cNvSpPr>
          <p:nvPr/>
        </p:nvSpPr>
        <p:spPr>
          <a:xfrm>
            <a:off x="3995936" y="4939004"/>
            <a:ext cx="5040560" cy="698264"/>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smtClean="0"/>
              <a:t>n) Benchmarking; </a:t>
            </a:r>
          </a:p>
          <a:p>
            <a:endParaRPr lang="pt-BR" sz="2800" dirty="0" smtClean="0"/>
          </a:p>
          <a:p>
            <a:endParaRPr lang="pt-BR" sz="2800" dirty="0" smtClean="0"/>
          </a:p>
        </p:txBody>
      </p:sp>
      <p:sp>
        <p:nvSpPr>
          <p:cNvPr id="8" name="Espaço Reservado para Conteúdo 1"/>
          <p:cNvSpPr txBox="1">
            <a:spLocks/>
          </p:cNvSpPr>
          <p:nvPr/>
        </p:nvSpPr>
        <p:spPr>
          <a:xfrm>
            <a:off x="1259632" y="2818721"/>
            <a:ext cx="4032448" cy="877782"/>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smtClean="0"/>
              <a:t>m) Gestão da Mudança; </a:t>
            </a:r>
          </a:p>
        </p:txBody>
      </p:sp>
    </p:spTree>
    <p:extLst>
      <p:ext uri="{BB962C8B-B14F-4D97-AF65-F5344CB8AC3E}">
        <p14:creationId xmlns:p14="http://schemas.microsoft.com/office/powerpoint/2010/main" val="351669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539552" y="1628800"/>
            <a:ext cx="3312368" cy="576064"/>
          </a:xfrm>
        </p:spPr>
        <p:txBody>
          <a:bodyPr>
            <a:noAutofit/>
          </a:bodyPr>
          <a:lstStyle/>
          <a:p>
            <a:r>
              <a:rPr lang="pt-BR" sz="2800" dirty="0" smtClean="0"/>
              <a:t>o) Código </a:t>
            </a:r>
            <a:r>
              <a:rPr lang="pt-BR" sz="2800" dirty="0"/>
              <a:t>de Ética</a:t>
            </a:r>
            <a:r>
              <a:rPr lang="pt-BR" sz="2800" dirty="0" smtClean="0"/>
              <a:t>;</a:t>
            </a:r>
          </a:p>
          <a:p>
            <a:endParaRPr lang="pt-BR" sz="2800" dirty="0" smtClean="0"/>
          </a:p>
        </p:txBody>
      </p:sp>
      <p:sp>
        <p:nvSpPr>
          <p:cNvPr id="3" name="Título 2"/>
          <p:cNvSpPr>
            <a:spLocks noGrp="1"/>
          </p:cNvSpPr>
          <p:nvPr>
            <p:ph type="title"/>
          </p:nvPr>
        </p:nvSpPr>
        <p:spPr>
          <a:xfrm>
            <a:off x="352426" y="228600"/>
            <a:ext cx="7680960" cy="824136"/>
          </a:xfrm>
        </p:spPr>
        <p:txBody>
          <a:bodyPr/>
          <a:lstStyle/>
          <a:p>
            <a:r>
              <a:rPr lang="pt-BR" dirty="0" smtClean="0"/>
              <a:t>Temas nas empresas</a:t>
            </a:r>
            <a:endParaRPr lang="pt-BR" dirty="0"/>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6730" y="1268760"/>
            <a:ext cx="3924300" cy="1162050"/>
          </a:xfrm>
          <a:prstGeom prst="rect">
            <a:avLst/>
          </a:prstGeom>
        </p:spPr>
      </p:pic>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2173" y="2452762"/>
            <a:ext cx="2724150" cy="1676400"/>
          </a:xfrm>
          <a:prstGeom prst="rect">
            <a:avLst/>
          </a:prstGeom>
        </p:spPr>
      </p:pic>
      <p:pic>
        <p:nvPicPr>
          <p:cNvPr id="7" name="Imagem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2080" y="4293096"/>
            <a:ext cx="2133600" cy="2143125"/>
          </a:xfrm>
          <a:prstGeom prst="rect">
            <a:avLst/>
          </a:prstGeom>
        </p:spPr>
      </p:pic>
      <p:sp>
        <p:nvSpPr>
          <p:cNvPr id="8" name="Espaço Reservado para Conteúdo 1"/>
          <p:cNvSpPr txBox="1">
            <a:spLocks/>
          </p:cNvSpPr>
          <p:nvPr/>
        </p:nvSpPr>
        <p:spPr>
          <a:xfrm>
            <a:off x="796330" y="4752590"/>
            <a:ext cx="3847678" cy="1224136"/>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smtClean="0"/>
              <a:t>q) Código de Conduta </a:t>
            </a:r>
            <a:r>
              <a:rPr lang="pt-BR" sz="2800" dirty="0"/>
              <a:t>e</a:t>
            </a:r>
            <a:r>
              <a:rPr lang="pt-BR" sz="2800" dirty="0" smtClean="0"/>
              <a:t>m Redes Sociais;</a:t>
            </a:r>
          </a:p>
          <a:p>
            <a:endParaRPr lang="pt-BR" sz="2800" dirty="0" smtClean="0"/>
          </a:p>
          <a:p>
            <a:endParaRPr lang="pt-BR" sz="2800" dirty="0" smtClean="0"/>
          </a:p>
        </p:txBody>
      </p:sp>
      <p:sp>
        <p:nvSpPr>
          <p:cNvPr id="9" name="Espaço Reservado para Conteúdo 1"/>
          <p:cNvSpPr txBox="1">
            <a:spLocks/>
          </p:cNvSpPr>
          <p:nvPr/>
        </p:nvSpPr>
        <p:spPr>
          <a:xfrm>
            <a:off x="4402286" y="2894918"/>
            <a:ext cx="4435084" cy="792088"/>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smtClean="0"/>
              <a:t>p) Código de Conduta Profissional;</a:t>
            </a:r>
          </a:p>
        </p:txBody>
      </p:sp>
    </p:spTree>
    <p:extLst>
      <p:ext uri="{BB962C8B-B14F-4D97-AF65-F5344CB8AC3E}">
        <p14:creationId xmlns:p14="http://schemas.microsoft.com/office/powerpoint/2010/main" val="2941125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533752" y="1412776"/>
            <a:ext cx="7504951" cy="1017389"/>
          </a:xfrm>
        </p:spPr>
        <p:txBody>
          <a:bodyPr>
            <a:noAutofit/>
          </a:bodyPr>
          <a:lstStyle/>
          <a:p>
            <a:r>
              <a:rPr lang="pt-BR" sz="2800" dirty="0"/>
              <a:t>r</a:t>
            </a:r>
            <a:r>
              <a:rPr lang="pt-BR" sz="2800" dirty="0" smtClean="0"/>
              <a:t>) Visão Estratégica/Pensamento Estratégico: curto, médio e longo prazo.</a:t>
            </a:r>
            <a:endParaRPr lang="pt-BR" sz="2600" dirty="0" smtClean="0"/>
          </a:p>
        </p:txBody>
      </p:sp>
      <p:sp>
        <p:nvSpPr>
          <p:cNvPr id="3" name="Título 2"/>
          <p:cNvSpPr>
            <a:spLocks noGrp="1"/>
          </p:cNvSpPr>
          <p:nvPr>
            <p:ph type="title"/>
          </p:nvPr>
        </p:nvSpPr>
        <p:spPr>
          <a:xfrm>
            <a:off x="352426" y="228600"/>
            <a:ext cx="7680960" cy="680120"/>
          </a:xfrm>
        </p:spPr>
        <p:txBody>
          <a:bodyPr>
            <a:normAutofit fontScale="90000"/>
          </a:bodyPr>
          <a:lstStyle/>
          <a:p>
            <a:r>
              <a:rPr lang="pt-BR" dirty="0" smtClean="0"/>
              <a:t>Temas nas empresas</a:t>
            </a:r>
            <a:endParaRPr lang="pt-BR" dirty="0"/>
          </a:p>
        </p:txBody>
      </p:sp>
      <p:sp>
        <p:nvSpPr>
          <p:cNvPr id="4" name="Espaço Reservado para Conteúdo 1"/>
          <p:cNvSpPr txBox="1">
            <a:spLocks/>
          </p:cNvSpPr>
          <p:nvPr/>
        </p:nvSpPr>
        <p:spPr>
          <a:xfrm>
            <a:off x="0" y="4581128"/>
            <a:ext cx="8748464" cy="2362200"/>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endParaRPr lang="pt-BR" sz="2800" dirty="0"/>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1982" y="2430165"/>
            <a:ext cx="2762250" cy="1657350"/>
          </a:xfrm>
          <a:prstGeom prst="rect">
            <a:avLst/>
          </a:prstGeom>
        </p:spPr>
      </p:pic>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4128" y="1988840"/>
            <a:ext cx="2314575" cy="1971675"/>
          </a:xfrm>
          <a:prstGeom prst="rect">
            <a:avLst/>
          </a:prstGeom>
        </p:spPr>
      </p:pic>
      <p:pic>
        <p:nvPicPr>
          <p:cNvPr id="7" name="Imagem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17219" y="4221088"/>
            <a:ext cx="3528392" cy="2452823"/>
          </a:xfrm>
          <a:prstGeom prst="rect">
            <a:avLst/>
          </a:prstGeom>
        </p:spPr>
      </p:pic>
      <p:sp>
        <p:nvSpPr>
          <p:cNvPr id="8" name="Espaço Reservado para Conteúdo 1"/>
          <p:cNvSpPr txBox="1">
            <a:spLocks/>
          </p:cNvSpPr>
          <p:nvPr/>
        </p:nvSpPr>
        <p:spPr>
          <a:xfrm>
            <a:off x="533751" y="4365104"/>
            <a:ext cx="4258687" cy="1899592"/>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smtClean="0"/>
              <a:t>s) Visão Sistêmica – o todo </a:t>
            </a:r>
          </a:p>
          <a:p>
            <a:r>
              <a:rPr lang="pt-BR" sz="2800" dirty="0" smtClean="0"/>
              <a:t>é maior do que a soma</a:t>
            </a:r>
          </a:p>
          <a:p>
            <a:r>
              <a:rPr lang="pt-BR" sz="2800" dirty="0" smtClean="0"/>
              <a:t>das partes;</a:t>
            </a:r>
          </a:p>
          <a:p>
            <a:pPr marL="685800" lvl="1" indent="-514350"/>
            <a:endParaRPr lang="pt-BR" sz="2600" dirty="0" smtClean="0"/>
          </a:p>
          <a:p>
            <a:pPr marL="685800" lvl="1" indent="-514350"/>
            <a:endParaRPr lang="pt-BR" sz="2600" dirty="0" smtClean="0"/>
          </a:p>
        </p:txBody>
      </p:sp>
    </p:spTree>
    <p:extLst>
      <p:ext uri="{BB962C8B-B14F-4D97-AF65-F5344CB8AC3E}">
        <p14:creationId xmlns:p14="http://schemas.microsoft.com/office/powerpoint/2010/main" val="118847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533752" y="1412776"/>
            <a:ext cx="7680960" cy="4724400"/>
          </a:xfrm>
        </p:spPr>
        <p:txBody>
          <a:bodyPr>
            <a:noAutofit/>
          </a:bodyPr>
          <a:lstStyle/>
          <a:p>
            <a:r>
              <a:rPr lang="pt-BR" sz="2800" dirty="0" smtClean="0"/>
              <a:t>u) Liderança:</a:t>
            </a:r>
          </a:p>
          <a:p>
            <a:pPr marL="685800" lvl="1" indent="-514350"/>
            <a:r>
              <a:rPr lang="pt-BR" sz="2600" dirty="0" smtClean="0"/>
              <a:t>Líder Educador;</a:t>
            </a:r>
          </a:p>
          <a:p>
            <a:pPr marL="685800" lvl="1" indent="-514350"/>
            <a:r>
              <a:rPr lang="pt-BR" sz="2600" dirty="0" smtClean="0"/>
              <a:t>Líder </a:t>
            </a:r>
            <a:r>
              <a:rPr lang="pt-BR" sz="2600" dirty="0" err="1" smtClean="0"/>
              <a:t>Coach</a:t>
            </a:r>
            <a:r>
              <a:rPr lang="pt-BR" sz="2600" dirty="0" smtClean="0"/>
              <a:t>;</a:t>
            </a:r>
          </a:p>
          <a:p>
            <a:pPr marL="685800" lvl="1" indent="-514350"/>
            <a:r>
              <a:rPr lang="pt-BR" sz="2600" dirty="0" smtClean="0"/>
              <a:t>Líder Exemplo;</a:t>
            </a:r>
          </a:p>
          <a:p>
            <a:pPr marL="685800" lvl="1" indent="-514350"/>
            <a:r>
              <a:rPr lang="pt-BR" sz="2600" dirty="0" smtClean="0"/>
              <a:t>Líder Integrador...</a:t>
            </a:r>
          </a:p>
          <a:p>
            <a:pPr marL="685800" lvl="1" indent="-514350"/>
            <a:endParaRPr lang="pt-BR" sz="2600" dirty="0" smtClean="0"/>
          </a:p>
          <a:p>
            <a:pPr marL="685800" lvl="1" indent="-514350"/>
            <a:endParaRPr lang="pt-BR" sz="2600" dirty="0" smtClean="0"/>
          </a:p>
        </p:txBody>
      </p:sp>
      <p:sp>
        <p:nvSpPr>
          <p:cNvPr id="3" name="Título 2"/>
          <p:cNvSpPr>
            <a:spLocks noGrp="1"/>
          </p:cNvSpPr>
          <p:nvPr>
            <p:ph type="title"/>
          </p:nvPr>
        </p:nvSpPr>
        <p:spPr/>
        <p:txBody>
          <a:bodyPr/>
          <a:lstStyle/>
          <a:p>
            <a:r>
              <a:rPr lang="pt-BR" dirty="0" smtClean="0"/>
              <a:t>Temas nas empresas</a:t>
            </a:r>
            <a:endParaRPr lang="pt-BR" dirty="0"/>
          </a:p>
        </p:txBody>
      </p:sp>
      <p:sp>
        <p:nvSpPr>
          <p:cNvPr id="4" name="Espaço Reservado para Conteúdo 1"/>
          <p:cNvSpPr txBox="1">
            <a:spLocks/>
          </p:cNvSpPr>
          <p:nvPr/>
        </p:nvSpPr>
        <p:spPr>
          <a:xfrm>
            <a:off x="0" y="4581128"/>
            <a:ext cx="8748464" cy="2362200"/>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endParaRPr lang="pt-BR" sz="2800" dirty="0"/>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5520" y="1484784"/>
            <a:ext cx="4473848" cy="3351067"/>
          </a:xfrm>
          <a:prstGeom prst="rect">
            <a:avLst/>
          </a:prstGeom>
        </p:spPr>
      </p:pic>
    </p:spTree>
    <p:extLst>
      <p:ext uri="{BB962C8B-B14F-4D97-AF65-F5344CB8AC3E}">
        <p14:creationId xmlns:p14="http://schemas.microsoft.com/office/powerpoint/2010/main" val="299349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bldLvl="5"/>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761778" y="57944"/>
            <a:ext cx="7680960" cy="1066800"/>
          </a:xfrm>
        </p:spPr>
        <p:txBody>
          <a:bodyPr/>
          <a:lstStyle/>
          <a:p>
            <a:r>
              <a:rPr lang="pt-BR" dirty="0" smtClean="0"/>
              <a:t>Programa de Gestão Avançada</a:t>
            </a:r>
            <a:endParaRPr lang="pt-BR" dirty="0"/>
          </a:p>
        </p:txBody>
      </p:sp>
      <p:pic>
        <p:nvPicPr>
          <p:cNvPr id="4" name="Imagem 3"/>
          <p:cNvPicPr>
            <a:picLocks noChangeAspect="1"/>
          </p:cNvPicPr>
          <p:nvPr/>
        </p:nvPicPr>
        <p:blipFill>
          <a:blip r:embed="rId3" cstate="print">
            <a:extLst>
              <a:ext uri="{BEBA8EAE-BF5A-486C-A8C5-ECC9F3942E4B}">
                <a14:imgProps xmlns:a14="http://schemas.microsoft.com/office/drawing/2010/main">
                  <a14:imgLayer r:embed="rId4">
                    <a14:imgEffect>
                      <a14:brightnessContrast bright="38000" contrast="-18000"/>
                    </a14:imgEffect>
                  </a14:imgLayer>
                </a14:imgProps>
              </a:ext>
              <a:ext uri="{28A0092B-C50C-407E-A947-70E740481C1C}">
                <a14:useLocalDpi xmlns:a14="http://schemas.microsoft.com/office/drawing/2010/main" val="0"/>
              </a:ext>
            </a:extLst>
          </a:blip>
          <a:stretch>
            <a:fillRect/>
          </a:stretch>
        </p:blipFill>
        <p:spPr>
          <a:xfrm>
            <a:off x="960107" y="1232757"/>
            <a:ext cx="7140285" cy="5355214"/>
          </a:xfrm>
          <a:prstGeom prst="rect">
            <a:avLst/>
          </a:prstGeom>
        </p:spPr>
      </p:pic>
    </p:spTree>
    <p:extLst>
      <p:ext uri="{BB962C8B-B14F-4D97-AF65-F5344CB8AC3E}">
        <p14:creationId xmlns:p14="http://schemas.microsoft.com/office/powerpoint/2010/main" val="4729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437828" y="1484784"/>
            <a:ext cx="6408712" cy="2448272"/>
          </a:xfrm>
        </p:spPr>
        <p:txBody>
          <a:bodyPr>
            <a:normAutofit/>
          </a:bodyPr>
          <a:lstStyle/>
          <a:p>
            <a:r>
              <a:rPr lang="pt-BR" sz="2800" dirty="0"/>
              <a:t>As empresas buscam hoje equipes cada vez mais diversificadas. </a:t>
            </a:r>
            <a:endParaRPr lang="pt-BR" sz="2800" dirty="0" smtClean="0"/>
          </a:p>
          <a:p>
            <a:r>
              <a:rPr lang="pt-BR" sz="2800" dirty="0" smtClean="0"/>
              <a:t>Não </a:t>
            </a:r>
            <a:r>
              <a:rPr lang="pt-BR" sz="2800" dirty="0"/>
              <a:t>necessitam mais apenas a “Mão” do empregado/colaborador; necessitam de seu </a:t>
            </a:r>
            <a:r>
              <a:rPr lang="pt-BR" sz="2800" dirty="0" smtClean="0"/>
              <a:t>cérebro e do seu coração. </a:t>
            </a:r>
          </a:p>
        </p:txBody>
      </p:sp>
      <p:sp>
        <p:nvSpPr>
          <p:cNvPr id="3" name="Título 2"/>
          <p:cNvSpPr>
            <a:spLocks noGrp="1"/>
          </p:cNvSpPr>
          <p:nvPr>
            <p:ph type="title"/>
          </p:nvPr>
        </p:nvSpPr>
        <p:spPr>
          <a:xfrm>
            <a:off x="467544" y="228600"/>
            <a:ext cx="7565842" cy="1066800"/>
          </a:xfrm>
        </p:spPr>
        <p:txBody>
          <a:bodyPr/>
          <a:lstStyle/>
          <a:p>
            <a:r>
              <a:rPr lang="pt-BR" dirty="0" smtClean="0"/>
              <a:t>Conclusão</a:t>
            </a:r>
            <a:endParaRPr lang="pt-BR" dirty="0"/>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8264" y="1196752"/>
            <a:ext cx="1905000" cy="1857375"/>
          </a:xfrm>
          <a:prstGeom prst="rect">
            <a:avLst/>
          </a:prstGeom>
        </p:spPr>
      </p:pic>
      <p:sp>
        <p:nvSpPr>
          <p:cNvPr id="6" name="Espaço Reservado para Conteúdo 1"/>
          <p:cNvSpPr txBox="1">
            <a:spLocks/>
          </p:cNvSpPr>
          <p:nvPr/>
        </p:nvSpPr>
        <p:spPr>
          <a:xfrm>
            <a:off x="467544" y="3933056"/>
            <a:ext cx="8385720" cy="2592288"/>
          </a:xfrm>
          <a:prstGeom prst="rect">
            <a:avLst/>
          </a:prstGeom>
        </p:spPr>
        <p:txBody>
          <a:bodyPr vert="horz" lIns="91440" tIns="45720" rIns="91440" bIns="45720" rtlCol="0">
            <a:normAutofit lnSpcReduction="10000"/>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smtClean="0"/>
              <a:t>Não querem mais apenas o lado racional, que não dá mais conta da complexidade dos problemas que surgem a cada momento. </a:t>
            </a:r>
          </a:p>
          <a:p>
            <a:r>
              <a:rPr lang="pt-BR" sz="2800" dirty="0" smtClean="0"/>
              <a:t>Necessitam de pessoas com capacidades múltiplas, que utilizem seus cérebros na integralidade e tomem decisões éticas com autonomia.</a:t>
            </a:r>
            <a:endParaRPr lang="pt-BR" sz="2800" dirty="0"/>
          </a:p>
        </p:txBody>
      </p:sp>
    </p:spTree>
    <p:extLst>
      <p:ext uri="{BB962C8B-B14F-4D97-AF65-F5344CB8AC3E}">
        <p14:creationId xmlns:p14="http://schemas.microsoft.com/office/powerpoint/2010/main" val="134067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437828" y="1052736"/>
            <a:ext cx="8598668" cy="5688632"/>
          </a:xfrm>
        </p:spPr>
        <p:txBody>
          <a:bodyPr>
            <a:normAutofit fontScale="70000" lnSpcReduction="20000"/>
          </a:bodyPr>
          <a:lstStyle/>
          <a:p>
            <a:r>
              <a:rPr lang="pt-BR" sz="2800" dirty="0" smtClean="0"/>
              <a:t>E a Igreja? As Comunidades, por si só, são extremamente diversificadas. </a:t>
            </a:r>
          </a:p>
          <a:p>
            <a:r>
              <a:rPr lang="pt-BR" sz="2800" dirty="0" smtClean="0"/>
              <a:t>Tem dentro de si, por natureza, a complexidade do ser humano, do Universo e de Deus...</a:t>
            </a:r>
          </a:p>
          <a:p>
            <a:r>
              <a:rPr lang="pt-BR" sz="2800" dirty="0" smtClean="0"/>
              <a:t>Tem o desafio de trabalhar com o voluntariado, com os inúmeros dons concedidos por Deus e que precisam ser lapidados</a:t>
            </a:r>
            <a:r>
              <a:rPr lang="pt-BR" sz="2800" dirty="0"/>
              <a:t> </a:t>
            </a:r>
            <a:r>
              <a:rPr lang="pt-BR" sz="2800" dirty="0" smtClean="0"/>
              <a:t> e colocados a serviço da Missão.</a:t>
            </a:r>
          </a:p>
          <a:p>
            <a:r>
              <a:rPr lang="pt-BR" sz="2800" dirty="0" smtClean="0"/>
              <a:t>E, a boa notícia! Em relação às empresas, a Igreja tem inúmeras vantagens:</a:t>
            </a:r>
          </a:p>
          <a:p>
            <a:r>
              <a:rPr lang="pt-BR" sz="2800" dirty="0" smtClean="0"/>
              <a:t>Como não visa lucro, o tempo pode e deve ter outra dimensão que nas empresas.</a:t>
            </a:r>
          </a:p>
          <a:p>
            <a:r>
              <a:rPr lang="pt-BR" sz="2800" dirty="0" smtClean="0"/>
              <a:t>Seu código de ética é a Bíblia!</a:t>
            </a:r>
          </a:p>
          <a:p>
            <a:r>
              <a:rPr lang="pt-BR" sz="2800" dirty="0"/>
              <a:t>E tem a mensagem de </a:t>
            </a:r>
            <a:r>
              <a:rPr lang="pt-BR" sz="2800" dirty="0" smtClean="0"/>
              <a:t>Cristo:</a:t>
            </a:r>
          </a:p>
          <a:p>
            <a:r>
              <a:rPr lang="pt-BR" sz="2800" dirty="0" smtClean="0"/>
              <a:t>AMOR, </a:t>
            </a:r>
          </a:p>
          <a:p>
            <a:r>
              <a:rPr lang="pt-BR" sz="2800" dirty="0" smtClean="0"/>
              <a:t>PERDÃO,</a:t>
            </a:r>
          </a:p>
          <a:p>
            <a:r>
              <a:rPr lang="pt-BR" sz="2800" dirty="0" smtClean="0"/>
              <a:t>RESPEITO </a:t>
            </a:r>
            <a:r>
              <a:rPr lang="pt-BR" sz="2800" dirty="0"/>
              <a:t>ao próximo, ao </a:t>
            </a:r>
            <a:r>
              <a:rPr lang="pt-BR" sz="2800" dirty="0" smtClean="0"/>
              <a:t>diferente...</a:t>
            </a:r>
          </a:p>
          <a:p>
            <a:r>
              <a:rPr lang="pt-BR" sz="2800" dirty="0" smtClean="0"/>
              <a:t>ESPERANÇA e FÉ!</a:t>
            </a:r>
          </a:p>
        </p:txBody>
      </p:sp>
      <p:sp>
        <p:nvSpPr>
          <p:cNvPr id="3" name="Título 2"/>
          <p:cNvSpPr>
            <a:spLocks noGrp="1"/>
          </p:cNvSpPr>
          <p:nvPr>
            <p:ph type="title"/>
          </p:nvPr>
        </p:nvSpPr>
        <p:spPr>
          <a:xfrm>
            <a:off x="467544" y="228600"/>
            <a:ext cx="7565842" cy="680120"/>
          </a:xfrm>
        </p:spPr>
        <p:txBody>
          <a:bodyPr>
            <a:normAutofit fontScale="90000"/>
          </a:bodyPr>
          <a:lstStyle/>
          <a:p>
            <a:r>
              <a:rPr lang="pt-BR" dirty="0" smtClean="0"/>
              <a:t>Conclusão</a:t>
            </a:r>
            <a:endParaRPr lang="pt-BR"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4088" y="4037790"/>
            <a:ext cx="3760688" cy="2816886"/>
          </a:xfrm>
          <a:prstGeom prst="rect">
            <a:avLst/>
          </a:prstGeom>
        </p:spPr>
      </p:pic>
    </p:spTree>
    <p:extLst>
      <p:ext uri="{BB962C8B-B14F-4D97-AF65-F5344CB8AC3E}">
        <p14:creationId xmlns:p14="http://schemas.microsoft.com/office/powerpoint/2010/main" val="112011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395536" y="1484288"/>
            <a:ext cx="2133600" cy="2133600"/>
          </a:xfrm>
        </p:spPr>
      </p:pic>
      <p:sp>
        <p:nvSpPr>
          <p:cNvPr id="3" name="Título 2"/>
          <p:cNvSpPr>
            <a:spLocks noGrp="1"/>
          </p:cNvSpPr>
          <p:nvPr>
            <p:ph type="title"/>
          </p:nvPr>
        </p:nvSpPr>
        <p:spPr/>
        <p:txBody>
          <a:bodyPr/>
          <a:lstStyle/>
          <a:p>
            <a:r>
              <a:rPr lang="pt-BR" dirty="0" smtClean="0"/>
              <a:t>Livros utilizados nas empresas</a:t>
            </a:r>
            <a:endParaRPr lang="pt-BR" dirty="0"/>
          </a:p>
        </p:txBody>
      </p:sp>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1800" y="1700808"/>
            <a:ext cx="2160240" cy="2160240"/>
          </a:xfrm>
          <a:prstGeom prst="rect">
            <a:avLst/>
          </a:prstGeom>
        </p:spPr>
      </p:pic>
      <p:pic>
        <p:nvPicPr>
          <p:cNvPr id="6" name="Image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4088" y="1866900"/>
            <a:ext cx="1512168" cy="2066630"/>
          </a:xfrm>
          <a:prstGeom prst="rect">
            <a:avLst/>
          </a:prstGeom>
        </p:spPr>
      </p:pic>
      <p:pic>
        <p:nvPicPr>
          <p:cNvPr id="7" name="Imagem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544" y="3933530"/>
            <a:ext cx="2143125" cy="2143125"/>
          </a:xfrm>
          <a:prstGeom prst="rect">
            <a:avLst/>
          </a:prstGeom>
        </p:spPr>
      </p:pic>
      <p:pic>
        <p:nvPicPr>
          <p:cNvPr id="8" name="Imagem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61332" y="4077072"/>
            <a:ext cx="1781175" cy="2562225"/>
          </a:xfrm>
          <a:prstGeom prst="rect">
            <a:avLst/>
          </a:prstGeom>
        </p:spPr>
      </p:pic>
    </p:spTree>
    <p:extLst>
      <p:ext uri="{BB962C8B-B14F-4D97-AF65-F5344CB8AC3E}">
        <p14:creationId xmlns:p14="http://schemas.microsoft.com/office/powerpoint/2010/main" val="2278507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611560" y="1556792"/>
            <a:ext cx="8280920" cy="3816424"/>
          </a:xfrm>
        </p:spPr>
        <p:txBody>
          <a:bodyPr>
            <a:noAutofit/>
          </a:bodyPr>
          <a:lstStyle/>
          <a:p>
            <a:pPr marL="68580"/>
            <a:r>
              <a:rPr lang="pt-BR" sz="2800" dirty="0" smtClean="0"/>
              <a:t>a) Plano de Carreira – foco no indivíduo. Djalma de Pinho Rebouças de Oliveira. São Paulo: Atlas, 2009.</a:t>
            </a:r>
          </a:p>
          <a:p>
            <a:pPr marL="68580"/>
            <a:r>
              <a:rPr lang="pt-BR" sz="2800" dirty="0" smtClean="0"/>
              <a:t>b) O Nascimento da Era </a:t>
            </a:r>
            <a:r>
              <a:rPr lang="pt-BR" sz="2800" dirty="0" err="1" smtClean="0"/>
              <a:t>Caórdica</a:t>
            </a:r>
            <a:r>
              <a:rPr lang="pt-BR" sz="2800" dirty="0" smtClean="0"/>
              <a:t>. </a:t>
            </a:r>
            <a:r>
              <a:rPr lang="pt-BR" sz="2800" dirty="0" err="1" smtClean="0"/>
              <a:t>Dee</a:t>
            </a:r>
            <a:r>
              <a:rPr lang="pt-BR" sz="2800" dirty="0" smtClean="0"/>
              <a:t> Huck. São Paulo: </a:t>
            </a:r>
            <a:r>
              <a:rPr lang="pt-BR" sz="2800" dirty="0" err="1" smtClean="0"/>
              <a:t>Cultrix</a:t>
            </a:r>
            <a:r>
              <a:rPr lang="pt-BR" sz="2800" dirty="0" smtClean="0"/>
              <a:t>, </a:t>
            </a:r>
            <a:r>
              <a:rPr lang="pt-BR" sz="2800" dirty="0" err="1" smtClean="0"/>
              <a:t>xxx</a:t>
            </a:r>
            <a:endParaRPr lang="pt-BR" sz="2800" dirty="0" smtClean="0"/>
          </a:p>
          <a:p>
            <a:pPr marL="68580"/>
            <a:r>
              <a:rPr lang="pt-BR" sz="2800" dirty="0" smtClean="0"/>
              <a:t>c) Gestão Qualificada – a conexão entre felicidade e negócio. </a:t>
            </a:r>
            <a:r>
              <a:rPr lang="pt-BR" sz="2800" dirty="0" err="1" smtClean="0"/>
              <a:t>Mihaly</a:t>
            </a:r>
            <a:r>
              <a:rPr lang="pt-BR" sz="2800" dirty="0" smtClean="0"/>
              <a:t> </a:t>
            </a:r>
            <a:r>
              <a:rPr lang="pt-BR" sz="2800" dirty="0" err="1" smtClean="0"/>
              <a:t>Csikszentmihalyi</a:t>
            </a:r>
            <a:r>
              <a:rPr lang="pt-BR" sz="2800" dirty="0" smtClean="0"/>
              <a:t>. Porto Alegre: </a:t>
            </a:r>
            <a:r>
              <a:rPr lang="pt-BR" sz="2800" dirty="0" err="1" smtClean="0"/>
              <a:t>Bookman</a:t>
            </a:r>
            <a:r>
              <a:rPr lang="pt-BR" sz="2800" dirty="0" smtClean="0"/>
              <a:t>, 2004</a:t>
            </a:r>
          </a:p>
          <a:p>
            <a:pPr marL="68580"/>
            <a:endParaRPr lang="pt-BR" sz="2800" dirty="0"/>
          </a:p>
        </p:txBody>
      </p:sp>
      <p:sp>
        <p:nvSpPr>
          <p:cNvPr id="2" name="Título 1"/>
          <p:cNvSpPr>
            <a:spLocks noGrp="1"/>
          </p:cNvSpPr>
          <p:nvPr>
            <p:ph type="title"/>
          </p:nvPr>
        </p:nvSpPr>
        <p:spPr/>
        <p:txBody>
          <a:bodyPr/>
          <a:lstStyle/>
          <a:p>
            <a:r>
              <a:rPr lang="pt-BR" dirty="0" smtClean="0"/>
              <a:t>Bibliografias</a:t>
            </a:r>
            <a:endParaRPr lang="pt-BR" dirty="0"/>
          </a:p>
        </p:txBody>
      </p:sp>
    </p:spTree>
    <p:extLst>
      <p:ext uri="{BB962C8B-B14F-4D97-AF65-F5344CB8AC3E}">
        <p14:creationId xmlns:p14="http://schemas.microsoft.com/office/powerpoint/2010/main" val="343242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2483768" y="1268760"/>
            <a:ext cx="6336704" cy="2313581"/>
          </a:xfrm>
        </p:spPr>
        <p:txBody>
          <a:bodyPr>
            <a:noAutofit/>
          </a:bodyPr>
          <a:lstStyle/>
          <a:p>
            <a:r>
              <a:rPr lang="pt-BR" sz="2800" dirty="0" smtClean="0"/>
              <a:t>Por </a:t>
            </a:r>
            <a:r>
              <a:rPr lang="pt-BR" sz="2800" dirty="0"/>
              <a:t>muito tempo, ministros e </a:t>
            </a:r>
            <a:r>
              <a:rPr lang="pt-BR" sz="2800" dirty="0" smtClean="0"/>
              <a:t>	ministras basearam </a:t>
            </a:r>
            <a:r>
              <a:rPr lang="pt-BR" sz="2800" dirty="0"/>
              <a:t>sua atuação em </a:t>
            </a:r>
            <a:r>
              <a:rPr lang="pt-BR" sz="2800" dirty="0" smtClean="0"/>
              <a:t>paradigmas teológicos</a:t>
            </a:r>
            <a:r>
              <a:rPr lang="pt-BR" sz="2800" dirty="0"/>
              <a:t>, sem muita </a:t>
            </a:r>
            <a:r>
              <a:rPr lang="pt-BR" sz="2800" dirty="0" smtClean="0"/>
              <a:t>preocupação </a:t>
            </a:r>
            <a:r>
              <a:rPr lang="pt-BR" sz="2800" dirty="0"/>
              <a:t>e/ou </a:t>
            </a:r>
            <a:r>
              <a:rPr lang="pt-BR" sz="2800" dirty="0" smtClean="0"/>
              <a:t>necessidade </a:t>
            </a:r>
            <a:r>
              <a:rPr lang="pt-BR" sz="2800" dirty="0"/>
              <a:t>de </a:t>
            </a:r>
            <a:r>
              <a:rPr lang="pt-BR" sz="2800" dirty="0" smtClean="0"/>
              <a:t>que outras </a:t>
            </a:r>
            <a:r>
              <a:rPr lang="pt-BR" sz="2800" dirty="0"/>
              <a:t>áreas do </a:t>
            </a:r>
            <a:r>
              <a:rPr lang="pt-BR" sz="2800" dirty="0" smtClean="0"/>
              <a:t>conhecimento </a:t>
            </a:r>
            <a:r>
              <a:rPr lang="pt-BR" sz="2800" dirty="0"/>
              <a:t>fossem acessadas. </a:t>
            </a:r>
            <a:endParaRPr lang="pt-BR" sz="2800" dirty="0" smtClean="0"/>
          </a:p>
          <a:p>
            <a:r>
              <a:rPr lang="pt-BR" sz="2800" dirty="0" smtClean="0"/>
              <a:t>.</a:t>
            </a:r>
            <a:endParaRPr lang="pt-BR" sz="2800" dirty="0"/>
          </a:p>
        </p:txBody>
      </p:sp>
      <p:sp>
        <p:nvSpPr>
          <p:cNvPr id="3" name="Título 2"/>
          <p:cNvSpPr>
            <a:spLocks noGrp="1"/>
          </p:cNvSpPr>
          <p:nvPr>
            <p:ph type="title"/>
          </p:nvPr>
        </p:nvSpPr>
        <p:spPr>
          <a:xfrm>
            <a:off x="539552" y="116632"/>
            <a:ext cx="7680960" cy="1066800"/>
          </a:xfrm>
        </p:spPr>
        <p:txBody>
          <a:bodyPr/>
          <a:lstStyle/>
          <a:p>
            <a:pPr algn="ctr"/>
            <a:r>
              <a:rPr lang="pt-BR" dirty="0" smtClean="0"/>
              <a:t>Justificativa</a:t>
            </a:r>
            <a:endParaRPr lang="pt-BR"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716" y="332656"/>
            <a:ext cx="1562825" cy="3249685"/>
          </a:xfrm>
          <a:prstGeom prst="rect">
            <a:avLst/>
          </a:prstGeom>
        </p:spPr>
      </p:pic>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4168" y="3824724"/>
            <a:ext cx="2899745" cy="2664296"/>
          </a:xfrm>
          <a:prstGeom prst="rect">
            <a:avLst/>
          </a:prstGeom>
        </p:spPr>
      </p:pic>
      <p:sp>
        <p:nvSpPr>
          <p:cNvPr id="6" name="Espaço Reservado para Conteúdo 1"/>
          <p:cNvSpPr txBox="1">
            <a:spLocks/>
          </p:cNvSpPr>
          <p:nvPr/>
        </p:nvSpPr>
        <p:spPr>
          <a:xfrm>
            <a:off x="-396552" y="3922293"/>
            <a:ext cx="8540054" cy="5328592"/>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b="1" dirty="0" smtClean="0"/>
              <a:t>		</a:t>
            </a:r>
            <a:r>
              <a:rPr lang="pt-BR" sz="2800" dirty="0" smtClean="0"/>
              <a:t>.</a:t>
            </a:r>
            <a:endParaRPr lang="pt-BR" sz="2800" dirty="0"/>
          </a:p>
        </p:txBody>
      </p:sp>
      <p:sp>
        <p:nvSpPr>
          <p:cNvPr id="7" name="Espaço Reservado para Conteúdo 1"/>
          <p:cNvSpPr txBox="1">
            <a:spLocks/>
          </p:cNvSpPr>
          <p:nvPr/>
        </p:nvSpPr>
        <p:spPr>
          <a:xfrm>
            <a:off x="323528" y="3840996"/>
            <a:ext cx="5904656" cy="2810289"/>
          </a:xfrm>
          <a:prstGeom prst="rect">
            <a:avLst/>
          </a:prstGeom>
        </p:spPr>
        <p:txBody>
          <a:bodyPr vert="horz" lIns="91440" tIns="45720" rIns="91440" bIns="45720" rtlCol="0">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pt-BR" sz="2800" dirty="0" smtClean="0"/>
              <a:t>A modernidade e a pós-modernidade, no entanto, trazem desafios que só  podem ser enfrentados com uma visão multidisciplinar/transdisciplinar, com a cooperação de muitos agentes de conhecimento.</a:t>
            </a:r>
            <a:endParaRPr lang="pt-BR" sz="2800" dirty="0"/>
          </a:p>
        </p:txBody>
      </p:sp>
    </p:spTree>
    <p:extLst>
      <p:ext uri="{BB962C8B-B14F-4D97-AF65-F5344CB8AC3E}">
        <p14:creationId xmlns:p14="http://schemas.microsoft.com/office/powerpoint/2010/main" val="6937790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barn(inVertical)">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064106" y="6033762"/>
            <a:ext cx="7680960" cy="850776"/>
          </a:xfrm>
        </p:spPr>
        <p:txBody>
          <a:bodyPr>
            <a:normAutofit fontScale="90000"/>
          </a:bodyPr>
          <a:lstStyle/>
          <a:p>
            <a:r>
              <a:rPr lang="pt-BR" dirty="0" smtClean="0"/>
              <a:t>		Temos algo em         comum</a:t>
            </a:r>
            <a:r>
              <a:rPr lang="pt-BR" sz="6000" dirty="0" smtClean="0">
                <a:solidFill>
                  <a:srgbClr val="FFFF00"/>
                </a:solidFill>
              </a:rPr>
              <a:t>?</a:t>
            </a:r>
            <a:endParaRPr lang="pt-BR" sz="6000" dirty="0">
              <a:solidFill>
                <a:srgbClr val="FFFF00"/>
              </a:solidFill>
            </a:endParaRPr>
          </a:p>
        </p:txBody>
      </p:sp>
      <p:graphicFrame>
        <p:nvGraphicFramePr>
          <p:cNvPr id="10" name="Objeto 9"/>
          <p:cNvGraphicFramePr>
            <a:graphicFrameLocks noChangeAspect="1"/>
          </p:cNvGraphicFramePr>
          <p:nvPr>
            <p:extLst>
              <p:ext uri="{D42A27DB-BD31-4B8C-83A1-F6EECF244321}">
                <p14:modId xmlns:p14="http://schemas.microsoft.com/office/powerpoint/2010/main" val="1169116499"/>
              </p:ext>
            </p:extLst>
          </p:nvPr>
        </p:nvGraphicFramePr>
        <p:xfrm>
          <a:off x="3995936" y="2559087"/>
          <a:ext cx="4875442" cy="3656582"/>
        </p:xfrm>
        <a:graphic>
          <a:graphicData uri="http://schemas.openxmlformats.org/presentationml/2006/ole">
            <mc:AlternateContent xmlns:mc="http://schemas.openxmlformats.org/markup-compatibility/2006">
              <mc:Choice xmlns:v="urn:schemas-microsoft-com:vml" Requires="v">
                <p:oleObj spid="_x0000_s7214" name="Slide" r:id="rId4" imgW="4572180" imgH="3429060" progId="PowerPoint.Slide.8">
                  <p:embed/>
                </p:oleObj>
              </mc:Choice>
              <mc:Fallback>
                <p:oleObj name="Slide" r:id="rId4" imgW="4572180" imgH="3429060" progId="PowerPoint.Slide.8">
                  <p:embed/>
                  <p:pic>
                    <p:nvPicPr>
                      <p:cNvPr id="0" name=""/>
                      <p:cNvPicPr/>
                      <p:nvPr/>
                    </p:nvPicPr>
                    <p:blipFill>
                      <a:blip r:embed="rId5"/>
                      <a:stretch>
                        <a:fillRect/>
                      </a:stretch>
                    </p:blipFill>
                    <p:spPr>
                      <a:xfrm>
                        <a:off x="3995936" y="2559087"/>
                        <a:ext cx="4875442" cy="3656582"/>
                      </a:xfrm>
                      <a:prstGeom prst="rect">
                        <a:avLst/>
                      </a:prstGeom>
                    </p:spPr>
                  </p:pic>
                </p:oleObj>
              </mc:Fallback>
            </mc:AlternateContent>
          </a:graphicData>
        </a:graphic>
      </p:graphicFrame>
      <p:pic>
        <p:nvPicPr>
          <p:cNvPr id="11" name="Imagem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6216" y="293068"/>
            <a:ext cx="2228850" cy="2047875"/>
          </a:xfrm>
          <a:prstGeom prst="rect">
            <a:avLst/>
          </a:prstGeom>
        </p:spPr>
      </p:pic>
      <p:pic>
        <p:nvPicPr>
          <p:cNvPr id="12" name="Imagem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8311" y="3645024"/>
            <a:ext cx="3012025" cy="2369142"/>
          </a:xfrm>
          <a:prstGeom prst="rect">
            <a:avLst/>
          </a:prstGeom>
        </p:spPr>
      </p:pic>
      <p:pic>
        <p:nvPicPr>
          <p:cNvPr id="13" name="Imagem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9632" y="1700808"/>
            <a:ext cx="2379166" cy="1784375"/>
          </a:xfrm>
          <a:prstGeom prst="rect">
            <a:avLst/>
          </a:prstGeom>
        </p:spPr>
      </p:pic>
      <p:sp>
        <p:nvSpPr>
          <p:cNvPr id="15" name="Seta em curva para cima 14"/>
          <p:cNvSpPr/>
          <p:nvPr/>
        </p:nvSpPr>
        <p:spPr>
          <a:xfrm rot="11385058">
            <a:off x="1944336" y="1196752"/>
            <a:ext cx="4571880" cy="1008112"/>
          </a:xfrm>
          <a:prstGeom prst="curvedUp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7" name="Seta em curva para cima 16"/>
          <p:cNvSpPr/>
          <p:nvPr/>
        </p:nvSpPr>
        <p:spPr>
          <a:xfrm>
            <a:off x="2006723" y="6014166"/>
            <a:ext cx="5021933" cy="843834"/>
          </a:xfrm>
          <a:prstGeom prst="curvedUp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9" name="Título 2"/>
          <p:cNvSpPr txBox="1">
            <a:spLocks/>
          </p:cNvSpPr>
          <p:nvPr/>
        </p:nvSpPr>
        <p:spPr>
          <a:xfrm>
            <a:off x="611560" y="268930"/>
            <a:ext cx="7176904" cy="850776"/>
          </a:xfrm>
          <a:prstGeom prst="rect">
            <a:avLst/>
          </a:prstGeom>
        </p:spPr>
        <p:txBody>
          <a:bodyPr vert="horz" lIns="91440" tIns="45720" rIns="91440" bIns="45720" rtlCol="0" anchor="b" anchorCtr="0">
            <a:normAutofit fontScale="97500"/>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pt-BR" dirty="0" smtClean="0"/>
              <a:t>Empresas e Igreja</a:t>
            </a:r>
            <a:endParaRPr lang="pt-BR" sz="6000" dirty="0">
              <a:solidFill>
                <a:srgbClr val="FFFF00"/>
              </a:solidFill>
            </a:endParaRPr>
          </a:p>
        </p:txBody>
      </p:sp>
    </p:spTree>
    <p:extLst>
      <p:ext uri="{BB962C8B-B14F-4D97-AF65-F5344CB8AC3E}">
        <p14:creationId xmlns:p14="http://schemas.microsoft.com/office/powerpoint/2010/main" val="8159597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sz="quarter" idx="13"/>
          </p:nvPr>
        </p:nvSpPr>
        <p:spPr>
          <a:xfrm>
            <a:off x="4170245" y="558158"/>
            <a:ext cx="4403909" cy="638594"/>
          </a:xfrm>
        </p:spPr>
        <p:txBody>
          <a:bodyPr>
            <a:normAutofit/>
          </a:bodyPr>
          <a:lstStyle/>
          <a:p>
            <a:pPr algn="ctr"/>
            <a:r>
              <a:rPr lang="pt-BR" sz="3300" dirty="0">
                <a:solidFill>
                  <a:srgbClr val="FFFF00"/>
                </a:solidFill>
              </a:rPr>
              <a:t>controle e </a:t>
            </a:r>
            <a:r>
              <a:rPr lang="pt-BR" sz="3300" dirty="0" smtClean="0">
                <a:solidFill>
                  <a:srgbClr val="FFFF00"/>
                </a:solidFill>
              </a:rPr>
              <a:t>comando</a:t>
            </a:r>
            <a:endParaRPr lang="pt-BR" dirty="0"/>
          </a:p>
        </p:txBody>
      </p:sp>
      <p:sp>
        <p:nvSpPr>
          <p:cNvPr id="3" name="Título 2"/>
          <p:cNvSpPr>
            <a:spLocks noGrp="1"/>
          </p:cNvSpPr>
          <p:nvPr>
            <p:ph type="title"/>
          </p:nvPr>
        </p:nvSpPr>
        <p:spPr>
          <a:xfrm>
            <a:off x="352426" y="228600"/>
            <a:ext cx="4075558" cy="1066800"/>
          </a:xfrm>
        </p:spPr>
        <p:txBody>
          <a:bodyPr/>
          <a:lstStyle/>
          <a:p>
            <a:r>
              <a:rPr lang="pt-BR" dirty="0" smtClean="0"/>
              <a:t>Uma nova era!!!</a:t>
            </a:r>
            <a:endParaRPr lang="pt-BR"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2200" y="2708920"/>
            <a:ext cx="2501255" cy="3598062"/>
          </a:xfrm>
          <a:prstGeom prst="rect">
            <a:avLst/>
          </a:prstGeom>
        </p:spPr>
      </p:pic>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7864" y="3140968"/>
            <a:ext cx="2634426" cy="2263960"/>
          </a:xfrm>
          <a:prstGeom prst="rect">
            <a:avLst/>
          </a:prstGeom>
        </p:spPr>
      </p:pic>
      <p:pic>
        <p:nvPicPr>
          <p:cNvPr id="6" name="Image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228" y="4503511"/>
            <a:ext cx="2286000" cy="1143000"/>
          </a:xfrm>
          <a:prstGeom prst="rect">
            <a:avLst/>
          </a:prstGeom>
        </p:spPr>
      </p:pic>
      <p:pic>
        <p:nvPicPr>
          <p:cNvPr id="7" name="Imagem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352" y="1770706"/>
            <a:ext cx="2428875" cy="1876425"/>
          </a:xfrm>
          <a:prstGeom prst="rect">
            <a:avLst/>
          </a:prstGeom>
        </p:spPr>
      </p:pic>
      <p:sp>
        <p:nvSpPr>
          <p:cNvPr id="8" name="Espaço Reservado para Conteúdo 1"/>
          <p:cNvSpPr txBox="1">
            <a:spLocks/>
          </p:cNvSpPr>
          <p:nvPr/>
        </p:nvSpPr>
        <p:spPr>
          <a:xfrm>
            <a:off x="4307365" y="1052736"/>
            <a:ext cx="4403909" cy="1853602"/>
          </a:xfrm>
          <a:prstGeom prst="rect">
            <a:avLst/>
          </a:prstGeom>
        </p:spPr>
        <p:txBody>
          <a:bodyPr vert="horz" lIns="91440" tIns="45720" rIns="91440" bIns="45720" rtlCol="0">
            <a:norm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ctr"/>
            <a:r>
              <a:rPr lang="pt-BR" sz="3300" dirty="0" smtClean="0">
                <a:solidFill>
                  <a:srgbClr val="FFC000"/>
                </a:solidFill>
              </a:rPr>
              <a:t>x</a:t>
            </a:r>
          </a:p>
          <a:p>
            <a:pPr algn="ctr"/>
            <a:r>
              <a:rPr lang="pt-BR" sz="3300" dirty="0" smtClean="0">
                <a:solidFill>
                  <a:srgbClr val="FFFF00"/>
                </a:solidFill>
              </a:rPr>
              <a:t>Caos e ordem</a:t>
            </a:r>
            <a:endParaRPr lang="pt-BR" dirty="0" smtClean="0">
              <a:solidFill>
                <a:srgbClr val="FFFF00"/>
              </a:solidFill>
            </a:endParaRPr>
          </a:p>
          <a:p>
            <a:endParaRPr lang="pt-BR" dirty="0" smtClean="0"/>
          </a:p>
          <a:p>
            <a:endParaRPr lang="pt-BR" dirty="0"/>
          </a:p>
        </p:txBody>
      </p:sp>
    </p:spTree>
    <p:extLst>
      <p:ext uri="{BB962C8B-B14F-4D97-AF65-F5344CB8AC3E}">
        <p14:creationId xmlns:p14="http://schemas.microsoft.com/office/powerpoint/2010/main" val="126436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755576" y="1628800"/>
            <a:ext cx="7772400" cy="4572000"/>
          </a:xfrm>
        </p:spPr>
        <p:txBody>
          <a:bodyPr>
            <a:normAutofit/>
          </a:bodyPr>
          <a:lstStyle/>
          <a:p>
            <a:pPr marL="68580"/>
            <a:r>
              <a:rPr lang="pt-BR" sz="2800" dirty="0" smtClean="0"/>
              <a:t>a) Obter os resultados esperados </a:t>
            </a:r>
            <a:r>
              <a:rPr lang="pt-BR" sz="2800" dirty="0" smtClean="0">
                <a:solidFill>
                  <a:srgbClr val="FFFF00"/>
                </a:solidFill>
              </a:rPr>
              <a:t>por meio da atuação das pessoas</a:t>
            </a:r>
            <a:r>
              <a:rPr lang="pt-BR" sz="2800" dirty="0" smtClean="0"/>
              <a:t>;</a:t>
            </a:r>
          </a:p>
        </p:txBody>
      </p:sp>
      <p:sp>
        <p:nvSpPr>
          <p:cNvPr id="2" name="Título 1"/>
          <p:cNvSpPr>
            <a:spLocks noGrp="1"/>
          </p:cNvSpPr>
          <p:nvPr>
            <p:ph type="title"/>
          </p:nvPr>
        </p:nvSpPr>
        <p:spPr/>
        <p:txBody>
          <a:bodyPr>
            <a:normAutofit fontScale="90000"/>
          </a:bodyPr>
          <a:lstStyle/>
          <a:p>
            <a:r>
              <a:rPr lang="pt-BR" dirty="0" smtClean="0"/>
              <a:t>Profissional - Responsabilidades básicas</a:t>
            </a:r>
            <a:endParaRPr lang="pt-BR"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2924944"/>
            <a:ext cx="3962103" cy="3021682"/>
          </a:xfrm>
          <a:prstGeom prst="rect">
            <a:avLst/>
          </a:prstGeom>
        </p:spPr>
      </p:pic>
    </p:spTree>
    <p:extLst>
      <p:ext uri="{BB962C8B-B14F-4D97-AF65-F5344CB8AC3E}">
        <p14:creationId xmlns:p14="http://schemas.microsoft.com/office/powerpoint/2010/main" val="309817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4355976" y="2060848"/>
            <a:ext cx="4392488" cy="764108"/>
          </a:xfrm>
        </p:spPr>
        <p:txBody>
          <a:bodyPr>
            <a:normAutofit/>
          </a:bodyPr>
          <a:lstStyle/>
          <a:p>
            <a:pPr marL="68580"/>
            <a:r>
              <a:rPr lang="pt-BR" sz="2800" dirty="0" smtClean="0"/>
              <a:t>b) Estabelecer prioridades;</a:t>
            </a:r>
          </a:p>
          <a:p>
            <a:pPr marL="68580"/>
            <a:endParaRPr lang="pt-BR" sz="2800" dirty="0" smtClean="0"/>
          </a:p>
        </p:txBody>
      </p:sp>
      <p:sp>
        <p:nvSpPr>
          <p:cNvPr id="2" name="Título 1"/>
          <p:cNvSpPr>
            <a:spLocks noGrp="1"/>
          </p:cNvSpPr>
          <p:nvPr>
            <p:ph type="title"/>
          </p:nvPr>
        </p:nvSpPr>
        <p:spPr/>
        <p:txBody>
          <a:bodyPr>
            <a:normAutofit fontScale="90000"/>
          </a:bodyPr>
          <a:lstStyle/>
          <a:p>
            <a:r>
              <a:rPr lang="pt-BR" dirty="0" smtClean="0"/>
              <a:t>Profissional - Responsabilidades básicas</a:t>
            </a:r>
            <a:endParaRPr lang="pt-BR" dirty="0"/>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3573016"/>
            <a:ext cx="3420989" cy="2525653"/>
          </a:xfrm>
          <a:prstGeom prst="rect">
            <a:avLst/>
          </a:prstGeom>
        </p:spPr>
      </p:pic>
      <p:sp>
        <p:nvSpPr>
          <p:cNvPr id="6" name="Espaço Reservado para Conteúdo 2"/>
          <p:cNvSpPr txBox="1">
            <a:spLocks/>
          </p:cNvSpPr>
          <p:nvPr/>
        </p:nvSpPr>
        <p:spPr>
          <a:xfrm>
            <a:off x="746572" y="4509120"/>
            <a:ext cx="4248472" cy="1828643"/>
          </a:xfrm>
          <a:prstGeom prst="rect">
            <a:avLst/>
          </a:prstGeom>
        </p:spPr>
        <p:txBody>
          <a:bodyPr vert="horz" lIns="91440" tIns="45720" rIns="91440" bIns="45720" rtlCol="0">
            <a:norm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68580"/>
            <a:r>
              <a:rPr lang="pt-BR" sz="2800" dirty="0" smtClean="0"/>
              <a:t>c) Interligar as atividades </a:t>
            </a:r>
          </a:p>
          <a:p>
            <a:pPr marL="68580"/>
            <a:r>
              <a:rPr lang="pt-BR" sz="2800" dirty="0" smtClean="0"/>
              <a:t>exercidas pelas empresas; </a:t>
            </a:r>
          </a:p>
          <a:p>
            <a:pPr marL="68580"/>
            <a:endParaRPr lang="pt-BR" sz="2800" dirty="0" smtClean="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187624" y="1552352"/>
            <a:ext cx="3024336" cy="2717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817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316236" y="1916832"/>
            <a:ext cx="3816424" cy="1656184"/>
          </a:xfrm>
        </p:spPr>
        <p:txBody>
          <a:bodyPr>
            <a:normAutofit/>
          </a:bodyPr>
          <a:lstStyle/>
          <a:p>
            <a:pPr marL="68580"/>
            <a:r>
              <a:rPr lang="pt-BR" sz="2800" dirty="0" smtClean="0"/>
              <a:t>d) Ter </a:t>
            </a:r>
            <a:r>
              <a:rPr lang="pt-BR" sz="2800" dirty="0" smtClean="0">
                <a:solidFill>
                  <a:srgbClr val="FFFF00"/>
                </a:solidFill>
              </a:rPr>
              <a:t>bom senso </a:t>
            </a:r>
            <a:r>
              <a:rPr lang="pt-BR" sz="2800" dirty="0" smtClean="0"/>
              <a:t>e, se possível, obter </a:t>
            </a:r>
            <a:r>
              <a:rPr lang="pt-BR" sz="2800" dirty="0" smtClean="0">
                <a:solidFill>
                  <a:srgbClr val="FFFF00"/>
                </a:solidFill>
              </a:rPr>
              <a:t>consenso</a:t>
            </a:r>
            <a:r>
              <a:rPr lang="pt-BR" sz="2800" dirty="0" smtClean="0"/>
              <a:t>;</a:t>
            </a:r>
            <a:endParaRPr lang="pt-BR" sz="2800" dirty="0"/>
          </a:p>
        </p:txBody>
      </p:sp>
      <p:sp>
        <p:nvSpPr>
          <p:cNvPr id="2" name="Título 1"/>
          <p:cNvSpPr>
            <a:spLocks noGrp="1"/>
          </p:cNvSpPr>
          <p:nvPr>
            <p:ph type="title"/>
          </p:nvPr>
        </p:nvSpPr>
        <p:spPr/>
        <p:txBody>
          <a:bodyPr>
            <a:normAutofit fontScale="90000"/>
          </a:bodyPr>
          <a:lstStyle/>
          <a:p>
            <a:r>
              <a:rPr lang="pt-BR" dirty="0" smtClean="0"/>
              <a:t>Profissional - Responsabilidades básicas</a:t>
            </a:r>
            <a:endParaRPr lang="pt-BR" dirty="0"/>
          </a:p>
        </p:txBody>
      </p:sp>
      <p:pic>
        <p:nvPicPr>
          <p:cNvPr id="8" name="Image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068" y="3933056"/>
            <a:ext cx="3816424" cy="2803903"/>
          </a:xfrm>
          <a:prstGeom prst="rect">
            <a:avLst/>
          </a:prstGeom>
        </p:spPr>
      </p:pic>
      <p:pic>
        <p:nvPicPr>
          <p:cNvPr id="11" name="Imagem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3702" y="1916832"/>
            <a:ext cx="4409590" cy="2016224"/>
          </a:xfrm>
          <a:prstGeom prst="rect">
            <a:avLst/>
          </a:prstGeom>
        </p:spPr>
      </p:pic>
      <p:sp>
        <p:nvSpPr>
          <p:cNvPr id="6" name="Espaço Reservado para Conteúdo 2"/>
          <p:cNvSpPr txBox="1">
            <a:spLocks/>
          </p:cNvSpPr>
          <p:nvPr/>
        </p:nvSpPr>
        <p:spPr>
          <a:xfrm>
            <a:off x="4860032" y="4823074"/>
            <a:ext cx="4078784" cy="648072"/>
          </a:xfrm>
          <a:prstGeom prst="rect">
            <a:avLst/>
          </a:prstGeom>
        </p:spPr>
        <p:txBody>
          <a:bodyPr vert="horz" lIns="91440" tIns="45720" rIns="91440" bIns="45720" rtlCol="0">
            <a:norm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68580"/>
            <a:r>
              <a:rPr lang="pt-BR" sz="2800" dirty="0" smtClean="0"/>
              <a:t>e) Saber </a:t>
            </a:r>
            <a:r>
              <a:rPr lang="pt-BR" sz="2800" dirty="0" smtClean="0">
                <a:solidFill>
                  <a:srgbClr val="FFFF00"/>
                </a:solidFill>
              </a:rPr>
              <a:t>fazer</a:t>
            </a:r>
            <a:r>
              <a:rPr lang="pt-BR" sz="2800" dirty="0" smtClean="0"/>
              <a:t> acontecer.</a:t>
            </a:r>
            <a:endParaRPr lang="pt-BR" sz="2800" dirty="0"/>
          </a:p>
        </p:txBody>
      </p:sp>
    </p:spTree>
    <p:extLst>
      <p:ext uri="{BB962C8B-B14F-4D97-AF65-F5344CB8AC3E}">
        <p14:creationId xmlns:p14="http://schemas.microsoft.com/office/powerpoint/2010/main" val="266221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467544" y="1556792"/>
            <a:ext cx="8136904" cy="1512168"/>
          </a:xfrm>
        </p:spPr>
        <p:txBody>
          <a:bodyPr>
            <a:noAutofit/>
          </a:bodyPr>
          <a:lstStyle/>
          <a:p>
            <a:pPr marL="68580"/>
            <a:r>
              <a:rPr lang="pt-BR" sz="2800" dirty="0" smtClean="0"/>
              <a:t>a) Formação </a:t>
            </a:r>
            <a:r>
              <a:rPr lang="pt-BR" sz="2800" dirty="0"/>
              <a:t>humanística, para saber trabalhar com as </a:t>
            </a:r>
            <a:r>
              <a:rPr lang="pt-BR" sz="2800" dirty="0">
                <a:solidFill>
                  <a:srgbClr val="FFFF00"/>
                </a:solidFill>
              </a:rPr>
              <a:t>pessoas</a:t>
            </a:r>
            <a:r>
              <a:rPr lang="pt-BR" sz="2800" dirty="0"/>
              <a:t> e as </a:t>
            </a:r>
            <a:r>
              <a:rPr lang="pt-BR" sz="2800" dirty="0">
                <a:solidFill>
                  <a:srgbClr val="FFFF00"/>
                </a:solidFill>
              </a:rPr>
              <a:t>equipes multidisciplinares</a:t>
            </a:r>
            <a:r>
              <a:rPr lang="pt-BR" sz="2800" dirty="0"/>
              <a:t>, na busca de resultados comuns</a:t>
            </a:r>
            <a:r>
              <a:rPr lang="pt-BR" sz="2800" dirty="0" smtClean="0"/>
              <a:t>;</a:t>
            </a:r>
            <a:endParaRPr lang="pt-BR" sz="2800" dirty="0"/>
          </a:p>
        </p:txBody>
      </p:sp>
      <p:sp>
        <p:nvSpPr>
          <p:cNvPr id="2" name="Título 1"/>
          <p:cNvSpPr>
            <a:spLocks noGrp="1"/>
          </p:cNvSpPr>
          <p:nvPr>
            <p:ph type="title"/>
          </p:nvPr>
        </p:nvSpPr>
        <p:spPr>
          <a:xfrm>
            <a:off x="395536" y="116632"/>
            <a:ext cx="7680960" cy="1066800"/>
          </a:xfrm>
        </p:spPr>
        <p:txBody>
          <a:bodyPr/>
          <a:lstStyle/>
          <a:p>
            <a:r>
              <a:rPr lang="pt-BR" dirty="0" smtClean="0"/>
              <a:t>Perfil ideal para os Profissionais</a:t>
            </a:r>
            <a:endParaRPr lang="pt-BR"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16" y="3284984"/>
            <a:ext cx="3697278" cy="2769390"/>
          </a:xfrm>
          <a:prstGeom prst="rect">
            <a:avLst/>
          </a:prstGeom>
        </p:spPr>
      </p:pic>
    </p:spTree>
    <p:extLst>
      <p:ext uri="{BB962C8B-B14F-4D97-AF65-F5344CB8AC3E}">
        <p14:creationId xmlns:p14="http://schemas.microsoft.com/office/powerpoint/2010/main" val="39779421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TC101790491[[fn=Mylar]]</Template>
  <TotalTime>734</TotalTime>
  <Words>1696</Words>
  <Application>Microsoft Office PowerPoint</Application>
  <PresentationFormat>Apresentação na tela (4:3)</PresentationFormat>
  <Paragraphs>190</Paragraphs>
  <Slides>28</Slides>
  <Notes>28</Notes>
  <HiddenSlides>1</HiddenSlides>
  <MMClips>0</MMClips>
  <ScaleCrop>false</ScaleCrop>
  <HeadingPairs>
    <vt:vector size="6" baseType="variant">
      <vt:variant>
        <vt:lpstr>Tema</vt:lpstr>
      </vt:variant>
      <vt:variant>
        <vt:i4>1</vt:i4>
      </vt:variant>
      <vt:variant>
        <vt:lpstr>Servidores OLE incorporados</vt:lpstr>
      </vt:variant>
      <vt:variant>
        <vt:i4>1</vt:i4>
      </vt:variant>
      <vt:variant>
        <vt:lpstr>Títulos de slides</vt:lpstr>
      </vt:variant>
      <vt:variant>
        <vt:i4>28</vt:i4>
      </vt:variant>
    </vt:vector>
  </HeadingPairs>
  <TitlesOfParts>
    <vt:vector size="30" baseType="lpstr">
      <vt:lpstr>Mylar</vt:lpstr>
      <vt:lpstr>Slide</vt:lpstr>
      <vt:lpstr>O Profissional de hoje... E do amanhã?</vt:lpstr>
      <vt:lpstr>Objetivo</vt:lpstr>
      <vt:lpstr>Justificativa</vt:lpstr>
      <vt:lpstr>  Temos algo em         comum?</vt:lpstr>
      <vt:lpstr>Uma nova era!!!</vt:lpstr>
      <vt:lpstr>Profissional - Responsabilidades básicas</vt:lpstr>
      <vt:lpstr>Profissional - Responsabilidades básicas</vt:lpstr>
      <vt:lpstr>Profissional - Responsabilidades básicas</vt:lpstr>
      <vt:lpstr>Perfil ideal para os Profissionais</vt:lpstr>
      <vt:lpstr>Perfil ideal para os Profissionais</vt:lpstr>
      <vt:lpstr>Perfil ideal para os Profissionais</vt:lpstr>
      <vt:lpstr>Perfil ideal para os Profissionais</vt:lpstr>
      <vt:lpstr>Flow (Mihaly)</vt:lpstr>
      <vt:lpstr>Perfil ideal para os Profissionais</vt:lpstr>
      <vt:lpstr>Perfil ideal para os Profissionais</vt:lpstr>
      <vt:lpstr>Temas nas empresas</vt:lpstr>
      <vt:lpstr>Temas nas empresas</vt:lpstr>
      <vt:lpstr>Temas nas empresas</vt:lpstr>
      <vt:lpstr>Temas nas empresas</vt:lpstr>
      <vt:lpstr>Temas nas empresas</vt:lpstr>
      <vt:lpstr>Temas nas empresas</vt:lpstr>
      <vt:lpstr>Temas nas empresas</vt:lpstr>
      <vt:lpstr>Temas nas empresas</vt:lpstr>
      <vt:lpstr>Programa de Gestão Avançada</vt:lpstr>
      <vt:lpstr>Conclusão</vt:lpstr>
      <vt:lpstr>Conclusão</vt:lpstr>
      <vt:lpstr>Livros utilizados nas empresas</vt:lpstr>
      <vt:lpstr>Bibliografias</vt:lpstr>
    </vt:vector>
  </TitlesOfParts>
  <Company>Caixa Economica Federal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Palestra de hoje</dc:title>
  <dc:creator>Usuario CAIXA</dc:creator>
  <cp:lastModifiedBy>Usuario CAIXA</cp:lastModifiedBy>
  <cp:revision>73</cp:revision>
  <cp:lastPrinted>2013-09-30T19:00:28Z</cp:lastPrinted>
  <dcterms:created xsi:type="dcterms:W3CDTF">2013-09-22T17:27:33Z</dcterms:created>
  <dcterms:modified xsi:type="dcterms:W3CDTF">2013-10-16T00:24:42Z</dcterms:modified>
</cp:coreProperties>
</file>