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67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72" r:id="rId12"/>
    <p:sldId id="271" r:id="rId13"/>
    <p:sldId id="270" r:id="rId14"/>
    <p:sldId id="265" r:id="rId15"/>
    <p:sldId id="266" r:id="rId16"/>
    <p:sldId id="268" r:id="rId17"/>
    <p:sldId id="269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17B72A"/>
    <a:srgbClr val="FF00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>
        <p:scale>
          <a:sx n="73" d="100"/>
          <a:sy n="73" d="100"/>
        </p:scale>
        <p:origin x="-1212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60505-F5AE-4693-8576-19004E6FF3AF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6CEA82-3815-4AE0-88D8-AD13B8CD1C5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31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6CEA82-3815-4AE0-88D8-AD13B8CD1C5F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  <p:transition spd="med"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E3C86-6F1D-4B2C-90E2-85E2E0E2BC0A}" type="datetimeFigureOut">
              <a:rPr lang="pt-BR" smtClean="0"/>
              <a:pPr/>
              <a:t>04/05/2013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0108F-EAAE-4FC6-BD3D-09506B3732C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 advClick="0"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57150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PARÓQUIA EVANGÉLICA </a:t>
            </a:r>
          </a:p>
          <a:p>
            <a:pPr algn="ctr">
              <a:buNone/>
            </a:pP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DE CONFISSÃO LUTERANA </a:t>
            </a:r>
          </a:p>
          <a:p>
            <a:pPr algn="ctr">
              <a:buNone/>
            </a:pPr>
            <a:r>
              <a:rPr lang="en-US" b="1" i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DE RIO CLARO</a:t>
            </a:r>
          </a:p>
          <a:p>
            <a:pPr algn="ctr"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3000" b="1" dirty="0" smtClean="0"/>
              <a:t>SINODO SUDESTE</a:t>
            </a:r>
          </a:p>
          <a:p>
            <a:pPr algn="ctr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en-US" sz="2800" b="1" dirty="0" smtClean="0"/>
              <a:t>ASSEMBLÉIA SINODAL</a:t>
            </a:r>
          </a:p>
          <a:p>
            <a:pPr algn="ctr">
              <a:buNone/>
            </a:pPr>
            <a:endParaRPr lang="en-US" sz="1800" b="1" dirty="0" smtClean="0"/>
          </a:p>
          <a:p>
            <a:pPr algn="ctr">
              <a:buNone/>
            </a:pPr>
            <a:r>
              <a:rPr lang="en-US" sz="2800" b="1" dirty="0" smtClean="0"/>
              <a:t>25 E 26 DE MAIO DE 2013</a:t>
            </a:r>
          </a:p>
          <a:p>
            <a:pPr algn="ctr">
              <a:buNone/>
            </a:pPr>
            <a:r>
              <a:rPr lang="en-US" sz="2800" b="1" dirty="0" smtClean="0"/>
              <a:t>LAR LUTERANO BELÉM - CAMPINAS</a:t>
            </a:r>
          </a:p>
          <a:p>
            <a:pPr algn="ctr">
              <a:buNone/>
            </a:pPr>
            <a:endParaRPr lang="pt-BR" sz="2800" b="1" dirty="0"/>
          </a:p>
        </p:txBody>
      </p:sp>
    </p:spTree>
  </p:cSld>
  <p:clrMapOvr>
    <a:masterClrMapping/>
  </p:clrMapOvr>
  <p:transition spd="med"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85786" y="428604"/>
            <a:ext cx="7772400" cy="457203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5786" y="5143512"/>
            <a:ext cx="7715304" cy="107157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A PARÓQUIA EVANGÉLICA DE CONFISSÃO LUTERANA DE RIO CLARO PROCURA CONDUZIR SUA CAMINHADA COMUNITÁRIA VISANDO TESTEMUNHAR A PRESENÇA DE CRISTO EM SEU DIA A DIA.</a:t>
            </a:r>
          </a:p>
          <a:p>
            <a:endParaRPr lang="pt-BR" sz="2000" b="1" dirty="0">
              <a:solidFill>
                <a:schemeClr val="tx1"/>
              </a:solidFill>
            </a:endParaRPr>
          </a:p>
        </p:txBody>
      </p:sp>
      <p:pic>
        <p:nvPicPr>
          <p:cNvPr id="9" name="Imagem 8" descr="tema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430" y="571480"/>
            <a:ext cx="3573520" cy="4357718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6887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214950"/>
            <a:ext cx="8229600" cy="91121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O trabalho do </a:t>
            </a:r>
            <a:r>
              <a:rPr lang="en-US" sz="2900" b="1" dirty="0" smtClean="0">
                <a:solidFill>
                  <a:schemeClr val="accent2">
                    <a:lumMod val="75000"/>
                  </a:schemeClr>
                </a:solidFill>
              </a:rPr>
              <a:t>presbitério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da paróquia de Rio Claro tem sido intenso. As muitas atividades que estão acontecendo exigem cuidado, planejamento e dedicação.</a:t>
            </a:r>
          </a:p>
        </p:txBody>
      </p:sp>
      <p:pic>
        <p:nvPicPr>
          <p:cNvPr id="7" name="Imagem 6" descr="DSC022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85728"/>
            <a:ext cx="3357585" cy="2518189"/>
          </a:xfrm>
          <a:prstGeom prst="rect">
            <a:avLst/>
          </a:prstGeom>
        </p:spPr>
      </p:pic>
      <p:pic>
        <p:nvPicPr>
          <p:cNvPr id="8" name="Imagem 7" descr="DSC022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285728"/>
            <a:ext cx="3071834" cy="2419070"/>
          </a:xfrm>
          <a:prstGeom prst="rect">
            <a:avLst/>
          </a:prstGeom>
        </p:spPr>
      </p:pic>
      <p:pic>
        <p:nvPicPr>
          <p:cNvPr id="9" name="Imagem 8" descr="DSC0229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2857496"/>
            <a:ext cx="3006754" cy="2255066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500066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286388"/>
            <a:ext cx="8229600" cy="107157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2400" b="1" dirty="0" smtClean="0"/>
              <a:t>A comunidade de Rio Claro se alegra com as inúmeras iniciativas e atividades que acontecem.</a:t>
            </a:r>
          </a:p>
          <a:p>
            <a:pPr algn="ctr">
              <a:buNone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CULTOS</a:t>
            </a:r>
            <a:endParaRPr lang="pt-B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agem 3" descr="DSCN11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2786082" cy="2196719"/>
          </a:xfrm>
          <a:prstGeom prst="rect">
            <a:avLst/>
          </a:prstGeom>
        </p:spPr>
      </p:pic>
      <p:pic>
        <p:nvPicPr>
          <p:cNvPr id="5" name="Imagem 4" descr="DSCN11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14290"/>
            <a:ext cx="2738456" cy="2214578"/>
          </a:xfrm>
          <a:prstGeom prst="rect">
            <a:avLst/>
          </a:prstGeom>
        </p:spPr>
      </p:pic>
      <p:pic>
        <p:nvPicPr>
          <p:cNvPr id="7" name="Imagem 6" descr="DSCN12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214290"/>
            <a:ext cx="2500330" cy="2214578"/>
          </a:xfrm>
          <a:prstGeom prst="rect">
            <a:avLst/>
          </a:prstGeom>
        </p:spPr>
      </p:pic>
      <p:pic>
        <p:nvPicPr>
          <p:cNvPr id="8" name="Imagem 7" descr="DSCN125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1" y="2500306"/>
            <a:ext cx="2762269" cy="2500330"/>
          </a:xfrm>
          <a:prstGeom prst="rect">
            <a:avLst/>
          </a:prstGeom>
        </p:spPr>
      </p:pic>
      <p:pic>
        <p:nvPicPr>
          <p:cNvPr id="9" name="Imagem 8" descr="DSCN125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77" y="2571744"/>
            <a:ext cx="2667019" cy="2500330"/>
          </a:xfrm>
          <a:prstGeom prst="rect">
            <a:avLst/>
          </a:prstGeom>
        </p:spPr>
      </p:pic>
      <p:pic>
        <p:nvPicPr>
          <p:cNvPr id="10" name="Imagem 9" descr="DSCN121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2198" y="2571744"/>
            <a:ext cx="2857520" cy="250033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501122" cy="5643602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71472" y="5862670"/>
            <a:ext cx="8001056" cy="638164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CELEBRAÇÃO DE PÁSCOA NO HORTO MUNICIPAL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7" name="Imagem 6" descr="SAM_12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2714644" cy="2625347"/>
          </a:xfrm>
          <a:prstGeom prst="rect">
            <a:avLst/>
          </a:prstGeom>
        </p:spPr>
      </p:pic>
      <p:pic>
        <p:nvPicPr>
          <p:cNvPr id="8" name="Imagem 7" descr="SAM_12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285728"/>
            <a:ext cx="2714644" cy="2571768"/>
          </a:xfrm>
          <a:prstGeom prst="rect">
            <a:avLst/>
          </a:prstGeom>
        </p:spPr>
      </p:pic>
      <p:pic>
        <p:nvPicPr>
          <p:cNvPr id="9" name="Imagem 8" descr="SAM_12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322" y="303106"/>
            <a:ext cx="2786082" cy="2447234"/>
          </a:xfrm>
          <a:prstGeom prst="rect">
            <a:avLst/>
          </a:prstGeom>
        </p:spPr>
      </p:pic>
      <p:pic>
        <p:nvPicPr>
          <p:cNvPr id="10" name="Imagem 9" descr="SAM_129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446" y="3089653"/>
            <a:ext cx="2928958" cy="2411032"/>
          </a:xfrm>
          <a:prstGeom prst="rect">
            <a:avLst/>
          </a:prstGeom>
        </p:spPr>
      </p:pic>
      <p:pic>
        <p:nvPicPr>
          <p:cNvPr id="11" name="Imagem 10" descr="SAM_129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40" y="3071810"/>
            <a:ext cx="2571768" cy="2500330"/>
          </a:xfrm>
          <a:prstGeom prst="rect">
            <a:avLst/>
          </a:prstGeom>
        </p:spPr>
      </p:pic>
      <p:pic>
        <p:nvPicPr>
          <p:cNvPr id="12" name="Imagem 11" descr="SAM_128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3071810"/>
            <a:ext cx="2714644" cy="2500314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286808" cy="557216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42910" y="5857892"/>
            <a:ext cx="7929618" cy="785818"/>
          </a:xfrm>
        </p:spPr>
        <p:txBody>
          <a:bodyPr>
            <a:normAutofit fontScale="85000" lnSpcReduction="10000"/>
          </a:bodyPr>
          <a:lstStyle/>
          <a:p>
            <a:r>
              <a:rPr lang="en-US" cap="all" dirty="0" smtClean="0">
                <a:solidFill>
                  <a:srgbClr val="0070C0"/>
                </a:solidFill>
              </a:rPr>
              <a:t>Jovens</a:t>
            </a:r>
            <a:r>
              <a:rPr lang="en-US" dirty="0" smtClean="0">
                <a:solidFill>
                  <a:srgbClr val="0070C0"/>
                </a:solidFill>
              </a:rPr>
              <a:t>: Culto </a:t>
            </a:r>
            <a:r>
              <a:rPr lang="en-US" dirty="0" err="1" smtClean="0">
                <a:solidFill>
                  <a:srgbClr val="0070C0"/>
                </a:solidFill>
              </a:rPr>
              <a:t>Jovem</a:t>
            </a:r>
            <a:r>
              <a:rPr lang="en-US" dirty="0" smtClean="0">
                <a:solidFill>
                  <a:srgbClr val="0070C0"/>
                </a:solidFill>
              </a:rPr>
              <a:t> mensal e </a:t>
            </a:r>
            <a:r>
              <a:rPr lang="en-US" dirty="0" err="1" smtClean="0">
                <a:solidFill>
                  <a:srgbClr val="0070C0"/>
                </a:solidFill>
              </a:rPr>
              <a:t>encontros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semanais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pt-BR" dirty="0">
              <a:solidFill>
                <a:srgbClr val="0070C0"/>
              </a:solidFill>
            </a:endParaRPr>
          </a:p>
        </p:txBody>
      </p:sp>
      <p:pic>
        <p:nvPicPr>
          <p:cNvPr id="4" name="Imagem 3" descr="DSCN10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142852"/>
            <a:ext cx="3571900" cy="2678925"/>
          </a:xfrm>
          <a:prstGeom prst="rect">
            <a:avLst/>
          </a:prstGeom>
        </p:spPr>
      </p:pic>
      <p:pic>
        <p:nvPicPr>
          <p:cNvPr id="5" name="Imagem 4" descr="DSCN11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142852"/>
            <a:ext cx="3665232" cy="2748924"/>
          </a:xfrm>
          <a:prstGeom prst="rect">
            <a:avLst/>
          </a:prstGeom>
        </p:spPr>
      </p:pic>
      <p:pic>
        <p:nvPicPr>
          <p:cNvPr id="6" name="Imagem 5" descr="DSCN10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2928934"/>
            <a:ext cx="3571900" cy="2678926"/>
          </a:xfrm>
          <a:prstGeom prst="rect">
            <a:avLst/>
          </a:prstGeom>
        </p:spPr>
      </p:pic>
      <p:pic>
        <p:nvPicPr>
          <p:cNvPr id="7" name="Imagem 6" descr="DSCN109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942" y="3000372"/>
            <a:ext cx="3619525" cy="2714644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5572140"/>
            <a:ext cx="8229600" cy="78581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Grupo de </a:t>
            </a:r>
            <a:r>
              <a:rPr lang="en-US" sz="2400" b="1" dirty="0" err="1" smtClean="0">
                <a:solidFill>
                  <a:srgbClr val="0070C0"/>
                </a:solidFill>
              </a:rPr>
              <a:t>Idosos</a:t>
            </a:r>
            <a:r>
              <a:rPr lang="en-US" sz="2400" b="1" dirty="0" smtClean="0">
                <a:solidFill>
                  <a:srgbClr val="0070C0"/>
                </a:solidFill>
              </a:rPr>
              <a:t> EMANUEL – </a:t>
            </a:r>
            <a:r>
              <a:rPr lang="en-US" sz="2400" b="1" dirty="0" err="1" smtClean="0">
                <a:solidFill>
                  <a:srgbClr val="0070C0"/>
                </a:solidFill>
              </a:rPr>
              <a:t>Encontros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mensais</a:t>
            </a:r>
            <a:r>
              <a:rPr lang="en-US" sz="2400" b="1" dirty="0" smtClean="0">
                <a:solidFill>
                  <a:srgbClr val="0070C0"/>
                </a:solidFill>
              </a:rPr>
              <a:t> e </a:t>
            </a:r>
            <a:r>
              <a:rPr lang="en-US" sz="2400" b="1" dirty="0" err="1" smtClean="0">
                <a:solidFill>
                  <a:srgbClr val="0070C0"/>
                </a:solidFill>
              </a:rPr>
              <a:t>Passeios</a:t>
            </a:r>
            <a:endParaRPr lang="pt-BR" sz="2400" b="1" dirty="0">
              <a:solidFill>
                <a:srgbClr val="0070C0"/>
              </a:solidFill>
            </a:endParaRPr>
          </a:p>
        </p:txBody>
      </p:sp>
      <p:pic>
        <p:nvPicPr>
          <p:cNvPr id="10" name="Espaço Reservado para Conteúdo 9" descr="DSCN11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3" y="285728"/>
            <a:ext cx="3619525" cy="2714644"/>
          </a:xfrm>
        </p:spPr>
      </p:pic>
      <p:pic>
        <p:nvPicPr>
          <p:cNvPr id="11" name="Imagem 10" descr="DSCN11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920" y="214290"/>
            <a:ext cx="3619527" cy="2714644"/>
          </a:xfrm>
          <a:prstGeom prst="rect">
            <a:avLst/>
          </a:prstGeom>
        </p:spPr>
      </p:pic>
      <p:pic>
        <p:nvPicPr>
          <p:cNvPr id="5" name="Imagem 4" descr="DSCN12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35" y="3265998"/>
            <a:ext cx="3763437" cy="2411860"/>
          </a:xfrm>
          <a:prstGeom prst="rect">
            <a:avLst/>
          </a:prstGeom>
        </p:spPr>
      </p:pic>
      <p:pic>
        <p:nvPicPr>
          <p:cNvPr id="6" name="Imagem 5" descr="DSCN119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3159668"/>
            <a:ext cx="3500462" cy="251819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357826"/>
            <a:ext cx="8286808" cy="78581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ENCONTRO DE CASAIS</a:t>
            </a:r>
            <a:endParaRPr lang="pt-BR" sz="2400" b="1" dirty="0">
              <a:solidFill>
                <a:srgbClr val="C00000"/>
              </a:solidFill>
            </a:endParaRPr>
          </a:p>
        </p:txBody>
      </p:sp>
      <p:pic>
        <p:nvPicPr>
          <p:cNvPr id="4" name="Espaço Reservado para Conteúdo 3" descr="encontro de casais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785794"/>
            <a:ext cx="3643338" cy="2732503"/>
          </a:xfrm>
        </p:spPr>
      </p:pic>
      <p:pic>
        <p:nvPicPr>
          <p:cNvPr id="5" name="Imagem 4" descr="Encontro de casai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1500174"/>
            <a:ext cx="3643339" cy="2751775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5357826"/>
            <a:ext cx="8501122" cy="1143008"/>
          </a:xfrm>
        </p:spPr>
        <p:txBody>
          <a:bodyPr>
            <a:noAutofit/>
          </a:bodyPr>
          <a:lstStyle/>
          <a:p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Atualmente a Paróquia conta com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três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grupos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de OASE: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Ferraz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, Rio Claro e Piracicaba.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Em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2012 o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grupo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de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Ferraz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sediou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o Encontro de OASE da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União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 </a:t>
            </a:r>
            <a:r>
              <a:rPr lang="en-US" sz="2400" b="1" i="1" dirty="0" err="1" smtClean="0">
                <a:solidFill>
                  <a:srgbClr val="FF00FF"/>
                </a:solidFill>
                <a:latin typeface="Agency FB" pitchFamily="34" charset="0"/>
              </a:rPr>
              <a:t>Paroquial</a:t>
            </a:r>
            <a:r>
              <a:rPr lang="en-US" sz="2400" b="1" i="1" dirty="0" smtClean="0">
                <a:solidFill>
                  <a:srgbClr val="FF00FF"/>
                </a:solidFill>
                <a:latin typeface="Agency FB" pitchFamily="34" charset="0"/>
              </a:rPr>
              <a:t>.   </a:t>
            </a:r>
            <a:endParaRPr lang="pt-BR" sz="2400" b="1" i="1" dirty="0">
              <a:solidFill>
                <a:srgbClr val="FF00FF"/>
              </a:solidFill>
              <a:latin typeface="Agency FB" pitchFamily="34" charset="0"/>
            </a:endParaRPr>
          </a:p>
        </p:txBody>
      </p:sp>
      <p:pic>
        <p:nvPicPr>
          <p:cNvPr id="4" name="Espaço Reservado para Conteúdo 3" descr="DSCF0491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3714775" cy="2518189"/>
          </a:xfrm>
        </p:spPr>
      </p:pic>
      <p:pic>
        <p:nvPicPr>
          <p:cNvPr id="6" name="Imagem 5" descr="DSC02225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42852"/>
            <a:ext cx="3649695" cy="2428891"/>
          </a:xfrm>
          <a:prstGeom prst="rect">
            <a:avLst/>
          </a:prstGeom>
        </p:spPr>
      </p:pic>
      <p:pic>
        <p:nvPicPr>
          <p:cNvPr id="7" name="Imagem 6" descr="DSC02209 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2786058"/>
            <a:ext cx="3500462" cy="2286016"/>
          </a:xfrm>
          <a:prstGeom prst="rect">
            <a:avLst/>
          </a:prstGeom>
        </p:spPr>
      </p:pic>
      <p:pic>
        <p:nvPicPr>
          <p:cNvPr id="8" name="Imagem 7" descr="Encontro OASE UP - 2012 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2" y="2714620"/>
            <a:ext cx="3408590" cy="2428892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786454"/>
            <a:ext cx="8229600" cy="64294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Área da formação: Curso ALPHA e Grupos ECO </a:t>
            </a:r>
            <a:endParaRPr lang="pt-BR" sz="2400" b="1" dirty="0">
              <a:solidFill>
                <a:srgbClr val="00B050"/>
              </a:solidFill>
            </a:endParaRPr>
          </a:p>
        </p:txBody>
      </p:sp>
      <p:pic>
        <p:nvPicPr>
          <p:cNvPr id="6" name="Espaço Reservado para Conteúdo 5" descr="DSCN12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14290"/>
            <a:ext cx="3905277" cy="2714644"/>
          </a:xfrm>
        </p:spPr>
      </p:pic>
      <p:pic>
        <p:nvPicPr>
          <p:cNvPr id="7" name="Imagem 6" descr="DSCN12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42852"/>
            <a:ext cx="3905276" cy="2786082"/>
          </a:xfrm>
          <a:prstGeom prst="rect">
            <a:avLst/>
          </a:prstGeom>
        </p:spPr>
      </p:pic>
      <p:pic>
        <p:nvPicPr>
          <p:cNvPr id="5" name="Imagem 4" descr="DSCN12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71809"/>
            <a:ext cx="3857652" cy="2571769"/>
          </a:xfrm>
          <a:prstGeom prst="rect">
            <a:avLst/>
          </a:prstGeom>
        </p:spPr>
      </p:pic>
      <p:pic>
        <p:nvPicPr>
          <p:cNvPr id="8" name="Imagem 7" descr="DSCN120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3000372"/>
            <a:ext cx="3879546" cy="2643206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5786454"/>
            <a:ext cx="8229600" cy="714372"/>
          </a:xfrm>
        </p:spPr>
        <p:txBody>
          <a:bodyPr>
            <a:normAutofit/>
          </a:bodyPr>
          <a:lstStyle/>
          <a:p>
            <a:r>
              <a:rPr lang="en-US" sz="3600" i="1" dirty="0" smtClean="0">
                <a:solidFill>
                  <a:srgbClr val="996600"/>
                </a:solidFill>
              </a:rPr>
              <a:t>Culto das </a:t>
            </a:r>
            <a:r>
              <a:rPr lang="en-US" sz="3600" i="1" dirty="0" err="1" smtClean="0">
                <a:solidFill>
                  <a:srgbClr val="996600"/>
                </a:solidFill>
              </a:rPr>
              <a:t>Crianças</a:t>
            </a:r>
            <a:r>
              <a:rPr lang="en-US" sz="3600" i="1" dirty="0" smtClean="0">
                <a:solidFill>
                  <a:srgbClr val="996600"/>
                </a:solidFill>
              </a:rPr>
              <a:t>     ---          JJ</a:t>
            </a:r>
            <a:endParaRPr lang="pt-BR" sz="3600" i="1" dirty="0">
              <a:solidFill>
                <a:srgbClr val="996600"/>
              </a:solidFill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271827" cy="3202644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578" y="260648"/>
            <a:ext cx="3803915" cy="285293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01008"/>
            <a:ext cx="3491880" cy="230425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56992"/>
            <a:ext cx="3456384" cy="2592288"/>
          </a:xfrm>
          <a:prstGeom prst="rect">
            <a:avLst/>
          </a:prstGeom>
        </p:spPr>
      </p:pic>
    </p:spTree>
  </p:cSld>
  <p:clrMapOvr>
    <a:masterClrMapping/>
  </p:clrMapOvr>
  <p:transition spd="med" advClick="0" advTm="5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929330"/>
            <a:ext cx="8229600" cy="571504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FF3399"/>
                </a:solidFill>
              </a:rPr>
              <a:t>GRUPO DE MULHERES</a:t>
            </a:r>
            <a:endParaRPr lang="pt-BR" sz="2800" b="1" i="1" dirty="0">
              <a:solidFill>
                <a:srgbClr val="FF3399"/>
              </a:solidFill>
            </a:endParaRPr>
          </a:p>
        </p:txBody>
      </p:sp>
      <p:pic>
        <p:nvPicPr>
          <p:cNvPr id="4" name="Espaço Reservado para Conteúdo 3" descr="Grupo de mulheres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1" y="214290"/>
            <a:ext cx="2571767" cy="2286016"/>
          </a:xfrm>
        </p:spPr>
      </p:pic>
      <p:pic>
        <p:nvPicPr>
          <p:cNvPr id="5" name="Imagem 4" descr="Grupo de mulheres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301" y="214290"/>
            <a:ext cx="3048021" cy="2286016"/>
          </a:xfrm>
          <a:prstGeom prst="rect">
            <a:avLst/>
          </a:prstGeom>
        </p:spPr>
      </p:pic>
      <p:pic>
        <p:nvPicPr>
          <p:cNvPr id="6" name="Imagem 5" descr="Grupo de mulheres 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218" y="214291"/>
            <a:ext cx="3000376" cy="2250282"/>
          </a:xfrm>
          <a:prstGeom prst="rect">
            <a:avLst/>
          </a:prstGeom>
        </p:spPr>
      </p:pic>
      <p:pic>
        <p:nvPicPr>
          <p:cNvPr id="7" name="Imagem 6" descr="Grupo de mulheres 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3000373"/>
            <a:ext cx="2857520" cy="2143140"/>
          </a:xfrm>
          <a:prstGeom prst="rect">
            <a:avLst/>
          </a:prstGeom>
        </p:spPr>
      </p:pic>
      <p:pic>
        <p:nvPicPr>
          <p:cNvPr id="8" name="Imagem 7" descr="Grupo de mulher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61" y="3089668"/>
            <a:ext cx="2928958" cy="2196719"/>
          </a:xfrm>
          <a:prstGeom prst="rect">
            <a:avLst/>
          </a:prstGeom>
        </p:spPr>
      </p:pic>
      <p:pic>
        <p:nvPicPr>
          <p:cNvPr id="9" name="Imagem 8" descr="Grupo de mulheres 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116" y="3143248"/>
            <a:ext cx="2476497" cy="1857373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5500702"/>
            <a:ext cx="8229600" cy="857248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chemeClr val="tx2"/>
                </a:solidFill>
              </a:rPr>
              <a:t>Encontro do Grupo de HOMENS na casa de um participante</a:t>
            </a:r>
            <a:endParaRPr lang="pt-BR" sz="2400" b="1" i="1" dirty="0">
              <a:solidFill>
                <a:schemeClr val="tx2"/>
              </a:solidFill>
            </a:endParaRPr>
          </a:p>
        </p:txBody>
      </p:sp>
      <p:pic>
        <p:nvPicPr>
          <p:cNvPr id="4" name="Espaço Reservado para Conteúdo 3" descr="DSCN12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19" y="285728"/>
            <a:ext cx="2667019" cy="2000264"/>
          </a:xfrm>
        </p:spPr>
      </p:pic>
      <p:pic>
        <p:nvPicPr>
          <p:cNvPr id="5" name="Imagem 4" descr="DSCN12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85727"/>
            <a:ext cx="2643206" cy="1982405"/>
          </a:xfrm>
          <a:prstGeom prst="rect">
            <a:avLst/>
          </a:prstGeom>
        </p:spPr>
      </p:pic>
      <p:pic>
        <p:nvPicPr>
          <p:cNvPr id="6" name="Imagem 5" descr="DSCN12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72198" y="285728"/>
            <a:ext cx="2571768" cy="1928826"/>
          </a:xfrm>
          <a:prstGeom prst="rect">
            <a:avLst/>
          </a:prstGeom>
        </p:spPr>
      </p:pic>
      <p:pic>
        <p:nvPicPr>
          <p:cNvPr id="7" name="Imagem 6" descr="DSCN128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9" y="2500306"/>
            <a:ext cx="2667019" cy="2000264"/>
          </a:xfrm>
          <a:prstGeom prst="rect">
            <a:avLst/>
          </a:prstGeom>
        </p:spPr>
      </p:pic>
      <p:pic>
        <p:nvPicPr>
          <p:cNvPr id="8" name="Imagem 7" descr="DSCN128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77" y="2500306"/>
            <a:ext cx="2667019" cy="2000264"/>
          </a:xfrm>
          <a:prstGeom prst="rect">
            <a:avLst/>
          </a:prstGeom>
        </p:spPr>
      </p:pic>
      <p:pic>
        <p:nvPicPr>
          <p:cNvPr id="9" name="Imagem 8" descr="DSCN127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4092" y="2500306"/>
            <a:ext cx="2571768" cy="2071702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5357826"/>
            <a:ext cx="8643998" cy="1143008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rgbClr val="7030A0"/>
                </a:solidFill>
                <a:latin typeface="Bookman Old Style" pitchFamily="18" charset="0"/>
              </a:rPr>
              <a:t>COMUNIDADE DE FERRAZ: Cultos, Coral, </a:t>
            </a:r>
            <a:r>
              <a:rPr lang="en-US" sz="2800" i="1" dirty="0" err="1" smtClean="0">
                <a:solidFill>
                  <a:srgbClr val="7030A0"/>
                </a:solidFill>
                <a:latin typeface="Bookman Old Style" pitchFamily="18" charset="0"/>
              </a:rPr>
              <a:t>Estudos</a:t>
            </a:r>
            <a:r>
              <a:rPr lang="en-US" sz="2800" i="1" dirty="0" smtClean="0">
                <a:solidFill>
                  <a:srgbClr val="7030A0"/>
                </a:solidFill>
                <a:latin typeface="Bookman Old Style" pitchFamily="18" charset="0"/>
              </a:rPr>
              <a:t> </a:t>
            </a:r>
            <a:r>
              <a:rPr lang="en-US" sz="2800" i="1" dirty="0" err="1" smtClean="0">
                <a:solidFill>
                  <a:srgbClr val="7030A0"/>
                </a:solidFill>
                <a:latin typeface="Bookman Old Style" pitchFamily="18" charset="0"/>
              </a:rPr>
              <a:t>bíblicos</a:t>
            </a:r>
            <a:r>
              <a:rPr lang="en-US" sz="2800" i="1" dirty="0" smtClean="0">
                <a:solidFill>
                  <a:srgbClr val="7030A0"/>
                </a:solidFill>
                <a:latin typeface="Bookman Old Style" pitchFamily="18" charset="0"/>
              </a:rPr>
              <a:t>, Grupo de </a:t>
            </a:r>
            <a:r>
              <a:rPr lang="en-US" sz="2800" i="1" dirty="0" err="1" smtClean="0">
                <a:solidFill>
                  <a:srgbClr val="7030A0"/>
                </a:solidFill>
                <a:latin typeface="Bookman Old Style" pitchFamily="18" charset="0"/>
              </a:rPr>
              <a:t>oração</a:t>
            </a:r>
            <a:r>
              <a:rPr lang="en-US" sz="2800" i="1" dirty="0" smtClean="0">
                <a:solidFill>
                  <a:srgbClr val="7030A0"/>
                </a:solidFill>
                <a:latin typeface="Bookman Old Style" pitchFamily="18" charset="0"/>
              </a:rPr>
              <a:t>, OASE… </a:t>
            </a:r>
            <a:endParaRPr lang="pt-BR" sz="2800" i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4" name="Espaço Reservado para Conteúdo 3" descr="coral em Valinhos - setembro 2012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2857522" cy="2143140"/>
          </a:xfrm>
        </p:spPr>
      </p:pic>
      <p:pic>
        <p:nvPicPr>
          <p:cNvPr id="6" name="Imagem 5" descr="Culto do Dia da Diaconia - abril de 2013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946" y="214290"/>
            <a:ext cx="2952772" cy="2214578"/>
          </a:xfrm>
          <a:prstGeom prst="rect">
            <a:avLst/>
          </a:prstGeom>
        </p:spPr>
      </p:pic>
      <p:pic>
        <p:nvPicPr>
          <p:cNvPr id="7" name="Imagem 6" descr="Teatro de Natal 2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2857496"/>
            <a:ext cx="2857521" cy="2071702"/>
          </a:xfrm>
          <a:prstGeom prst="rect">
            <a:avLst/>
          </a:prstGeom>
        </p:spPr>
      </p:pic>
      <p:pic>
        <p:nvPicPr>
          <p:cNvPr id="8" name="Imagem 7" descr="Confirmação 20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60" y="2857496"/>
            <a:ext cx="2928958" cy="2071702"/>
          </a:xfrm>
          <a:prstGeom prst="rect">
            <a:avLst/>
          </a:prstGeom>
        </p:spPr>
      </p:pic>
      <p:pic>
        <p:nvPicPr>
          <p:cNvPr id="9" name="Imagem 8" descr="Culto do Dia da Diaconia - abril de 201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6115" y="285728"/>
            <a:ext cx="2571769" cy="2143140"/>
          </a:xfrm>
          <a:prstGeom prst="rect">
            <a:avLst/>
          </a:prstGeom>
        </p:spPr>
      </p:pic>
      <p:pic>
        <p:nvPicPr>
          <p:cNvPr id="10" name="Imagem 9" descr="Teatro de Natal 2012 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240" y="2857496"/>
            <a:ext cx="2762270" cy="2071702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429264"/>
            <a:ext cx="8229600" cy="785810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17B72A"/>
                </a:solidFill>
              </a:rPr>
              <a:t>PIRACICABA: Cultos, OASE e </a:t>
            </a:r>
            <a:r>
              <a:rPr lang="en-US" sz="2800" b="1" i="1" dirty="0" err="1" smtClean="0">
                <a:solidFill>
                  <a:srgbClr val="17B72A"/>
                </a:solidFill>
              </a:rPr>
              <a:t>estudos</a:t>
            </a:r>
            <a:r>
              <a:rPr lang="en-US" sz="2800" b="1" i="1" dirty="0" smtClean="0">
                <a:solidFill>
                  <a:srgbClr val="17B72A"/>
                </a:solidFill>
              </a:rPr>
              <a:t> </a:t>
            </a:r>
            <a:r>
              <a:rPr lang="en-US" sz="2800" b="1" i="1" dirty="0" err="1" smtClean="0">
                <a:solidFill>
                  <a:srgbClr val="17B72A"/>
                </a:solidFill>
              </a:rPr>
              <a:t>bíblicos</a:t>
            </a:r>
            <a:endParaRPr lang="pt-BR" sz="2800" b="1" i="1" dirty="0">
              <a:solidFill>
                <a:srgbClr val="17B72A"/>
              </a:solidFill>
            </a:endParaRPr>
          </a:p>
        </p:txBody>
      </p:sp>
      <p:pic>
        <p:nvPicPr>
          <p:cNvPr id="4" name="Espaço Reservado para Conteúdo 3" descr="DSC0230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285728"/>
            <a:ext cx="2571768" cy="2214578"/>
          </a:xfrm>
        </p:spPr>
      </p:pic>
      <p:pic>
        <p:nvPicPr>
          <p:cNvPr id="5" name="Imagem 4" descr="DSC022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285728"/>
            <a:ext cx="2786082" cy="2357454"/>
          </a:xfrm>
          <a:prstGeom prst="rect">
            <a:avLst/>
          </a:prstGeom>
        </p:spPr>
      </p:pic>
      <p:pic>
        <p:nvPicPr>
          <p:cNvPr id="6" name="Imagem 5" descr="Profissão de fé Adriano - 17.02.20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44" y="2786058"/>
            <a:ext cx="2643206" cy="2500330"/>
          </a:xfrm>
          <a:prstGeom prst="rect">
            <a:avLst/>
          </a:prstGeom>
        </p:spPr>
      </p:pic>
      <p:pic>
        <p:nvPicPr>
          <p:cNvPr id="7" name="Imagem 6" descr="DSC020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2857497"/>
            <a:ext cx="2928958" cy="2518190"/>
          </a:xfrm>
          <a:prstGeom prst="rect">
            <a:avLst/>
          </a:prstGeom>
        </p:spPr>
      </p:pic>
      <p:pic>
        <p:nvPicPr>
          <p:cNvPr id="8" name="Imagem 7" descr="DSC020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4" y="2857496"/>
            <a:ext cx="2714644" cy="2500330"/>
          </a:xfrm>
          <a:prstGeom prst="rect">
            <a:avLst/>
          </a:prstGeom>
        </p:spPr>
      </p:pic>
      <p:pic>
        <p:nvPicPr>
          <p:cNvPr id="9" name="Imagem 8" descr="DSC0203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71802" y="214290"/>
            <a:ext cx="2714644" cy="2428892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5929338"/>
            <a:ext cx="8229600" cy="571496"/>
          </a:xfrm>
        </p:spPr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0070C0"/>
                </a:solidFill>
                <a:latin typeface="BatangChe" pitchFamily="49" charset="-127"/>
                <a:ea typeface="BatangChe" pitchFamily="49" charset="-127"/>
              </a:rPr>
              <a:t>SÃO CARLOS: Cultos e Estudo Bíblico</a:t>
            </a:r>
            <a:endParaRPr lang="pt-BR" sz="2800" b="1" i="1" dirty="0">
              <a:solidFill>
                <a:srgbClr val="0070C0"/>
              </a:solidFill>
              <a:latin typeface="BatangChe" pitchFamily="49" charset="-127"/>
              <a:ea typeface="BatangChe" pitchFamily="49" charset="-127"/>
            </a:endParaRPr>
          </a:p>
        </p:txBody>
      </p:sp>
      <p:pic>
        <p:nvPicPr>
          <p:cNvPr id="4" name="Espaço Reservado para Conteúdo 3" descr="DSC_00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85728"/>
            <a:ext cx="2714644" cy="2500330"/>
          </a:xfrm>
        </p:spPr>
      </p:pic>
      <p:pic>
        <p:nvPicPr>
          <p:cNvPr id="5" name="Imagem 4" descr="DSC_0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214290"/>
            <a:ext cx="2786082" cy="2571768"/>
          </a:xfrm>
          <a:prstGeom prst="rect">
            <a:avLst/>
          </a:prstGeom>
        </p:spPr>
      </p:pic>
      <p:pic>
        <p:nvPicPr>
          <p:cNvPr id="6" name="Imagem 5" descr="DSC022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3071810"/>
            <a:ext cx="2714644" cy="2625347"/>
          </a:xfrm>
          <a:prstGeom prst="rect">
            <a:avLst/>
          </a:prstGeom>
        </p:spPr>
      </p:pic>
      <p:pic>
        <p:nvPicPr>
          <p:cNvPr id="8" name="Imagem 7" descr="DSC02014 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214290"/>
            <a:ext cx="2623354" cy="2571767"/>
          </a:xfrm>
          <a:prstGeom prst="rect">
            <a:avLst/>
          </a:prstGeom>
        </p:spPr>
      </p:pic>
      <p:pic>
        <p:nvPicPr>
          <p:cNvPr id="9" name="Imagem 8" descr="DSC02041 - 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760" y="3071810"/>
            <a:ext cx="2952770" cy="2643206"/>
          </a:xfrm>
          <a:prstGeom prst="rect">
            <a:avLst/>
          </a:prstGeom>
        </p:spPr>
      </p:pic>
      <p:pic>
        <p:nvPicPr>
          <p:cNvPr id="10" name="Imagem 9" descr="DSC02037 - 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1802" y="3071810"/>
            <a:ext cx="2762269" cy="2643206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4714884"/>
            <a:ext cx="8229600" cy="1643074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Associação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ALVO é um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projeto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diaconal que tem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gestão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própria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 São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trabalhos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com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crianças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adolescentes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gestantes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aula de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violão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curso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de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corte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costura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entrega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de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cestas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básicas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cultos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e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estudos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bíblicos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…</a:t>
            </a:r>
            <a:endParaRPr lang="pt-BR" sz="24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Espaço Reservado para Conteúdo 5" descr="DSC009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1" y="428603"/>
            <a:ext cx="2476518" cy="1857389"/>
          </a:xfrm>
        </p:spPr>
      </p:pic>
      <p:pic>
        <p:nvPicPr>
          <p:cNvPr id="7" name="Imagem 6" descr="DSC009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357166"/>
            <a:ext cx="2476517" cy="1857388"/>
          </a:xfrm>
          <a:prstGeom prst="rect">
            <a:avLst/>
          </a:prstGeom>
        </p:spPr>
      </p:pic>
      <p:pic>
        <p:nvPicPr>
          <p:cNvPr id="9" name="Imagem 8" descr="DSC011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428604"/>
            <a:ext cx="2381267" cy="1785950"/>
          </a:xfrm>
          <a:prstGeom prst="rect">
            <a:avLst/>
          </a:prstGeom>
        </p:spPr>
      </p:pic>
      <p:pic>
        <p:nvPicPr>
          <p:cNvPr id="10" name="Imagem 9" descr="SAM_125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2" y="2357430"/>
            <a:ext cx="2500330" cy="2035983"/>
          </a:xfrm>
          <a:prstGeom prst="rect">
            <a:avLst/>
          </a:prstGeom>
        </p:spPr>
      </p:pic>
      <p:pic>
        <p:nvPicPr>
          <p:cNvPr id="12" name="Imagem 11" descr="DSC0109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10" y="2357430"/>
            <a:ext cx="2500329" cy="2091441"/>
          </a:xfrm>
          <a:prstGeom prst="rect">
            <a:avLst/>
          </a:prstGeom>
        </p:spPr>
      </p:pic>
      <p:pic>
        <p:nvPicPr>
          <p:cNvPr id="13" name="Imagem 12" descr="DSC0110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74" y="2285992"/>
            <a:ext cx="2357454" cy="2186551"/>
          </a:xfrm>
          <a:prstGeom prst="rect">
            <a:avLst/>
          </a:prstGeom>
        </p:spPr>
      </p:pic>
    </p:spTree>
  </p:cSld>
  <p:clrMapOvr>
    <a:masterClrMapping/>
  </p:clrMapOvr>
  <p:transition spd="med" advClick="0" advTm="7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252</Words>
  <Application>Microsoft Office PowerPoint</Application>
  <PresentationFormat>Apresentação na tela (4:3)</PresentationFormat>
  <Paragraphs>28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Grupo de Idosos EMANUEL – Encontros mensais e Passeios</vt:lpstr>
      <vt:lpstr>ENCONTRO DE CASAIS</vt:lpstr>
      <vt:lpstr>Atualmente a Paróquia conta com três grupos de OASE: Ferraz, Rio Claro e Piracicaba. Em 2012 o grupo de Ferraz sediou o Encontro de OASE da União Paroquial.   </vt:lpstr>
      <vt:lpstr>Área da formação: Curso ALPHA e Grupos ECO </vt:lpstr>
      <vt:lpstr>Culto das Crianças     ---          JJ</vt:lpstr>
      <vt:lpstr>GRUPO DE MULHERES</vt:lpstr>
      <vt:lpstr>Encontro do Grupo de HOMENS na casa de um participante</vt:lpstr>
      <vt:lpstr>COMUNIDADE DE FERRAZ: Cultos, Coral, Estudos bíblicos, Grupo de oração, OASE… </vt:lpstr>
      <vt:lpstr>PIRACICABA: Cultos, OASE e estudos bíblicos</vt:lpstr>
      <vt:lpstr>SÃO CARLOS: Cultos e Estudo Bíblico</vt:lpstr>
      <vt:lpstr>A Associação ALVO é um projeto diaconal que tem gestão própria. São trabalhos com crianças e adolescentes, gestantes, aula de violão, curso de corte e costura, entrega de cestas básicas, cultos e estudos bíblicos…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Casa das Impressoras</dc:creator>
  <cp:lastModifiedBy>Luiz</cp:lastModifiedBy>
  <cp:revision>110</cp:revision>
  <dcterms:created xsi:type="dcterms:W3CDTF">2013-04-25T14:16:16Z</dcterms:created>
  <dcterms:modified xsi:type="dcterms:W3CDTF">2013-05-05T00:14:52Z</dcterms:modified>
</cp:coreProperties>
</file>