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2" r:id="rId2"/>
    <p:sldId id="259" r:id="rId3"/>
    <p:sldId id="284" r:id="rId4"/>
    <p:sldId id="283" r:id="rId5"/>
    <p:sldId id="285" r:id="rId6"/>
    <p:sldId id="286" r:id="rId7"/>
    <p:sldId id="287" r:id="rId8"/>
    <p:sldId id="288" r:id="rId9"/>
    <p:sldId id="289" r:id="rId10"/>
    <p:sldId id="291" r:id="rId11"/>
    <p:sldId id="296" r:id="rId12"/>
    <p:sldId id="281" r:id="rId13"/>
    <p:sldId id="280" r:id="rId14"/>
    <p:sldId id="270" r:id="rId15"/>
    <p:sldId id="293" r:id="rId16"/>
    <p:sldId id="294" r:id="rId17"/>
    <p:sldId id="274" r:id="rId18"/>
    <p:sldId id="279" r:id="rId19"/>
    <p:sldId id="277" r:id="rId20"/>
    <p:sldId id="295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5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74" y="13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F37595-B601-4B14-B2DC-F3DB56D667F5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1C1C6-FF49-49D1-B317-C33389CCDEE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6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16A0A-32DE-4868-ACA5-DB93997D7D10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4811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16A0A-32DE-4868-ACA5-DB93997D7D10}" type="slidenum">
              <a:rPr lang="pt-BR" smtClean="0"/>
              <a:pPr>
                <a:defRPr/>
              </a:pPr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4811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1C1C6-FF49-49D1-B317-C33389CCDEE4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1C1C6-FF49-49D1-B317-C33389CCDEE4}" type="slidenum">
              <a:rPr lang="pt-BR" smtClean="0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16A0A-32DE-4868-ACA5-DB93997D7D10}" type="slidenum">
              <a:rPr lang="pt-BR" smtClean="0"/>
              <a:pPr>
                <a:defRPr/>
              </a:pPr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4811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16A0A-32DE-4868-ACA5-DB93997D7D10}" type="slidenum">
              <a:rPr lang="pt-BR" smtClean="0"/>
              <a:pPr>
                <a:defRPr/>
              </a:pPr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481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277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826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028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6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79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70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018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51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27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17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642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64061-7752-44E6-BCDA-37C74E9D7938}" type="datetimeFigureOut">
              <a:rPr lang="pt-BR" smtClean="0"/>
              <a:pPr/>
              <a:t>21/11/2012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A6504-E95B-4393-9DC3-91339390F5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097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logotip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617" y="2239728"/>
            <a:ext cx="1738766" cy="2378544"/>
          </a:xfrm>
          <a:prstGeom prst="rect">
            <a:avLst/>
          </a:prstGeom>
        </p:spPr>
      </p:pic>
      <p:sp>
        <p:nvSpPr>
          <p:cNvPr id="7" name="Rectangle 2"/>
          <p:cNvSpPr txBox="1">
            <a:spLocks/>
          </p:cNvSpPr>
          <p:nvPr/>
        </p:nvSpPr>
        <p:spPr bwMode="auto">
          <a:xfrm>
            <a:off x="638538" y="2701750"/>
            <a:ext cx="786692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0" normalizeH="0" baseline="0" noProof="0" dirty="0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  <a:t>Tema e </a:t>
            </a:r>
            <a:r>
              <a:rPr kumimoji="0" lang="en-US" sz="4400" i="0" u="none" strike="noStrike" kern="0" normalizeH="0" baseline="0" noProof="0" dirty="0" err="1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  <a:t>Lema</a:t>
            </a:r>
            <a:r>
              <a:rPr kumimoji="0" lang="en-US" sz="4400" i="0" u="none" strike="noStrike" kern="0" normalizeH="0" baseline="0" noProof="0" dirty="0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  <a:t> </a:t>
            </a:r>
            <a:r>
              <a:rPr lang="en-US" sz="4400" kern="0" dirty="0" smtClean="0"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do Ano</a:t>
            </a:r>
            <a:endParaRPr kumimoji="0" lang="en-US" sz="4400" i="0" u="none" strike="noStrike" kern="0" normalizeH="0" baseline="0" noProof="0" dirty="0">
              <a:solidFill>
                <a:srgbClr val="C00000"/>
              </a:solidFill>
              <a:uLnTx/>
              <a:uFillTx/>
              <a:latin typeface="Cooper Md BT" pitchFamily="18" charset="0"/>
              <a:ea typeface="+mj-ea"/>
              <a:cs typeface="+mj-cs"/>
            </a:endParaRPr>
          </a:p>
        </p:txBody>
      </p:sp>
      <p:sp>
        <p:nvSpPr>
          <p:cNvPr id="11" name="Rectangle 2"/>
          <p:cNvSpPr txBox="1">
            <a:spLocks/>
          </p:cNvSpPr>
          <p:nvPr/>
        </p:nvSpPr>
        <p:spPr bwMode="auto">
          <a:xfrm>
            <a:off x="3560954" y="3117501"/>
            <a:ext cx="2022092" cy="74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0" normalizeH="0" baseline="0" noProof="0" dirty="0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  <a:t/>
            </a:r>
            <a:br>
              <a:rPr kumimoji="0" lang="en-US" sz="4400" i="0" u="none" strike="noStrike" kern="0" normalizeH="0" baseline="0" noProof="0" dirty="0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</a:br>
            <a:r>
              <a:rPr kumimoji="0" lang="en-US" sz="4400" i="0" u="none" strike="noStrike" kern="0" normalizeH="0" baseline="0" noProof="0" dirty="0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  <a:t> </a:t>
            </a:r>
            <a:r>
              <a:rPr kumimoji="0" lang="en-US" sz="4400" b="1" i="0" u="none" strike="noStrike" kern="0" normalizeH="0" baseline="0" noProof="0" dirty="0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  <a:t>2013</a:t>
            </a:r>
            <a:endParaRPr kumimoji="0" lang="en-US" sz="4400" b="1" i="0" u="none" strike="noStrike" kern="0" normalizeH="0" baseline="0" noProof="0" dirty="0">
              <a:solidFill>
                <a:srgbClr val="C00000"/>
              </a:solidFill>
              <a:uLnTx/>
              <a:uFillTx/>
              <a:latin typeface="Cooper Md BT" pitchFamily="18" charset="0"/>
              <a:ea typeface="+mj-ea"/>
              <a:cs typeface="+mj-cs"/>
            </a:endParaRPr>
          </a:p>
        </p:txBody>
      </p:sp>
      <p:grpSp>
        <p:nvGrpSpPr>
          <p:cNvPr id="9" name="Group 18"/>
          <p:cNvGrpSpPr>
            <a:grpSpLocks/>
          </p:cNvGrpSpPr>
          <p:nvPr/>
        </p:nvGrpSpPr>
        <p:grpSpPr bwMode="auto">
          <a:xfrm rot="5400000">
            <a:off x="3571842" y="-285750"/>
            <a:ext cx="1928826" cy="7500938"/>
            <a:chOff x="3086089" y="3929066"/>
            <a:chExt cx="14288" cy="1589078"/>
          </a:xfrm>
        </p:grpSpPr>
        <p:cxnSp>
          <p:nvCxnSpPr>
            <p:cNvPr id="12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Rectangle 3"/>
          <p:cNvSpPr txBox="1">
            <a:spLocks/>
          </p:cNvSpPr>
          <p:nvPr/>
        </p:nvSpPr>
        <p:spPr>
          <a:xfrm>
            <a:off x="1763688" y="6273316"/>
            <a:ext cx="5508612" cy="756084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sunset" dir="t"/>
            </a:scene3d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Esta</a:t>
            </a:r>
            <a:r>
              <a:rPr kumimoji="0" lang="en-US" sz="1200" b="1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 </a:t>
            </a:r>
            <a:r>
              <a:rPr kumimoji="0" lang="en-US" sz="1200" b="1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apresentação</a:t>
            </a:r>
            <a:r>
              <a:rPr kumimoji="0" lang="en-US" sz="1200" b="1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 é </a:t>
            </a:r>
            <a:r>
              <a:rPr kumimoji="0" lang="en-US" sz="1200" b="1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uma</a:t>
            </a:r>
            <a:r>
              <a:rPr kumimoji="0" lang="en-US" sz="1200" b="1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 </a:t>
            </a:r>
            <a:r>
              <a:rPr kumimoji="0" lang="en-US" sz="1200" b="1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síntese</a:t>
            </a:r>
            <a:r>
              <a:rPr lang="en-US" sz="1200" b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</a:rPr>
              <a:t> </a:t>
            </a:r>
            <a:r>
              <a:rPr kumimoji="0" lang="en-US" sz="1200" b="1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do </a:t>
            </a:r>
            <a:r>
              <a:rPr kumimoji="0" lang="en-US" sz="1200" b="1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Texto</a:t>
            </a:r>
            <a:r>
              <a:rPr kumimoji="0" lang="en-US" sz="1200" b="1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 Base</a:t>
            </a:r>
            <a:r>
              <a:rPr kumimoji="0" lang="en-US" sz="1200" b="1" u="none" strike="noStrike" kern="1200" cap="none" spc="0" normalizeH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 do </a:t>
            </a:r>
            <a:r>
              <a:rPr kumimoji="0" lang="en-US" sz="1200" b="1" u="none" strike="noStrike" kern="1200" cap="none" spc="0" normalizeH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Tema</a:t>
            </a:r>
            <a:r>
              <a:rPr kumimoji="0" lang="en-US" sz="1200" b="1" u="none" strike="noStrike" kern="1200" cap="none" spc="0" normalizeH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 e do </a:t>
            </a:r>
            <a:r>
              <a:rPr kumimoji="0" lang="en-US" sz="1200" b="1" u="none" strike="noStrike" kern="1200" cap="none" spc="0" normalizeH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Lema</a:t>
            </a:r>
            <a:r>
              <a:rPr kumimoji="0" lang="en-US" sz="1200" b="1" u="none" strike="noStrike" kern="1200" cap="none" spc="0" normalizeH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 do </a:t>
            </a:r>
            <a:r>
              <a:rPr kumimoji="0" lang="en-US" sz="1200" b="1" u="none" strike="noStrike" kern="1200" cap="none" spc="0" normalizeH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Ano</a:t>
            </a:r>
            <a:r>
              <a:rPr kumimoji="0" lang="en-US" sz="1200" b="1" u="none" strike="noStrike" kern="1200" cap="none" spc="0" normalizeH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</a:rPr>
              <a:t> - 2013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 w="18415" cmpd="sng">
                <a:noFill/>
                <a:prstDash val="solid"/>
              </a:ln>
              <a:solidFill>
                <a:srgbClr val="002060"/>
              </a:solidFill>
              <a:effectLst/>
              <a:uLnTx/>
              <a:uFillTx/>
              <a:latin typeface="Cooper Md BT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23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714348" y="5429264"/>
            <a:ext cx="6786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rgbClr val="C00000"/>
                </a:solidFill>
                <a:latin typeface="Cooper Md BT"/>
              </a:rPr>
              <a:t>Equivocadamente, muitas pessoas consideram esses problemas um assunto particular que cada um/cada uma, individualmente, precisa resolver. </a:t>
            </a:r>
            <a:endParaRPr lang="pt-BR" dirty="0">
              <a:solidFill>
                <a:srgbClr val="C00000"/>
              </a:solidFill>
              <a:latin typeface="Cooper Md BT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785786" y="3142405"/>
            <a:ext cx="234605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Cooper Md BT" pitchFamily="18" charset="0"/>
              </a:rPr>
              <a:t>Crescente insegurança,</a:t>
            </a:r>
            <a:endParaRPr lang="pt-BR" dirty="0">
              <a:solidFill>
                <a:schemeClr val="bg1"/>
              </a:solidFill>
              <a:latin typeface="Cooper Md BT" pitchFamily="18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785786" y="4221088"/>
            <a:ext cx="4218262" cy="369332"/>
          </a:xfrm>
          <a:prstGeom prst="rect">
            <a:avLst/>
          </a:prstGeom>
          <a:gradFill flip="none" rotWithShape="1">
            <a:gsLst>
              <a:gs pos="0">
                <a:srgbClr val="2E507A">
                  <a:shade val="30000"/>
                  <a:satMod val="115000"/>
                </a:srgbClr>
              </a:gs>
              <a:gs pos="50000">
                <a:srgbClr val="2E507A">
                  <a:shade val="67500"/>
                  <a:satMod val="115000"/>
                </a:srgbClr>
              </a:gs>
              <a:gs pos="100000">
                <a:srgbClr val="2E507A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latin typeface="Cooper Md BT"/>
              </a:rPr>
              <a:t>Aumento da competitividade e da exclusão, 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785786" y="3501008"/>
            <a:ext cx="285752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latin typeface="Cooper Md BT"/>
              </a:rPr>
              <a:t>Incerteza diante do amanhã,  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714364" y="2428868"/>
            <a:ext cx="7286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rgbClr val="002060"/>
                </a:solidFill>
                <a:latin typeface="Cooper Md BT"/>
              </a:rPr>
              <a:t>O contexto atual apresenta um panorama difícil no que se refere a uma série de questões, por exemplo: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785786" y="3861048"/>
            <a:ext cx="3571908" cy="369332"/>
          </a:xfrm>
          <a:prstGeom prst="rect">
            <a:avLst/>
          </a:prstGeom>
          <a:gradFill flip="none" rotWithShape="1">
            <a:gsLst>
              <a:gs pos="0">
                <a:srgbClr val="2E507A">
                  <a:shade val="30000"/>
                  <a:satMod val="115000"/>
                </a:srgbClr>
              </a:gs>
              <a:gs pos="50000">
                <a:srgbClr val="2E507A">
                  <a:shade val="67500"/>
                  <a:satMod val="115000"/>
                </a:srgbClr>
              </a:gs>
              <a:gs pos="100000">
                <a:srgbClr val="2E507A">
                  <a:shade val="100000"/>
                  <a:satMod val="115000"/>
                </a:srgbClr>
              </a:gs>
            </a:gsLst>
            <a:lin ang="18900000" scaled="1"/>
            <a:tileRect/>
          </a:gradFill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latin typeface="Cooper Md BT"/>
              </a:rPr>
              <a:t>Relativização dos valores humanos, 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785786" y="4581128"/>
            <a:ext cx="472231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latin typeface="Cooper Md BT"/>
              </a:rPr>
              <a:t>Enfraquecimento dos laços familiares e afetivos,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785786" y="4953664"/>
            <a:ext cx="5154366" cy="320400"/>
          </a:xfrm>
          <a:prstGeom prst="rect">
            <a:avLst/>
          </a:prstGeom>
          <a:gradFill flip="none" rotWithShape="1">
            <a:gsLst>
              <a:gs pos="0">
                <a:srgbClr val="2E507A">
                  <a:tint val="66000"/>
                  <a:satMod val="160000"/>
                </a:srgbClr>
              </a:gs>
              <a:gs pos="50000">
                <a:srgbClr val="2E507A">
                  <a:tint val="44500"/>
                  <a:satMod val="160000"/>
                </a:srgbClr>
              </a:gs>
              <a:gs pos="100000">
                <a:srgbClr val="2E507A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785786" y="4941168"/>
            <a:ext cx="515436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latin typeface="Cooper Md BT"/>
              </a:rPr>
              <a:t>Diminuição do engajamento no trabalho comunitário.</a:t>
            </a:r>
          </a:p>
        </p:txBody>
      </p:sp>
      <p:sp>
        <p:nvSpPr>
          <p:cNvPr id="22" name="1 Título"/>
          <p:cNvSpPr txBox="1">
            <a:spLocks/>
          </p:cNvSpPr>
          <p:nvPr/>
        </p:nvSpPr>
        <p:spPr>
          <a:xfrm>
            <a:off x="642910" y="1071546"/>
            <a:ext cx="9358378" cy="785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fontAlgn="base">
              <a:spcAft>
                <a:spcPct val="0"/>
              </a:spcAft>
              <a:defRPr/>
            </a:pPr>
            <a:r>
              <a:rPr lang="pt-BR" sz="54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</a:rPr>
              <a:t>Comunidade quer ser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642910" y="1785926"/>
            <a:ext cx="3185487" cy="6873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ts val="4500"/>
              </a:lnSpc>
              <a:spcAft>
                <a:spcPct val="0"/>
              </a:spcAft>
              <a:defRPr/>
            </a:pPr>
            <a:r>
              <a:rPr lang="pt-BR" sz="5400" kern="0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Cooper Md BT" pitchFamily="18" charset="0"/>
              </a:rPr>
              <a:t>contraste</a:t>
            </a:r>
            <a:endParaRPr lang="pt-BR" sz="5400" kern="0" dirty="0">
              <a:ln w="18415" cmpd="sng">
                <a:noFill/>
                <a:prstDash val="solid"/>
              </a:ln>
              <a:solidFill>
                <a:srgbClr val="C00000"/>
              </a:solidFill>
              <a:latin typeface="Cooper Md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9488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16" grpId="0"/>
      <p:bldP spid="18" grpId="0" animBg="1"/>
      <p:bldP spid="20" grpId="0" animBg="1"/>
      <p:bldP spid="21" grpId="0" animBg="1"/>
      <p:bldP spid="24" grpId="0" animBg="1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/>
        </p:nvSpPr>
        <p:spPr>
          <a:xfrm>
            <a:off x="714348" y="2428868"/>
            <a:ext cx="792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  <a:latin typeface="Cooper Md BT"/>
              </a:rPr>
              <a:t>Diante dessa realidade de dilemas e dificuldades, a vida comunitária, marcada pela graça de Deus, permite experimentar um outro tipo de relação quanto ao: 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2" name="1 Título"/>
          <p:cNvSpPr txBox="1">
            <a:spLocks/>
          </p:cNvSpPr>
          <p:nvPr/>
        </p:nvSpPr>
        <p:spPr>
          <a:xfrm>
            <a:off x="642910" y="1071546"/>
            <a:ext cx="9358378" cy="785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fontAlgn="base">
              <a:spcAft>
                <a:spcPct val="0"/>
              </a:spcAft>
              <a:defRPr/>
            </a:pPr>
            <a:r>
              <a:rPr lang="pt-BR" sz="54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</a:rPr>
              <a:t>Comunidade quer ser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642910" y="1785926"/>
            <a:ext cx="3185487" cy="6873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ts val="4500"/>
              </a:lnSpc>
              <a:spcAft>
                <a:spcPct val="0"/>
              </a:spcAft>
              <a:defRPr/>
            </a:pPr>
            <a:r>
              <a:rPr lang="pt-BR" sz="5400" kern="0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Cooper Md BT" pitchFamily="18" charset="0"/>
              </a:rPr>
              <a:t>contraste</a:t>
            </a:r>
            <a:endParaRPr lang="pt-BR" sz="5400" kern="0" dirty="0">
              <a:ln w="18415" cmpd="sng">
                <a:noFill/>
                <a:prstDash val="solid"/>
              </a:ln>
              <a:solidFill>
                <a:srgbClr val="C00000"/>
              </a:solidFill>
              <a:latin typeface="Cooper Md BT" pitchFamily="18" charset="0"/>
            </a:endParaRPr>
          </a:p>
        </p:txBody>
      </p:sp>
      <p:sp>
        <p:nvSpPr>
          <p:cNvPr id="26" name="Rectangle 2"/>
          <p:cNvSpPr txBox="1">
            <a:spLocks/>
          </p:cNvSpPr>
          <p:nvPr/>
        </p:nvSpPr>
        <p:spPr bwMode="auto">
          <a:xfrm>
            <a:off x="785786" y="3571876"/>
            <a:ext cx="9787006" cy="1143000"/>
          </a:xfrm>
          <a:custGeom>
            <a:avLst/>
            <a:gdLst>
              <a:gd name="connsiteX0" fmla="*/ 0 w 9787006"/>
              <a:gd name="connsiteY0" fmla="*/ 0 h 1143000"/>
              <a:gd name="connsiteX1" fmla="*/ 9787006 w 9787006"/>
              <a:gd name="connsiteY1" fmla="*/ 0 h 1143000"/>
              <a:gd name="connsiteX2" fmla="*/ 9787006 w 9787006"/>
              <a:gd name="connsiteY2" fmla="*/ 1143000 h 1143000"/>
              <a:gd name="connsiteX3" fmla="*/ 0 w 9787006"/>
              <a:gd name="connsiteY3" fmla="*/ 1143000 h 1143000"/>
              <a:gd name="connsiteX4" fmla="*/ 0 w 9787006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87006" h="1143000">
                <a:moveTo>
                  <a:pt x="0" y="0"/>
                </a:moveTo>
                <a:lnTo>
                  <a:pt x="9787006" y="0"/>
                </a:lnTo>
                <a:lnTo>
                  <a:pt x="9787006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800" b="1" kern="0" dirty="0" smtClean="0"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SER </a:t>
            </a:r>
          </a:p>
        </p:txBody>
      </p:sp>
      <p:sp>
        <p:nvSpPr>
          <p:cNvPr id="28" name="Rectangle 2"/>
          <p:cNvSpPr txBox="1">
            <a:spLocks/>
          </p:cNvSpPr>
          <p:nvPr/>
        </p:nvSpPr>
        <p:spPr bwMode="auto">
          <a:xfrm>
            <a:off x="785786" y="4357694"/>
            <a:ext cx="9787006" cy="1143000"/>
          </a:xfrm>
          <a:custGeom>
            <a:avLst/>
            <a:gdLst>
              <a:gd name="connsiteX0" fmla="*/ 0 w 9787006"/>
              <a:gd name="connsiteY0" fmla="*/ 0 h 1143000"/>
              <a:gd name="connsiteX1" fmla="*/ 9787006 w 9787006"/>
              <a:gd name="connsiteY1" fmla="*/ 0 h 1143000"/>
              <a:gd name="connsiteX2" fmla="*/ 9787006 w 9787006"/>
              <a:gd name="connsiteY2" fmla="*/ 1143000 h 1143000"/>
              <a:gd name="connsiteX3" fmla="*/ 0 w 9787006"/>
              <a:gd name="connsiteY3" fmla="*/ 1143000 h 1143000"/>
              <a:gd name="connsiteX4" fmla="*/ 0 w 9787006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87006" h="1143000">
                <a:moveTo>
                  <a:pt x="0" y="0"/>
                </a:moveTo>
                <a:lnTo>
                  <a:pt x="9787006" y="0"/>
                </a:lnTo>
                <a:lnTo>
                  <a:pt x="9787006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800" b="1" kern="0" dirty="0" smtClean="0"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PARTICIPAR</a:t>
            </a:r>
          </a:p>
        </p:txBody>
      </p:sp>
      <p:sp>
        <p:nvSpPr>
          <p:cNvPr id="29" name="Rectangle 2"/>
          <p:cNvSpPr txBox="1">
            <a:spLocks/>
          </p:cNvSpPr>
          <p:nvPr/>
        </p:nvSpPr>
        <p:spPr bwMode="auto">
          <a:xfrm>
            <a:off x="785786" y="5214950"/>
            <a:ext cx="9787006" cy="1143000"/>
          </a:xfrm>
          <a:custGeom>
            <a:avLst/>
            <a:gdLst>
              <a:gd name="connsiteX0" fmla="*/ 0 w 9787006"/>
              <a:gd name="connsiteY0" fmla="*/ 0 h 1143000"/>
              <a:gd name="connsiteX1" fmla="*/ 9787006 w 9787006"/>
              <a:gd name="connsiteY1" fmla="*/ 0 h 1143000"/>
              <a:gd name="connsiteX2" fmla="*/ 9787006 w 9787006"/>
              <a:gd name="connsiteY2" fmla="*/ 1143000 h 1143000"/>
              <a:gd name="connsiteX3" fmla="*/ 0 w 9787006"/>
              <a:gd name="connsiteY3" fmla="*/ 1143000 h 1143000"/>
              <a:gd name="connsiteX4" fmla="*/ 0 w 9787006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87006" h="1143000">
                <a:moveTo>
                  <a:pt x="0" y="0"/>
                </a:moveTo>
                <a:lnTo>
                  <a:pt x="9787006" y="0"/>
                </a:lnTo>
                <a:lnTo>
                  <a:pt x="9787006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800" b="1" kern="0" dirty="0" smtClean="0"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TESTEMUNHAR</a:t>
            </a:r>
          </a:p>
        </p:txBody>
      </p:sp>
    </p:spTree>
    <p:extLst>
      <p:ext uri="{BB962C8B-B14F-4D97-AF65-F5344CB8AC3E}">
        <p14:creationId xmlns:p14="http://schemas.microsoft.com/office/powerpoint/2010/main" val="41389488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/>
          </p:cNvSpPr>
          <p:nvPr/>
        </p:nvSpPr>
        <p:spPr bwMode="auto">
          <a:xfrm>
            <a:off x="642910" y="4500570"/>
            <a:ext cx="7776687" cy="994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Eu vivo </a:t>
            </a:r>
            <a:r>
              <a:rPr lang="en-US" sz="4800" kern="0" dirty="0" err="1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comunidade</a:t>
            </a:r>
            <a:r>
              <a:rPr lang="en-US" sz="4800" kern="0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!</a:t>
            </a: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-32" y="714380"/>
            <a:ext cx="786692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0" normalizeH="0" baseline="0" noProof="0" dirty="0" err="1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  <a:t>Tema</a:t>
            </a:r>
            <a:r>
              <a:rPr kumimoji="0" lang="en-US" sz="4400" i="0" u="none" strike="noStrike" kern="0" normalizeH="0" baseline="0" noProof="0" dirty="0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  <a:t> </a:t>
            </a:r>
            <a:r>
              <a:rPr lang="en-US" sz="4400" kern="0" dirty="0" smtClean="0"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do </a:t>
            </a:r>
            <a:r>
              <a:rPr lang="en-US" sz="4400" kern="0" dirty="0" err="1" smtClean="0"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Ano</a:t>
            </a:r>
            <a:r>
              <a:rPr lang="en-US" sz="4400" kern="0" dirty="0" smtClean="0"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 2013</a:t>
            </a:r>
            <a:endParaRPr kumimoji="0" lang="en-US" sz="4400" i="0" u="none" strike="noStrike" kern="0" normalizeH="0" baseline="0" noProof="0" dirty="0">
              <a:solidFill>
                <a:srgbClr val="C00000"/>
              </a:solidFill>
              <a:uLnTx/>
              <a:uFillTx/>
              <a:latin typeface="Cooper Md BT" pitchFamily="18" charset="0"/>
              <a:ea typeface="+mj-ea"/>
              <a:cs typeface="+mj-cs"/>
            </a:endParaRPr>
          </a:p>
        </p:txBody>
      </p:sp>
      <p:grpSp>
        <p:nvGrpSpPr>
          <p:cNvPr id="9" name="Group 18"/>
          <p:cNvGrpSpPr>
            <a:grpSpLocks/>
          </p:cNvGrpSpPr>
          <p:nvPr/>
        </p:nvGrpSpPr>
        <p:grpSpPr bwMode="auto">
          <a:xfrm rot="5400000">
            <a:off x="3964778" y="-2821802"/>
            <a:ext cx="785818" cy="8286809"/>
            <a:chOff x="3086089" y="3929066"/>
            <a:chExt cx="14288" cy="1589078"/>
          </a:xfrm>
        </p:grpSpPr>
        <p:cxnSp>
          <p:nvCxnSpPr>
            <p:cNvPr id="11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2"/>
          <p:cNvSpPr txBox="1">
            <a:spLocks/>
          </p:cNvSpPr>
          <p:nvPr/>
        </p:nvSpPr>
        <p:spPr bwMode="auto">
          <a:xfrm>
            <a:off x="1359975" y="1928802"/>
            <a:ext cx="9787006" cy="1143000"/>
          </a:xfrm>
          <a:custGeom>
            <a:avLst/>
            <a:gdLst>
              <a:gd name="connsiteX0" fmla="*/ 0 w 9787006"/>
              <a:gd name="connsiteY0" fmla="*/ 0 h 1143000"/>
              <a:gd name="connsiteX1" fmla="*/ 9787006 w 9787006"/>
              <a:gd name="connsiteY1" fmla="*/ 0 h 1143000"/>
              <a:gd name="connsiteX2" fmla="*/ 9787006 w 9787006"/>
              <a:gd name="connsiteY2" fmla="*/ 1143000 h 1143000"/>
              <a:gd name="connsiteX3" fmla="*/ 0 w 9787006"/>
              <a:gd name="connsiteY3" fmla="*/ 1143000 h 1143000"/>
              <a:gd name="connsiteX4" fmla="*/ 0 w 9787006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87006" h="1143000">
                <a:moveTo>
                  <a:pt x="0" y="0"/>
                </a:moveTo>
                <a:lnTo>
                  <a:pt x="9787006" y="0"/>
                </a:lnTo>
                <a:lnTo>
                  <a:pt x="9787006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800" b="1" kern="0" dirty="0" smtClean="0"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SER, </a:t>
            </a:r>
          </a:p>
        </p:txBody>
      </p:sp>
      <p:sp>
        <p:nvSpPr>
          <p:cNvPr id="13" name="Rectangle 2"/>
          <p:cNvSpPr txBox="1">
            <a:spLocks/>
          </p:cNvSpPr>
          <p:nvPr/>
        </p:nvSpPr>
        <p:spPr bwMode="auto">
          <a:xfrm>
            <a:off x="1359975" y="2714620"/>
            <a:ext cx="9787006" cy="1143000"/>
          </a:xfrm>
          <a:custGeom>
            <a:avLst/>
            <a:gdLst>
              <a:gd name="connsiteX0" fmla="*/ 0 w 9787006"/>
              <a:gd name="connsiteY0" fmla="*/ 0 h 1143000"/>
              <a:gd name="connsiteX1" fmla="*/ 9787006 w 9787006"/>
              <a:gd name="connsiteY1" fmla="*/ 0 h 1143000"/>
              <a:gd name="connsiteX2" fmla="*/ 9787006 w 9787006"/>
              <a:gd name="connsiteY2" fmla="*/ 1143000 h 1143000"/>
              <a:gd name="connsiteX3" fmla="*/ 0 w 9787006"/>
              <a:gd name="connsiteY3" fmla="*/ 1143000 h 1143000"/>
              <a:gd name="connsiteX4" fmla="*/ 0 w 9787006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87006" h="1143000">
                <a:moveTo>
                  <a:pt x="0" y="0"/>
                </a:moveTo>
                <a:lnTo>
                  <a:pt x="9787006" y="0"/>
                </a:lnTo>
                <a:lnTo>
                  <a:pt x="9787006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800" b="1" kern="0" dirty="0" smtClean="0"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PARTICIPAR,</a:t>
            </a:r>
          </a:p>
        </p:txBody>
      </p:sp>
      <p:sp>
        <p:nvSpPr>
          <p:cNvPr id="14" name="Rectangle 2"/>
          <p:cNvSpPr txBox="1">
            <a:spLocks/>
          </p:cNvSpPr>
          <p:nvPr/>
        </p:nvSpPr>
        <p:spPr bwMode="auto">
          <a:xfrm>
            <a:off x="1359975" y="3571876"/>
            <a:ext cx="9787006" cy="1143000"/>
          </a:xfrm>
          <a:custGeom>
            <a:avLst/>
            <a:gdLst>
              <a:gd name="connsiteX0" fmla="*/ 0 w 9787006"/>
              <a:gd name="connsiteY0" fmla="*/ 0 h 1143000"/>
              <a:gd name="connsiteX1" fmla="*/ 9787006 w 9787006"/>
              <a:gd name="connsiteY1" fmla="*/ 0 h 1143000"/>
              <a:gd name="connsiteX2" fmla="*/ 9787006 w 9787006"/>
              <a:gd name="connsiteY2" fmla="*/ 1143000 h 1143000"/>
              <a:gd name="connsiteX3" fmla="*/ 0 w 9787006"/>
              <a:gd name="connsiteY3" fmla="*/ 1143000 h 1143000"/>
              <a:gd name="connsiteX4" fmla="*/ 0 w 9787006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87006" h="1143000">
                <a:moveTo>
                  <a:pt x="0" y="0"/>
                </a:moveTo>
                <a:lnTo>
                  <a:pt x="9787006" y="0"/>
                </a:lnTo>
                <a:lnTo>
                  <a:pt x="9787006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800" b="1" kern="0" dirty="0" smtClean="0"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TESTEMUNHAR:</a:t>
            </a:r>
          </a:p>
        </p:txBody>
      </p:sp>
    </p:spTree>
    <p:extLst>
      <p:ext uri="{BB962C8B-B14F-4D97-AF65-F5344CB8AC3E}">
        <p14:creationId xmlns:p14="http://schemas.microsoft.com/office/powerpoint/2010/main" val="16585466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/>
          </p:cNvSpPr>
          <p:nvPr/>
        </p:nvSpPr>
        <p:spPr bwMode="auto">
          <a:xfrm>
            <a:off x="642910" y="1700809"/>
            <a:ext cx="8072494" cy="101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Estes três verbos transmitem movimento </a:t>
            </a:r>
            <a:r>
              <a:rPr lang="pt-BR" sz="2000" dirty="0">
                <a:solidFill>
                  <a:srgbClr val="002060"/>
                </a:solidFill>
                <a:latin typeface="Cooper Md BT" pitchFamily="18" charset="0"/>
              </a:rPr>
              <a:t>e expressam </a:t>
            </a: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uma </a:t>
            </a:r>
            <a:r>
              <a:rPr lang="pt-BR" sz="2000" dirty="0" err="1" smtClean="0">
                <a:solidFill>
                  <a:srgbClr val="002060"/>
                </a:solidFill>
                <a:latin typeface="Cooper Md BT" pitchFamily="18" charset="0"/>
              </a:rPr>
              <a:t>ideia</a:t>
            </a: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 de continuidade nas ações comunitárias.  A convivência acolhe</a:t>
            </a:r>
            <a:r>
              <a:rPr lang="pt-BR" sz="2000" dirty="0">
                <a:solidFill>
                  <a:srgbClr val="002060"/>
                </a:solidFill>
                <a:latin typeface="Cooper Md BT" pitchFamily="18" charset="0"/>
              </a:rPr>
              <a:t>, </a:t>
            </a: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agrega </a:t>
            </a:r>
            <a:r>
              <a:rPr lang="pt-BR" sz="2000" dirty="0">
                <a:solidFill>
                  <a:srgbClr val="002060"/>
                </a:solidFill>
                <a:latin typeface="Cooper Md BT" pitchFamily="18" charset="0"/>
              </a:rPr>
              <a:t>e torna-se </a:t>
            </a: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testemunho.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pt-BR" sz="2000" dirty="0">
              <a:solidFill>
                <a:srgbClr val="002060"/>
              </a:solidFill>
              <a:latin typeface="Cooper Md BT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42910" y="5286388"/>
            <a:ext cx="7786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Cooper Md BT" pitchFamily="18" charset="0"/>
              </a:rPr>
              <a:t>Como sou, participo e me sinto capaz:</a:t>
            </a:r>
          </a:p>
        </p:txBody>
      </p:sp>
      <p:sp>
        <p:nvSpPr>
          <p:cNvPr id="7" name="Retângulo 6"/>
          <p:cNvSpPr/>
          <p:nvPr/>
        </p:nvSpPr>
        <p:spPr>
          <a:xfrm>
            <a:off x="642910" y="3500438"/>
            <a:ext cx="9605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rgbClr val="C00000"/>
                </a:solidFill>
                <a:latin typeface="Cooper Md BT"/>
              </a:rPr>
              <a:t>SOU</a:t>
            </a:r>
            <a:endParaRPr lang="pt-BR" sz="2800" b="1" dirty="0"/>
          </a:p>
        </p:txBody>
      </p:sp>
      <p:grpSp>
        <p:nvGrpSpPr>
          <p:cNvPr id="8" name="Group 18"/>
          <p:cNvGrpSpPr>
            <a:grpSpLocks/>
          </p:cNvGrpSpPr>
          <p:nvPr/>
        </p:nvGrpSpPr>
        <p:grpSpPr bwMode="auto">
          <a:xfrm rot="5400000">
            <a:off x="4429100" y="-2714644"/>
            <a:ext cx="571500" cy="8001004"/>
            <a:chOff x="3086089" y="3929066"/>
            <a:chExt cx="14288" cy="1589078"/>
          </a:xfrm>
        </p:grpSpPr>
        <p:cxnSp>
          <p:nvCxnSpPr>
            <p:cNvPr id="10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2"/>
          <p:cNvSpPr txBox="1">
            <a:spLocks/>
          </p:cNvSpPr>
          <p:nvPr/>
        </p:nvSpPr>
        <p:spPr bwMode="auto">
          <a:xfrm>
            <a:off x="-500098" y="714356"/>
            <a:ext cx="9787006" cy="1143000"/>
          </a:xfrm>
          <a:custGeom>
            <a:avLst/>
            <a:gdLst>
              <a:gd name="connsiteX0" fmla="*/ 0 w 9787006"/>
              <a:gd name="connsiteY0" fmla="*/ 0 h 1143000"/>
              <a:gd name="connsiteX1" fmla="*/ 9787006 w 9787006"/>
              <a:gd name="connsiteY1" fmla="*/ 0 h 1143000"/>
              <a:gd name="connsiteX2" fmla="*/ 9787006 w 9787006"/>
              <a:gd name="connsiteY2" fmla="*/ 1143000 h 1143000"/>
              <a:gd name="connsiteX3" fmla="*/ 0 w 9787006"/>
              <a:gd name="connsiteY3" fmla="*/ 1143000 h 1143000"/>
              <a:gd name="connsiteX4" fmla="*/ 0 w 9787006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87006" h="1143000">
                <a:moveTo>
                  <a:pt x="0" y="0"/>
                </a:moveTo>
                <a:lnTo>
                  <a:pt x="9787006" y="0"/>
                </a:lnTo>
                <a:lnTo>
                  <a:pt x="9787006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 smtClean="0"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SER - PARTICIPAR -TESTEMUNHAR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642910" y="3023526"/>
            <a:ext cx="3421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Cooper Md BT" pitchFamily="18" charset="0"/>
              </a:rPr>
              <a:t>Deus me identifica: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642910" y="4620292"/>
            <a:ext cx="26548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rgbClr val="C00000"/>
                </a:solidFill>
                <a:latin typeface="Cooper Md BT"/>
              </a:rPr>
              <a:t>PARTICIPO</a:t>
            </a:r>
            <a:endParaRPr lang="pt-BR" sz="2800" b="1" dirty="0"/>
          </a:p>
        </p:txBody>
      </p:sp>
      <p:sp>
        <p:nvSpPr>
          <p:cNvPr id="15" name="Retângulo 14"/>
          <p:cNvSpPr/>
          <p:nvPr/>
        </p:nvSpPr>
        <p:spPr>
          <a:xfrm>
            <a:off x="642910" y="4166534"/>
            <a:ext cx="4778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Cooper Md BT" pitchFamily="18" charset="0"/>
              </a:rPr>
              <a:t>Como sou e me sinto parte: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42910" y="5763300"/>
            <a:ext cx="47863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rgbClr val="C00000"/>
                </a:solidFill>
                <a:latin typeface="Cooper Md BT"/>
              </a:rPr>
              <a:t>TESTEMUNHO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7010937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7" grpId="0"/>
      <p:bldP spid="12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/>
          </p:cNvSpPr>
          <p:nvPr/>
        </p:nvSpPr>
        <p:spPr bwMode="auto">
          <a:xfrm>
            <a:off x="785786" y="4338669"/>
            <a:ext cx="8143932" cy="123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endParaRPr lang="pt-BR" sz="2000" dirty="0" smtClean="0">
              <a:solidFill>
                <a:srgbClr val="002060"/>
              </a:solidFill>
              <a:latin typeface="Cooper Md BT" pitchFamily="18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endParaRPr lang="pt-BR" sz="2000" dirty="0" smtClean="0">
              <a:solidFill>
                <a:srgbClr val="002060"/>
              </a:solidFill>
              <a:latin typeface="Cooper Md BT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A </a:t>
            </a:r>
            <a:r>
              <a:rPr lang="pt-BR" sz="2000" dirty="0">
                <a:solidFill>
                  <a:srgbClr val="002060"/>
                </a:solidFill>
                <a:latin typeface="Cooper Md BT" pitchFamily="18" charset="0"/>
              </a:rPr>
              <a:t>Criação de Deus se caracteriza pela </a:t>
            </a: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diversidade, por </a:t>
            </a:r>
            <a:r>
              <a:rPr lang="pt-BR" sz="2000" dirty="0">
                <a:solidFill>
                  <a:srgbClr val="002060"/>
                </a:solidFill>
                <a:latin typeface="Cooper Md BT" pitchFamily="18" charset="0"/>
              </a:rPr>
              <a:t>isso, </a:t>
            </a: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/>
            </a:r>
            <a:b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</a:b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a </a:t>
            </a:r>
            <a:r>
              <a:rPr lang="pt-BR" sz="2000" dirty="0">
                <a:solidFill>
                  <a:srgbClr val="002060"/>
                </a:solidFill>
                <a:latin typeface="Cooper Md BT" pitchFamily="18" charset="0"/>
              </a:rPr>
              <a:t>comunidade viabiliza a inclusão e promove o respeito ao diferente</a:t>
            </a: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. </a:t>
            </a:r>
            <a:endParaRPr lang="pt-BR" sz="2000" dirty="0">
              <a:solidFill>
                <a:srgbClr val="002060"/>
              </a:solidFill>
              <a:latin typeface="Cooper Md BT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857224" y="2270461"/>
            <a:ext cx="8001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Na comunidade cristã, o indivíduo é parte - membro - de um corpo maior. Desse modo, o membro encontra na comunidade a segurança que o cotidiano nega.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857224" y="3699221"/>
            <a:ext cx="7858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 pitchFamily="18" charset="0"/>
              </a:rPr>
              <a:t>No convívio comunitário, a pessoa precisa aprender a lidar com a tensão entre liberdade individual e compromisso com o outro.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-4857816" y="571479"/>
            <a:ext cx="7143800" cy="45719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/>
          <p:cNvSpPr/>
          <p:nvPr/>
        </p:nvSpPr>
        <p:spPr>
          <a:xfrm>
            <a:off x="1000132" y="1525885"/>
            <a:ext cx="1135861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857224" y="571480"/>
            <a:ext cx="168988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kern="0" dirty="0" smtClean="0">
                <a:solidFill>
                  <a:srgbClr val="C00000"/>
                </a:solidFill>
                <a:latin typeface="Cooper Md BT" pitchFamily="18" charset="0"/>
              </a:rPr>
              <a:t>SER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27469763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7" grpId="0" animBg="1"/>
      <p:bldP spid="28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/>
          </p:cNvSpPr>
          <p:nvPr/>
        </p:nvSpPr>
        <p:spPr bwMode="auto">
          <a:xfrm>
            <a:off x="785786" y="4071942"/>
            <a:ext cx="769890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A comunidade desperta e aperfeiçoa os seus membros para o exercício da vocação, encorajando pessoas a canalizar os seus dons - em sentido bem amplo, servindo na Missão de Deus por meio da sua participação nas iniciativas da comunidade e com a sua presença na sociedade.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endParaRPr lang="pt-BR" sz="2000" dirty="0">
              <a:solidFill>
                <a:srgbClr val="002060"/>
              </a:solidFill>
              <a:latin typeface="Cooper Md BT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857224" y="2285992"/>
            <a:ext cx="73580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Na comunidade existe uma multiplicidade de grupos e frentes de missão que possibilitam a participação e o engajamento segundo a liberdade e a possibilidade de cada pessoa.</a:t>
            </a:r>
            <a:endParaRPr lang="pt-BR" sz="2000" dirty="0">
              <a:solidFill>
                <a:srgbClr val="002060"/>
              </a:solidFill>
              <a:latin typeface="Cooper Md BT"/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-5429320" y="571479"/>
            <a:ext cx="11001452" cy="45719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/>
          <p:cNvSpPr/>
          <p:nvPr/>
        </p:nvSpPr>
        <p:spPr>
          <a:xfrm>
            <a:off x="1000132" y="1525885"/>
            <a:ext cx="1135861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857224" y="571480"/>
            <a:ext cx="49327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kern="0" dirty="0" smtClean="0">
                <a:solidFill>
                  <a:srgbClr val="C00000"/>
                </a:solidFill>
                <a:latin typeface="Cooper Md BT" pitchFamily="18" charset="0"/>
              </a:rPr>
              <a:t>PARTICIPAR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27469763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6" grpId="0" animBg="1"/>
      <p:bldP spid="27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/>
          </p:cNvSpPr>
          <p:nvPr/>
        </p:nvSpPr>
        <p:spPr bwMode="auto">
          <a:xfrm>
            <a:off x="785786" y="3428998"/>
            <a:ext cx="769890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Na sua forma de ser, a comunidade é exemplo de resistência e esperança frente ao que, na sociedade moderna, coloca as pessoas na condição de “exiladas”, ou seja, destituídas de seus direitos.</a:t>
            </a:r>
          </a:p>
        </p:txBody>
      </p:sp>
      <p:sp>
        <p:nvSpPr>
          <p:cNvPr id="9" name="Retângulo 8"/>
          <p:cNvSpPr/>
          <p:nvPr/>
        </p:nvSpPr>
        <p:spPr>
          <a:xfrm>
            <a:off x="857224" y="2056147"/>
            <a:ext cx="73580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Comunidade é convívio que promove a paz que vem de Deus. Por meio do seu falar e do seu agir, ela testemunha o Evangelho. </a:t>
            </a:r>
          </a:p>
        </p:txBody>
      </p:sp>
      <p:sp>
        <p:nvSpPr>
          <p:cNvPr id="13" name="Rectangle 3"/>
          <p:cNvSpPr txBox="1">
            <a:spLocks/>
          </p:cNvSpPr>
          <p:nvPr/>
        </p:nvSpPr>
        <p:spPr bwMode="auto">
          <a:xfrm>
            <a:off x="785786" y="5072074"/>
            <a:ext cx="769890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No serviço comunitário se manifesta a relação entre fé e amor presente no testemunho cristão. A </a:t>
            </a:r>
            <a:r>
              <a:rPr lang="pt-BR" sz="2000" dirty="0" err="1" smtClean="0">
                <a:solidFill>
                  <a:srgbClr val="002060"/>
                </a:solidFill>
                <a:latin typeface="Cooper Md BT"/>
              </a:rPr>
              <a:t>diaconia</a:t>
            </a: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 é o conjunto dessas ações que encarnam o amor de Jesus. </a:t>
            </a:r>
            <a:endParaRPr lang="pt-BR" sz="2000" dirty="0">
              <a:solidFill>
                <a:srgbClr val="002060"/>
              </a:solidFill>
              <a:latin typeface="Cooper Md BT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-4071998" y="571480"/>
            <a:ext cx="11001452" cy="45719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1071570" y="1500174"/>
            <a:ext cx="1135861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857224" y="571480"/>
            <a:ext cx="62664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kern="0" dirty="0" smtClean="0">
                <a:solidFill>
                  <a:srgbClr val="C00000"/>
                </a:solidFill>
                <a:latin typeface="Cooper Md BT" pitchFamily="18" charset="0"/>
              </a:rPr>
              <a:t>TESTEMUNHAR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27469763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1" grpId="0" animBg="1"/>
      <p:bldP spid="22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/>
          </p:cNvSpPr>
          <p:nvPr/>
        </p:nvSpPr>
        <p:spPr bwMode="auto">
          <a:xfrm>
            <a:off x="676197" y="1835697"/>
            <a:ext cx="7610579" cy="216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Por </a:t>
            </a:r>
            <a:r>
              <a:rPr lang="pt-BR" sz="2000" dirty="0">
                <a:solidFill>
                  <a:srgbClr val="002060"/>
                </a:solidFill>
                <a:latin typeface="Cooper Md BT"/>
              </a:rPr>
              <a:t>saber-se amado por Deus, o membro da comunidade não se ocupa consigo mesmo de forma egoísta, mas dispõe do seu tempo e dedica os seus dons com vistas ao cuidado do outro e da </a:t>
            </a: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outra.</a:t>
            </a:r>
            <a:endParaRPr lang="pt-BR" sz="2000" dirty="0">
              <a:solidFill>
                <a:srgbClr val="002060"/>
              </a:solidFill>
              <a:latin typeface="Cooper Md BT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endParaRPr lang="pt-BR" sz="2400" dirty="0">
              <a:solidFill>
                <a:srgbClr val="002060"/>
              </a:solidFill>
              <a:latin typeface="Cooper Md BT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endParaRPr lang="pt-BR" sz="2400" dirty="0">
              <a:solidFill>
                <a:srgbClr val="002060"/>
              </a:solidFill>
              <a:latin typeface="Cooper Md BT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928662" y="3714752"/>
            <a:ext cx="7429552" cy="18651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oper Md BT"/>
              </a:rPr>
              <a:t>“Fé e amor perfazem a natureza do cristão. A fé recebe, o amor dá; a fé leva a pessoa a Deus. O amor aproxima do próximo. Através da fé, ela aceita os benefícios de Deus. Através do amor, ela beneficia os seus semelhantes”. 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defRPr/>
            </a:pPr>
            <a:endParaRPr lang="pt-BR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Cooper Md BT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oper Md BT"/>
              </a:rPr>
              <a:t>                                                                              Martim Lutero</a:t>
            </a:r>
            <a:endParaRPr lang="pt-BR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Cooper Md BT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928662" y="571480"/>
            <a:ext cx="7407797" cy="1000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900" b="1" kern="0" dirty="0" err="1" smtClean="0">
                <a:solidFill>
                  <a:srgbClr val="C00000"/>
                </a:solidFill>
                <a:latin typeface="Cooper Md BT" pitchFamily="18" charset="0"/>
              </a:rPr>
              <a:t>Eu</a:t>
            </a:r>
            <a:r>
              <a:rPr lang="en-US" sz="5900" b="1" kern="0" dirty="0" smtClean="0">
                <a:solidFill>
                  <a:srgbClr val="C00000"/>
                </a:solidFill>
                <a:latin typeface="Cooper Md BT" pitchFamily="18" charset="0"/>
              </a:rPr>
              <a:t> vivo </a:t>
            </a:r>
            <a:r>
              <a:rPr lang="en-US" sz="5900" b="1" kern="0" dirty="0" err="1" smtClean="0">
                <a:solidFill>
                  <a:srgbClr val="C00000"/>
                </a:solidFill>
                <a:latin typeface="Cooper Md BT" pitchFamily="18" charset="0"/>
              </a:rPr>
              <a:t>comunidade</a:t>
            </a:r>
            <a:endParaRPr lang="pt-BR" sz="5900" dirty="0"/>
          </a:p>
        </p:txBody>
      </p:sp>
    </p:spTree>
    <p:extLst>
      <p:ext uri="{BB962C8B-B14F-4D97-AF65-F5344CB8AC3E}">
        <p14:creationId xmlns:p14="http://schemas.microsoft.com/office/powerpoint/2010/main" val="358399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/>
          </p:cNvSpPr>
          <p:nvPr/>
        </p:nvSpPr>
        <p:spPr bwMode="auto">
          <a:xfrm>
            <a:off x="785786" y="5603202"/>
            <a:ext cx="777810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Deus me motiva a testemunhar. Ele quer revelar o seu amor também por meio do meu falar e do meu agir.</a:t>
            </a:r>
            <a:endParaRPr lang="pt-BR" sz="2000" dirty="0">
              <a:solidFill>
                <a:srgbClr val="002060"/>
              </a:solidFill>
              <a:latin typeface="Cooper Md B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85786" y="1285860"/>
            <a:ext cx="68580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Deus é que dá sentido ao meu ser. Ele me acolhe               e me faz ser parte do seu corpo - a comunidade.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85786" y="3435494"/>
            <a:ext cx="7929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Deus me chama para participar. Ele me concede os dons</a:t>
            </a:r>
          </a:p>
          <a:p>
            <a:pPr fontAlgn="base"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com os quais contribuo no trabalho da Igreja.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785786" y="357167"/>
            <a:ext cx="168988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kern="0" dirty="0" smtClean="0">
                <a:solidFill>
                  <a:srgbClr val="C00000"/>
                </a:solidFill>
                <a:latin typeface="Cooper Md BT" pitchFamily="18" charset="0"/>
              </a:rPr>
              <a:t>SER</a:t>
            </a:r>
            <a:endParaRPr lang="pt-BR" sz="6000" dirty="0"/>
          </a:p>
        </p:txBody>
      </p:sp>
      <p:sp>
        <p:nvSpPr>
          <p:cNvPr id="20" name="Retângulo 19"/>
          <p:cNvSpPr/>
          <p:nvPr/>
        </p:nvSpPr>
        <p:spPr>
          <a:xfrm>
            <a:off x="785786" y="2578238"/>
            <a:ext cx="49327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kern="0" dirty="0" smtClean="0">
                <a:solidFill>
                  <a:srgbClr val="C00000"/>
                </a:solidFill>
                <a:latin typeface="Cooper Md BT" pitchFamily="18" charset="0"/>
              </a:rPr>
              <a:t>PARTICIPAR</a:t>
            </a:r>
            <a:endParaRPr lang="pt-BR" sz="6000" dirty="0"/>
          </a:p>
        </p:txBody>
      </p:sp>
      <p:sp>
        <p:nvSpPr>
          <p:cNvPr id="21" name="Retângulo 20"/>
          <p:cNvSpPr/>
          <p:nvPr/>
        </p:nvSpPr>
        <p:spPr>
          <a:xfrm>
            <a:off x="785786" y="4730415"/>
            <a:ext cx="62664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kern="0" dirty="0" smtClean="0">
                <a:solidFill>
                  <a:srgbClr val="C00000"/>
                </a:solidFill>
                <a:latin typeface="Cooper Md BT" pitchFamily="18" charset="0"/>
              </a:rPr>
              <a:t>TESTEMUNHAR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37033216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1" grpId="0"/>
      <p:bldP spid="17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/>
          </p:cNvSpPr>
          <p:nvPr/>
        </p:nvSpPr>
        <p:spPr bwMode="auto">
          <a:xfrm>
            <a:off x="500034" y="714360"/>
            <a:ext cx="885831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dirty="0" smtClean="0">
                <a:ln w="18415" cmpd="sng">
                  <a:noFill/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Cooper Md BT" pitchFamily="18" charset="0"/>
                <a:ea typeface="+mj-ea"/>
                <a:cs typeface="+mj-cs"/>
              </a:rPr>
              <a:t>é por isso que 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dirty="0" err="1" smtClean="0">
                <a:ln w="18415" cmpd="sng">
                  <a:noFill/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Cooper Md BT" pitchFamily="18" charset="0"/>
                <a:ea typeface="+mj-ea"/>
                <a:cs typeface="+mj-cs"/>
              </a:rPr>
              <a:t>comunidade</a:t>
            </a:r>
            <a:r>
              <a:rPr lang="en-US" sz="3200" kern="0" dirty="0" smtClean="0">
                <a:ln w="18415" cmpd="sng">
                  <a:noFill/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Cooper Md BT" pitchFamily="18" charset="0"/>
                <a:ea typeface="+mj-ea"/>
                <a:cs typeface="+mj-cs"/>
              </a:rPr>
              <a:t> </a:t>
            </a:r>
            <a:r>
              <a:rPr lang="en-US" sz="3200" kern="0" dirty="0" err="1" smtClean="0">
                <a:ln w="18415" cmpd="sng">
                  <a:noFill/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Cooper Md BT" pitchFamily="18" charset="0"/>
                <a:ea typeface="+mj-ea"/>
                <a:cs typeface="+mj-cs"/>
              </a:rPr>
              <a:t>cristã</a:t>
            </a:r>
            <a:r>
              <a:rPr lang="en-US" sz="3200" kern="0" dirty="0" smtClean="0">
                <a:ln w="18415" cmpd="sng">
                  <a:noFill/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Cooper Md BT" pitchFamily="18" charset="0"/>
                <a:ea typeface="+mj-ea"/>
                <a:cs typeface="+mj-cs"/>
              </a:rPr>
              <a:t> </a:t>
            </a:r>
            <a:endParaRPr lang="en-US" sz="3200" kern="0" dirty="0">
              <a:ln w="18415" cmpd="sng">
                <a:noFill/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latin typeface="Cooper Md BT" pitchFamily="18" charset="0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00034" y="2428868"/>
            <a:ext cx="291137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700" dirty="0" smtClean="0">
                <a:solidFill>
                  <a:srgbClr val="C00000"/>
                </a:solidFill>
                <a:latin typeface="Cooper Md BT"/>
              </a:rPr>
              <a:t>... sabe trabalhar em grupo</a:t>
            </a:r>
            <a:endParaRPr lang="pt-BR" sz="1700" dirty="0">
              <a:solidFill>
                <a:srgbClr val="C000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00034" y="2786058"/>
            <a:ext cx="309251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700" dirty="0" smtClean="0">
                <a:solidFill>
                  <a:srgbClr val="C00000"/>
                </a:solidFill>
                <a:latin typeface="Cooper Md BT"/>
              </a:rPr>
              <a:t>... resgata a história da gente</a:t>
            </a:r>
            <a:endParaRPr lang="pt-BR" sz="1700" dirty="0">
              <a:solidFill>
                <a:srgbClr val="C0000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00034" y="3143248"/>
            <a:ext cx="3042820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700" dirty="0" smtClean="0">
                <a:solidFill>
                  <a:srgbClr val="C00000"/>
                </a:solidFill>
                <a:latin typeface="Cooper Md BT"/>
              </a:rPr>
              <a:t>... cria e mantém identidade</a:t>
            </a:r>
            <a:endParaRPr lang="pt-BR" sz="1700" dirty="0">
              <a:solidFill>
                <a:srgbClr val="C00000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00034" y="2071678"/>
            <a:ext cx="304442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700" dirty="0" smtClean="0">
                <a:solidFill>
                  <a:srgbClr val="C00000"/>
                </a:solidFill>
                <a:latin typeface="Cooper Md BT"/>
              </a:rPr>
              <a:t>... possibilita cura e inclusão</a:t>
            </a:r>
            <a:endParaRPr lang="pt-BR" sz="1700" dirty="0">
              <a:solidFill>
                <a:srgbClr val="C00000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00034" y="3500438"/>
            <a:ext cx="3852337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700" dirty="0" smtClean="0">
                <a:solidFill>
                  <a:srgbClr val="C00000"/>
                </a:solidFill>
                <a:latin typeface="Cooper Md BT"/>
              </a:rPr>
              <a:t>... testemunha com palavras e ações</a:t>
            </a:r>
            <a:endParaRPr lang="pt-BR" sz="1700" dirty="0">
              <a:solidFill>
                <a:srgbClr val="C00000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500034" y="3857627"/>
            <a:ext cx="457849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700" dirty="0" smtClean="0">
                <a:solidFill>
                  <a:srgbClr val="C00000"/>
                </a:solidFill>
                <a:latin typeface="Cooper Md BT"/>
              </a:rPr>
              <a:t>... liberta as pessoas para pensar e discernir</a:t>
            </a:r>
            <a:endParaRPr lang="pt-BR" sz="1700" dirty="0">
              <a:solidFill>
                <a:srgbClr val="C0000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00034" y="4218065"/>
            <a:ext cx="412805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700" dirty="0" smtClean="0">
                <a:solidFill>
                  <a:srgbClr val="C00000"/>
                </a:solidFill>
                <a:latin typeface="Cooper Md BT"/>
              </a:rPr>
              <a:t>... articula a missão de Deus no mundo</a:t>
            </a:r>
            <a:endParaRPr lang="pt-BR" sz="1700" dirty="0">
              <a:solidFill>
                <a:srgbClr val="C00000"/>
              </a:solidFill>
            </a:endParaRPr>
          </a:p>
        </p:txBody>
      </p:sp>
      <p:sp>
        <p:nvSpPr>
          <p:cNvPr id="16" name="Rectangle 2"/>
          <p:cNvSpPr txBox="1">
            <a:spLocks/>
          </p:cNvSpPr>
          <p:nvPr/>
        </p:nvSpPr>
        <p:spPr bwMode="auto">
          <a:xfrm>
            <a:off x="500034" y="4357694"/>
            <a:ext cx="614366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…</a:t>
            </a:r>
            <a:r>
              <a:rPr lang="en-US" sz="2800" kern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essa</a:t>
            </a:r>
            <a:r>
              <a:rPr lang="en-US" sz="28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 </a:t>
            </a:r>
            <a:r>
              <a:rPr lang="en-US" sz="2800" kern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Igreja</a:t>
            </a:r>
            <a:r>
              <a:rPr lang="en-US" sz="28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 </a:t>
            </a:r>
            <a:r>
              <a:rPr lang="en-US" sz="2800" kern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queremos</a:t>
            </a:r>
            <a:r>
              <a:rPr lang="en-US" sz="28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 ser,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kern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mais</a:t>
            </a:r>
            <a:r>
              <a:rPr lang="en-US" sz="28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 e </a:t>
            </a:r>
            <a:r>
              <a:rPr lang="en-US" sz="2800" kern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mais</a:t>
            </a:r>
            <a:r>
              <a:rPr lang="en-US" sz="28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  <a:ea typeface="+mj-ea"/>
                <a:cs typeface="+mj-cs"/>
              </a:rPr>
              <a:t>!</a:t>
            </a:r>
            <a:endParaRPr lang="en-US" sz="2800" kern="0" dirty="0">
              <a:ln w="18415" cmpd="sng">
                <a:noFill/>
                <a:prstDash val="solid"/>
              </a:ln>
              <a:solidFill>
                <a:srgbClr val="002060"/>
              </a:solidFill>
              <a:latin typeface="Cooper Md BT" pitchFamily="18" charset="0"/>
              <a:ea typeface="+mj-ea"/>
              <a:cs typeface="+mj-cs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500034" y="1714488"/>
            <a:ext cx="4102405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700" dirty="0" smtClean="0">
                <a:solidFill>
                  <a:srgbClr val="C00000"/>
                </a:solidFill>
                <a:latin typeface="Cooper Md BT"/>
              </a:rPr>
              <a:t>... estabelece vínculos entre as pessoas</a:t>
            </a:r>
            <a:endParaRPr lang="pt-BR" sz="1700" dirty="0">
              <a:solidFill>
                <a:srgbClr val="C000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997" y="1142984"/>
            <a:ext cx="3521655" cy="45870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8801153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/>
          </p:cNvSpPr>
          <p:nvPr/>
        </p:nvSpPr>
        <p:spPr bwMode="auto">
          <a:xfrm>
            <a:off x="424224" y="1071546"/>
            <a:ext cx="786692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0" normalizeH="0" baseline="0" noProof="0" dirty="0" err="1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  <a:t>Lema</a:t>
            </a:r>
            <a:r>
              <a:rPr kumimoji="0" lang="en-US" sz="4400" i="0" u="none" strike="noStrike" kern="0" normalizeH="0" baseline="0" noProof="0" dirty="0" smtClean="0">
                <a:solidFill>
                  <a:srgbClr val="C00000"/>
                </a:solidFill>
                <a:uLnTx/>
                <a:uFillTx/>
                <a:latin typeface="Cooper Md BT" pitchFamily="18" charset="0"/>
                <a:ea typeface="+mj-ea"/>
                <a:cs typeface="+mj-cs"/>
              </a:rPr>
              <a:t> </a:t>
            </a:r>
            <a:r>
              <a:rPr lang="en-US" sz="4400" kern="0" dirty="0" smtClean="0">
                <a:solidFill>
                  <a:srgbClr val="C00000"/>
                </a:solidFill>
                <a:latin typeface="Cooper Md BT" pitchFamily="18" charset="0"/>
                <a:ea typeface="+mj-ea"/>
                <a:cs typeface="+mj-cs"/>
              </a:rPr>
              <a:t>do Ano</a:t>
            </a:r>
            <a:endParaRPr kumimoji="0" lang="en-US" sz="4400" i="0" u="none" strike="noStrike" kern="0" normalizeH="0" baseline="0" noProof="0" dirty="0">
              <a:solidFill>
                <a:srgbClr val="C00000"/>
              </a:solidFill>
              <a:uLnTx/>
              <a:uFillTx/>
              <a:latin typeface="Cooper Md BT" pitchFamily="18" charset="0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-1285916" y="2857496"/>
            <a:ext cx="11287204" cy="2949576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sunset" dir="t"/>
            </a:scene3d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  </a:t>
            </a: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Eu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sou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o </a:t>
            </a: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seu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Deus.</a:t>
            </a:r>
            <a:b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Eu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lhes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dou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forças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,</a:t>
            </a:r>
            <a:r>
              <a:rPr kumimoji="0" lang="en-US" sz="3600" b="0" i="0" u="none" strike="noStrike" kern="1200" cap="none" spc="0" normalizeH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ajudo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e </a:t>
            </a: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protejo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com</a:t>
            </a:r>
            <a:r>
              <a:rPr lang="en-US" sz="36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a </a:t>
            </a: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minha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forte </a:t>
            </a:r>
            <a:r>
              <a:rPr kumimoji="0" lang="en-US" sz="36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mão</a:t>
            </a:r>
            <a:r>
              <a:rPr kumimoji="0" lang="en-US" sz="36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  </a:t>
            </a:r>
            <a:r>
              <a:rPr kumimoji="0" lang="en-US" sz="2000" b="0" i="0" u="none" strike="noStrike" kern="1200" cap="none" spc="0" normalizeH="0" baseline="0" noProof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Isaías</a:t>
            </a:r>
            <a:r>
              <a:rPr kumimoji="0" lang="en-US" sz="20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Cooper Md BT" pitchFamily="18" charset="0"/>
                <a:ea typeface="+mn-ea"/>
                <a:cs typeface="+mn-cs"/>
              </a:rPr>
              <a:t> 41.10</a:t>
            </a:r>
            <a:endParaRPr kumimoji="0" lang="en-US" sz="2000" b="0" i="0" u="none" strike="noStrike" kern="1200" cap="none" spc="0" normalizeH="0" baseline="0" noProof="0" dirty="0">
              <a:ln w="18415" cmpd="sng">
                <a:noFill/>
                <a:prstDash val="solid"/>
              </a:ln>
              <a:solidFill>
                <a:srgbClr val="002060"/>
              </a:solidFill>
              <a:effectLst/>
              <a:uLnTx/>
              <a:uFillTx/>
              <a:latin typeface="Cooper Md BT" pitchFamily="18" charset="0"/>
              <a:ea typeface="+mn-ea"/>
              <a:cs typeface="+mn-cs"/>
            </a:endParaRP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 rot="5400000">
            <a:off x="3929058" y="-2035981"/>
            <a:ext cx="857256" cy="7500938"/>
            <a:chOff x="3086089" y="3929066"/>
            <a:chExt cx="14288" cy="1589078"/>
          </a:xfrm>
        </p:grpSpPr>
        <p:cxnSp>
          <p:nvCxnSpPr>
            <p:cNvPr id="9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6223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84" y="642918"/>
            <a:ext cx="4286280" cy="5582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8801153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2 Marcador de contenido"/>
          <p:cNvSpPr txBox="1">
            <a:spLocks/>
          </p:cNvSpPr>
          <p:nvPr/>
        </p:nvSpPr>
        <p:spPr bwMode="auto">
          <a:xfrm>
            <a:off x="428596" y="2214554"/>
            <a:ext cx="8786874" cy="642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fontAlgn="base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Em Jesus Cristo, Deus se torna pessoa e vem em nosso auxílio </a:t>
            </a:r>
          </a:p>
          <a:p>
            <a:pPr marL="342900" indent="-342900" fontAlgn="base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     para nos salvar da morte e do pecado.</a:t>
            </a:r>
            <a:endParaRPr lang="pt-BR" sz="2000" dirty="0">
              <a:solidFill>
                <a:srgbClr val="002060"/>
              </a:solidFill>
              <a:latin typeface="Cooper Md BT"/>
            </a:endParaRPr>
          </a:p>
        </p:txBody>
      </p:sp>
      <p:sp>
        <p:nvSpPr>
          <p:cNvPr id="32" name="2 Marcador de contenido"/>
          <p:cNvSpPr txBox="1">
            <a:spLocks/>
          </p:cNvSpPr>
          <p:nvPr/>
        </p:nvSpPr>
        <p:spPr bwMode="auto">
          <a:xfrm>
            <a:off x="357126" y="3286123"/>
            <a:ext cx="8786874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lvl="0" indent="-342900" fontAlgn="base">
              <a:lnSpc>
                <a:spcPts val="18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Em meio às “tempestades” e crises, Deus se revela como aquele </a:t>
            </a:r>
          </a:p>
          <a:p>
            <a:pPr marL="342900" lvl="0" indent="-342900" fontAlgn="base">
              <a:lnSpc>
                <a:spcPts val="18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     que cuida, protege e ajuda a sua gente. </a:t>
            </a:r>
          </a:p>
        </p:txBody>
      </p:sp>
      <p:sp>
        <p:nvSpPr>
          <p:cNvPr id="33" name="2 Marcador de contenido"/>
          <p:cNvSpPr txBox="1">
            <a:spLocks/>
          </p:cNvSpPr>
          <p:nvPr/>
        </p:nvSpPr>
        <p:spPr bwMode="auto">
          <a:xfrm>
            <a:off x="357126" y="4357693"/>
            <a:ext cx="8786874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Nas dificuldades e sofrimentos, Deus chama para reagir, confiar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     e manter a esperança.</a:t>
            </a:r>
          </a:p>
        </p:txBody>
      </p:sp>
      <p:sp>
        <p:nvSpPr>
          <p:cNvPr id="34" name="2 Marcador de contenido"/>
          <p:cNvSpPr txBox="1">
            <a:spLocks/>
          </p:cNvSpPr>
          <p:nvPr/>
        </p:nvSpPr>
        <p:spPr bwMode="auto">
          <a:xfrm>
            <a:off x="428596" y="5484831"/>
            <a:ext cx="8786874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Pode-se dizer que a presença e a ação de Deus se fazem na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     proporção inversa à fraqueza e à impotência humanas.</a:t>
            </a:r>
          </a:p>
        </p:txBody>
      </p:sp>
      <p:sp>
        <p:nvSpPr>
          <p:cNvPr id="35" name="1 Título"/>
          <p:cNvSpPr txBox="1">
            <a:spLocks/>
          </p:cNvSpPr>
          <p:nvPr/>
        </p:nvSpPr>
        <p:spPr>
          <a:xfrm>
            <a:off x="428596" y="428604"/>
            <a:ext cx="8501122" cy="785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fontAlgn="base">
              <a:spcAft>
                <a:spcPct val="0"/>
              </a:spcAft>
              <a:defRPr/>
            </a:pPr>
            <a:r>
              <a:rPr lang="pt-BR" sz="54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</a:rPr>
              <a:t>Deus se faz presente 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428596" y="1285860"/>
            <a:ext cx="6503703" cy="6873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ts val="4500"/>
              </a:lnSpc>
              <a:spcAft>
                <a:spcPct val="0"/>
              </a:spcAft>
              <a:defRPr/>
            </a:pPr>
            <a:r>
              <a:rPr lang="pt-BR" sz="5400" kern="0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Cooper Md BT" pitchFamily="18" charset="0"/>
              </a:rPr>
              <a:t>na vida das pessoas</a:t>
            </a:r>
            <a:endParaRPr lang="pt-BR" sz="5400" kern="0" dirty="0">
              <a:ln w="18415" cmpd="sng">
                <a:noFill/>
                <a:prstDash val="solid"/>
              </a:ln>
              <a:solidFill>
                <a:srgbClr val="C00000"/>
              </a:solidFill>
              <a:latin typeface="Cooper Md BT" pitchFamily="18" charset="0"/>
            </a:endParaRPr>
          </a:p>
        </p:txBody>
      </p:sp>
      <p:grpSp>
        <p:nvGrpSpPr>
          <p:cNvPr id="9" name="Group 18"/>
          <p:cNvGrpSpPr>
            <a:grpSpLocks/>
          </p:cNvGrpSpPr>
          <p:nvPr/>
        </p:nvGrpSpPr>
        <p:grpSpPr bwMode="auto">
          <a:xfrm rot="5400000">
            <a:off x="3964751" y="-1535915"/>
            <a:ext cx="785818" cy="8143880"/>
            <a:chOff x="3086089" y="3929066"/>
            <a:chExt cx="14288" cy="1589078"/>
          </a:xfrm>
        </p:grpSpPr>
        <p:cxnSp>
          <p:nvCxnSpPr>
            <p:cNvPr id="10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8" name="Group 18"/>
          <p:cNvGrpSpPr>
            <a:grpSpLocks/>
          </p:cNvGrpSpPr>
          <p:nvPr/>
        </p:nvGrpSpPr>
        <p:grpSpPr bwMode="auto">
          <a:xfrm rot="5400000">
            <a:off x="3964751" y="-464346"/>
            <a:ext cx="785818" cy="8143880"/>
            <a:chOff x="3086089" y="3929066"/>
            <a:chExt cx="14288" cy="1589078"/>
          </a:xfrm>
        </p:grpSpPr>
        <p:cxnSp>
          <p:nvCxnSpPr>
            <p:cNvPr id="19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1" name="Group 18"/>
          <p:cNvGrpSpPr>
            <a:grpSpLocks/>
          </p:cNvGrpSpPr>
          <p:nvPr/>
        </p:nvGrpSpPr>
        <p:grpSpPr bwMode="auto">
          <a:xfrm rot="5400000">
            <a:off x="3964751" y="1821671"/>
            <a:ext cx="928694" cy="8143880"/>
            <a:chOff x="3086089" y="3929066"/>
            <a:chExt cx="14288" cy="1589078"/>
          </a:xfrm>
        </p:grpSpPr>
        <p:cxnSp>
          <p:nvCxnSpPr>
            <p:cNvPr id="22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3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4" name="Group 18"/>
          <p:cNvGrpSpPr>
            <a:grpSpLocks/>
          </p:cNvGrpSpPr>
          <p:nvPr/>
        </p:nvGrpSpPr>
        <p:grpSpPr bwMode="auto">
          <a:xfrm rot="5400000">
            <a:off x="3893313" y="678662"/>
            <a:ext cx="928694" cy="8143880"/>
            <a:chOff x="3086089" y="3929066"/>
            <a:chExt cx="14288" cy="1589078"/>
          </a:xfrm>
        </p:grpSpPr>
        <p:cxnSp>
          <p:nvCxnSpPr>
            <p:cNvPr id="25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89488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857224" y="2529954"/>
            <a:ext cx="72866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5000" dirty="0" smtClean="0">
                <a:solidFill>
                  <a:srgbClr val="002060"/>
                </a:solidFill>
                <a:latin typeface="Cooper Md BT"/>
              </a:rPr>
              <a:t>“quando sou fraco, </a:t>
            </a:r>
          </a:p>
        </p:txBody>
      </p:sp>
      <p:sp>
        <p:nvSpPr>
          <p:cNvPr id="7" name="Retângulo 6"/>
          <p:cNvSpPr/>
          <p:nvPr/>
        </p:nvSpPr>
        <p:spPr>
          <a:xfrm>
            <a:off x="3428992" y="4357694"/>
            <a:ext cx="2135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i="1" dirty="0" smtClean="0">
                <a:solidFill>
                  <a:srgbClr val="002060"/>
                </a:solidFill>
                <a:latin typeface="Cooper Md BT"/>
              </a:rPr>
              <a:t> </a:t>
            </a:r>
            <a:r>
              <a:rPr lang="pt-BR" dirty="0" smtClean="0">
                <a:solidFill>
                  <a:srgbClr val="002060"/>
                </a:solidFill>
                <a:latin typeface="Cooper Md BT"/>
              </a:rPr>
              <a:t>2 Coríntios 12.10 </a:t>
            </a:r>
            <a:endParaRPr lang="pt-BR" sz="2400" dirty="0">
              <a:solidFill>
                <a:srgbClr val="002060"/>
              </a:solidFill>
              <a:latin typeface="Cooper Md B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107646" y="3244334"/>
            <a:ext cx="6785833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5000" dirty="0" smtClean="0">
                <a:solidFill>
                  <a:srgbClr val="C00000"/>
                </a:solidFill>
                <a:latin typeface="Cooper Md BT"/>
              </a:rPr>
              <a:t>então é que sou forte”</a:t>
            </a:r>
          </a:p>
        </p:txBody>
      </p:sp>
    </p:spTree>
    <p:extLst>
      <p:ext uri="{BB962C8B-B14F-4D97-AF65-F5344CB8AC3E}">
        <p14:creationId xmlns:p14="http://schemas.microsoft.com/office/powerpoint/2010/main" val="41389488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428596" y="1071546"/>
            <a:ext cx="2857520" cy="785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fontAlgn="base">
              <a:spcAft>
                <a:spcPct val="0"/>
              </a:spcAft>
              <a:defRPr/>
            </a:pPr>
            <a:r>
              <a:rPr lang="pt-BR" sz="48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</a:rPr>
              <a:t>Deus faz</a:t>
            </a:r>
          </a:p>
        </p:txBody>
      </p:sp>
      <p:sp>
        <p:nvSpPr>
          <p:cNvPr id="31" name="2 Marcador de contenido"/>
          <p:cNvSpPr txBox="1">
            <a:spLocks/>
          </p:cNvSpPr>
          <p:nvPr/>
        </p:nvSpPr>
        <p:spPr bwMode="auto">
          <a:xfrm>
            <a:off x="357126" y="2214554"/>
            <a:ext cx="8786874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Deus, através do Evangelho, desperta e sustenta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    a fé nas pessoas. </a:t>
            </a:r>
          </a:p>
        </p:txBody>
      </p:sp>
      <p:sp>
        <p:nvSpPr>
          <p:cNvPr id="32" name="2 Marcador de contenido"/>
          <p:cNvSpPr txBox="1">
            <a:spLocks/>
          </p:cNvSpPr>
          <p:nvPr/>
        </p:nvSpPr>
        <p:spPr bwMode="auto">
          <a:xfrm>
            <a:off x="428596" y="3500438"/>
            <a:ext cx="8786874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O anúncio da Palavra de Deus é o ponto central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da espiritualidade cristã e da vida em comunidade. </a:t>
            </a:r>
            <a:endParaRPr lang="pt-BR" sz="2000" dirty="0">
              <a:solidFill>
                <a:srgbClr val="002060"/>
              </a:solidFill>
              <a:latin typeface="Cooper Md B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987824" y="1196752"/>
            <a:ext cx="3244799" cy="6694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ts val="4500"/>
              </a:lnSpc>
              <a:spcAft>
                <a:spcPct val="0"/>
              </a:spcAft>
              <a:defRPr/>
            </a:pPr>
            <a:r>
              <a:rPr lang="pt-BR" sz="4800" kern="0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Cooper Md BT" pitchFamily="18" charset="0"/>
              </a:rPr>
              <a:t>nascer a fé</a:t>
            </a:r>
            <a:endParaRPr lang="pt-BR" sz="4800" kern="0" dirty="0">
              <a:ln w="18415" cmpd="sng">
                <a:noFill/>
                <a:prstDash val="solid"/>
              </a:ln>
              <a:solidFill>
                <a:srgbClr val="C00000"/>
              </a:solidFill>
              <a:latin typeface="Cooper Md BT" pitchFamily="18" charset="0"/>
            </a:endParaRPr>
          </a:p>
        </p:txBody>
      </p:sp>
      <p:grpSp>
        <p:nvGrpSpPr>
          <p:cNvPr id="7" name="Group 18"/>
          <p:cNvGrpSpPr>
            <a:grpSpLocks/>
          </p:cNvGrpSpPr>
          <p:nvPr/>
        </p:nvGrpSpPr>
        <p:grpSpPr bwMode="auto">
          <a:xfrm rot="5400000">
            <a:off x="3857594" y="-1428758"/>
            <a:ext cx="1000132" cy="8143880"/>
            <a:chOff x="3086089" y="3929066"/>
            <a:chExt cx="14288" cy="1589078"/>
          </a:xfrm>
        </p:grpSpPr>
        <p:cxnSp>
          <p:nvCxnSpPr>
            <p:cNvPr id="9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1" name="Group 18"/>
          <p:cNvGrpSpPr>
            <a:grpSpLocks/>
          </p:cNvGrpSpPr>
          <p:nvPr/>
        </p:nvGrpSpPr>
        <p:grpSpPr bwMode="auto">
          <a:xfrm rot="5400000" flipH="1">
            <a:off x="3790918" y="-138113"/>
            <a:ext cx="1133484" cy="8143880"/>
            <a:chOff x="3086089" y="3929066"/>
            <a:chExt cx="14288" cy="1589078"/>
          </a:xfrm>
        </p:grpSpPr>
        <p:cxnSp>
          <p:nvCxnSpPr>
            <p:cNvPr id="12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89488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/>
      <p:bldP spid="32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85720" y="1428736"/>
            <a:ext cx="8117873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5000" dirty="0" smtClean="0">
                <a:solidFill>
                  <a:srgbClr val="002060"/>
                </a:solidFill>
                <a:latin typeface="Cooper Md BT"/>
              </a:rPr>
              <a:t>“Portanto, </a:t>
            </a:r>
            <a:r>
              <a:rPr lang="pt-BR" sz="5000" dirty="0" smtClean="0">
                <a:solidFill>
                  <a:srgbClr val="C00000"/>
                </a:solidFill>
                <a:latin typeface="Cooper Md BT"/>
              </a:rPr>
              <a:t>a fé vem               por ouvir a mensagem,</a:t>
            </a:r>
            <a:r>
              <a:rPr lang="pt-BR" sz="5000" dirty="0" smtClean="0">
                <a:solidFill>
                  <a:srgbClr val="002060"/>
                </a:solidFill>
                <a:latin typeface="Cooper Md BT"/>
              </a:rPr>
              <a:t>                e a mensagem vem por meio da pregação </a:t>
            </a:r>
            <a:r>
              <a:rPr lang="pt-BR" sz="5000" dirty="0" smtClean="0">
                <a:solidFill>
                  <a:srgbClr val="C00000"/>
                </a:solidFill>
                <a:latin typeface="Cooper Md BT"/>
              </a:rPr>
              <a:t>a respeito de Cristo”. </a:t>
            </a:r>
          </a:p>
        </p:txBody>
      </p:sp>
      <p:sp>
        <p:nvSpPr>
          <p:cNvPr id="7" name="Retângulo 6"/>
          <p:cNvSpPr/>
          <p:nvPr/>
        </p:nvSpPr>
        <p:spPr>
          <a:xfrm>
            <a:off x="3500430" y="5643578"/>
            <a:ext cx="1908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i="1" dirty="0" smtClean="0">
                <a:solidFill>
                  <a:srgbClr val="002060"/>
                </a:solidFill>
                <a:latin typeface="Cooper Md BT"/>
              </a:rPr>
              <a:t> </a:t>
            </a:r>
            <a:r>
              <a:rPr lang="pt-BR" dirty="0" smtClean="0">
                <a:solidFill>
                  <a:srgbClr val="002060"/>
                </a:solidFill>
                <a:latin typeface="Cooper Md BT"/>
              </a:rPr>
              <a:t>Romanos 10.17</a:t>
            </a:r>
            <a:endParaRPr lang="pt-BR" sz="3200" dirty="0">
              <a:solidFill>
                <a:srgbClr val="002060"/>
              </a:solidFill>
              <a:latin typeface="Cooper Md BT"/>
            </a:endParaRPr>
          </a:p>
        </p:txBody>
      </p:sp>
    </p:spTree>
    <p:extLst>
      <p:ext uri="{BB962C8B-B14F-4D97-AF65-F5344CB8AC3E}">
        <p14:creationId xmlns:p14="http://schemas.microsoft.com/office/powerpoint/2010/main" val="41389488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428596" y="428604"/>
            <a:ext cx="6000792" cy="785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fontAlgn="base">
              <a:spcAft>
                <a:spcPct val="0"/>
              </a:spcAft>
              <a:defRPr/>
            </a:pPr>
            <a:r>
              <a:rPr lang="pt-BR" sz="48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</a:rPr>
              <a:t>Deus se faz presente </a:t>
            </a:r>
          </a:p>
        </p:txBody>
      </p:sp>
      <p:sp>
        <p:nvSpPr>
          <p:cNvPr id="31" name="2 Marcador de contenido"/>
          <p:cNvSpPr txBox="1">
            <a:spLocks/>
          </p:cNvSpPr>
          <p:nvPr/>
        </p:nvSpPr>
        <p:spPr bwMode="auto">
          <a:xfrm>
            <a:off x="500034" y="1928802"/>
            <a:ext cx="8786874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A presença e a ação de Deus na vida das pessoas se revelam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em duas esferas que se relacionam e se completam: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28596" y="1142984"/>
            <a:ext cx="4482317" cy="6694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ts val="4500"/>
              </a:lnSpc>
              <a:spcAft>
                <a:spcPct val="0"/>
              </a:spcAft>
              <a:defRPr/>
            </a:pPr>
            <a:r>
              <a:rPr lang="pt-BR" sz="4800" kern="0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Cooper Md BT" pitchFamily="18" charset="0"/>
              </a:rPr>
              <a:t>na convivência</a:t>
            </a:r>
            <a:endParaRPr lang="pt-BR" sz="4800" kern="0" dirty="0">
              <a:ln w="18415" cmpd="sng">
                <a:noFill/>
                <a:prstDash val="solid"/>
              </a:ln>
              <a:solidFill>
                <a:srgbClr val="C00000"/>
              </a:solidFill>
              <a:latin typeface="Cooper Md BT" pitchFamily="18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71472" y="3329538"/>
            <a:ext cx="3286148" cy="288554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71472" y="3071810"/>
            <a:ext cx="3286148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42910" y="3786190"/>
            <a:ext cx="31432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  <a:latin typeface="Cooper Md BT"/>
              </a:rPr>
              <a:t>Revela que Deus dedica atenção e cuidado a cada ser humano criado por Ele. Esta é uma experiência individual, mas não deve ser confundida com individualismo. 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714348" y="3045409"/>
            <a:ext cx="21242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Cooper Md BT"/>
              </a:rPr>
              <a:t>Experiência pessoal</a:t>
            </a:r>
            <a:r>
              <a:rPr lang="pt-BR" sz="1600" dirty="0" smtClean="0">
                <a:solidFill>
                  <a:schemeClr val="bg1"/>
                </a:solidFill>
                <a:latin typeface="Cooper Md BT"/>
              </a:rPr>
              <a:t> 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357686" y="3355939"/>
            <a:ext cx="3357586" cy="28575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357686" y="3071810"/>
            <a:ext cx="3357586" cy="2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4643406" y="3786190"/>
            <a:ext cx="8572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  <a:latin typeface="Cooper Md BT"/>
              </a:rPr>
              <a:t>Revela que Deus </a:t>
            </a:r>
          </a:p>
          <a:p>
            <a:r>
              <a:rPr lang="pt-BR" dirty="0" smtClean="0">
                <a:solidFill>
                  <a:srgbClr val="002060"/>
                </a:solidFill>
                <a:latin typeface="Cooper Md BT"/>
              </a:rPr>
              <a:t>quer que o seu povo </a:t>
            </a:r>
          </a:p>
          <a:p>
            <a:r>
              <a:rPr lang="pt-BR" dirty="0" smtClean="0">
                <a:solidFill>
                  <a:srgbClr val="002060"/>
                </a:solidFill>
                <a:latin typeface="Cooper Md BT"/>
              </a:rPr>
              <a:t>viva em comunidade, </a:t>
            </a:r>
          </a:p>
          <a:p>
            <a:r>
              <a:rPr lang="pt-BR" dirty="0" smtClean="0">
                <a:solidFill>
                  <a:srgbClr val="002060"/>
                </a:solidFill>
                <a:latin typeface="Cooper Md BT"/>
              </a:rPr>
              <a:t>ajudando-se </a:t>
            </a:r>
          </a:p>
          <a:p>
            <a:r>
              <a:rPr lang="pt-BR" dirty="0" smtClean="0">
                <a:solidFill>
                  <a:srgbClr val="002060"/>
                </a:solidFill>
                <a:latin typeface="Cooper Md BT"/>
              </a:rPr>
              <a:t>mutuamente.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4500562" y="3045409"/>
            <a:ext cx="25282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Cooper Md BT"/>
              </a:rPr>
              <a:t>Experiência comunitária</a:t>
            </a:r>
            <a:endParaRPr lang="pt-BR" sz="1600" dirty="0" smtClean="0">
              <a:solidFill>
                <a:schemeClr val="bg1"/>
              </a:solidFill>
              <a:latin typeface="Cooper Md BT"/>
            </a:endParaRPr>
          </a:p>
        </p:txBody>
      </p:sp>
    </p:spTree>
    <p:extLst>
      <p:ext uri="{BB962C8B-B14F-4D97-AF65-F5344CB8AC3E}">
        <p14:creationId xmlns:p14="http://schemas.microsoft.com/office/powerpoint/2010/main" val="41389488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/>
      <p:bldP spid="11" grpId="0"/>
      <p:bldP spid="12" grpId="0" animBg="1"/>
      <p:bldP spid="13" grpId="0" animBg="1"/>
      <p:bldP spid="14" grpId="0"/>
      <p:bldP spid="15" grpId="0"/>
      <p:bldP spid="16" grpId="0" animBg="1"/>
      <p:bldP spid="17" grpId="0" animBg="1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28596" y="1774346"/>
            <a:ext cx="811787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4000" dirty="0" smtClean="0">
                <a:solidFill>
                  <a:srgbClr val="002060"/>
                </a:solidFill>
                <a:latin typeface="Cooper Md BT"/>
              </a:rPr>
              <a:t>“E todos continuavam firmes, seguindo os ensinamentos dos apóstolos, </a:t>
            </a:r>
            <a:r>
              <a:rPr lang="pt-BR" sz="4000" dirty="0" smtClean="0">
                <a:solidFill>
                  <a:srgbClr val="C00000"/>
                </a:solidFill>
                <a:latin typeface="Cooper Md BT"/>
              </a:rPr>
              <a:t>vivendo em amor cristão, partindo o pão juntos e fazendo orações”. </a:t>
            </a:r>
          </a:p>
        </p:txBody>
      </p:sp>
      <p:sp>
        <p:nvSpPr>
          <p:cNvPr id="7" name="Retângulo 6"/>
          <p:cNvSpPr/>
          <p:nvPr/>
        </p:nvSpPr>
        <p:spPr>
          <a:xfrm>
            <a:off x="3786182" y="5488560"/>
            <a:ext cx="1251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i="1" dirty="0" smtClean="0">
                <a:solidFill>
                  <a:srgbClr val="002060"/>
                </a:solidFill>
                <a:latin typeface="Cooper Md BT"/>
              </a:rPr>
              <a:t> </a:t>
            </a:r>
            <a:r>
              <a:rPr lang="pt-BR" dirty="0" smtClean="0">
                <a:solidFill>
                  <a:srgbClr val="002060"/>
                </a:solidFill>
                <a:latin typeface="Cooper Md BT"/>
              </a:rPr>
              <a:t>Atos 2.42</a:t>
            </a:r>
            <a:endParaRPr lang="pt-BR" sz="3200" dirty="0">
              <a:solidFill>
                <a:srgbClr val="002060"/>
              </a:solidFill>
              <a:latin typeface="Cooper Md BT"/>
            </a:endParaRPr>
          </a:p>
        </p:txBody>
      </p:sp>
    </p:spTree>
    <p:extLst>
      <p:ext uri="{BB962C8B-B14F-4D97-AF65-F5344CB8AC3E}">
        <p14:creationId xmlns:p14="http://schemas.microsoft.com/office/powerpoint/2010/main" val="41389488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571472" y="857232"/>
            <a:ext cx="9358378" cy="785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fontAlgn="base">
              <a:spcAft>
                <a:spcPct val="0"/>
              </a:spcAft>
              <a:defRPr/>
            </a:pPr>
            <a:r>
              <a:rPr lang="pt-BR" sz="5400" kern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Cooper Md BT" pitchFamily="18" charset="0"/>
              </a:rPr>
              <a:t>Comunidade é um lugar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71472" y="1571612"/>
            <a:ext cx="4570482" cy="6873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ts val="4500"/>
              </a:lnSpc>
              <a:spcAft>
                <a:spcPct val="0"/>
              </a:spcAft>
              <a:defRPr/>
            </a:pPr>
            <a:r>
              <a:rPr lang="pt-BR" sz="5400" kern="0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Cooper Md BT" pitchFamily="18" charset="0"/>
              </a:rPr>
              <a:t>para conviver</a:t>
            </a:r>
            <a:endParaRPr lang="pt-BR" sz="5400" kern="0" dirty="0">
              <a:ln w="18415" cmpd="sng">
                <a:noFill/>
                <a:prstDash val="solid"/>
              </a:ln>
              <a:solidFill>
                <a:srgbClr val="C00000"/>
              </a:solidFill>
              <a:latin typeface="Cooper Md BT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71472" y="2643182"/>
            <a:ext cx="8143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Comunidade é espaço que acolhe e valoriza as pessoas,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    que permite a experiência de estar na companhia de Deus.</a:t>
            </a:r>
            <a:endParaRPr lang="pt-BR" sz="2000" dirty="0">
              <a:solidFill>
                <a:srgbClr val="002060"/>
              </a:solidFill>
              <a:latin typeface="Cooper Md BT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71472" y="3874005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Comunidade é espaço coletivo privilegiado para exercitar o ministério do cuidado mútuo. </a:t>
            </a:r>
            <a:endParaRPr lang="pt-BR" sz="2000" dirty="0">
              <a:solidFill>
                <a:srgbClr val="002060"/>
              </a:solidFill>
              <a:latin typeface="Cooper Md BT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571472" y="5000636"/>
            <a:ext cx="8143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rgbClr val="002060"/>
                </a:solidFill>
                <a:latin typeface="Cooper Md BT"/>
              </a:rPr>
              <a:t>Comunidade é espaço no qual a graça de Deus se manifesta  não pelo mérito das pessoas que formam a comunidade cristã, mas por ação do próprio Deus que nos reúne e congrega.</a:t>
            </a:r>
            <a:endParaRPr lang="pt-BR" sz="2000" dirty="0">
              <a:solidFill>
                <a:srgbClr val="002060"/>
              </a:solidFill>
              <a:latin typeface="Cooper Md BT"/>
            </a:endParaRPr>
          </a:p>
        </p:txBody>
      </p:sp>
      <p:grpSp>
        <p:nvGrpSpPr>
          <p:cNvPr id="8" name="Group 18"/>
          <p:cNvGrpSpPr>
            <a:grpSpLocks/>
          </p:cNvGrpSpPr>
          <p:nvPr/>
        </p:nvGrpSpPr>
        <p:grpSpPr bwMode="auto">
          <a:xfrm rot="5400000">
            <a:off x="4036215" y="-821561"/>
            <a:ext cx="928694" cy="7715304"/>
            <a:chOff x="3086089" y="3929066"/>
            <a:chExt cx="14288" cy="1589078"/>
          </a:xfrm>
        </p:grpSpPr>
        <p:cxnSp>
          <p:nvCxnSpPr>
            <p:cNvPr id="9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 w="3175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 w="3175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2" name="Group 18"/>
          <p:cNvGrpSpPr>
            <a:grpSpLocks/>
          </p:cNvGrpSpPr>
          <p:nvPr/>
        </p:nvGrpSpPr>
        <p:grpSpPr bwMode="auto">
          <a:xfrm rot="5400000">
            <a:off x="4071934" y="357166"/>
            <a:ext cx="857256" cy="7715304"/>
            <a:chOff x="3086089" y="3929066"/>
            <a:chExt cx="14288" cy="1589078"/>
          </a:xfrm>
        </p:grpSpPr>
        <p:cxnSp>
          <p:nvCxnSpPr>
            <p:cNvPr id="13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 w="3175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 w="3175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6" name="Group 18"/>
          <p:cNvGrpSpPr>
            <a:grpSpLocks/>
          </p:cNvGrpSpPr>
          <p:nvPr/>
        </p:nvGrpSpPr>
        <p:grpSpPr bwMode="auto">
          <a:xfrm rot="5400000">
            <a:off x="3893339" y="1678769"/>
            <a:ext cx="1214446" cy="7715304"/>
            <a:chOff x="3086089" y="3929066"/>
            <a:chExt cx="14288" cy="1589078"/>
          </a:xfrm>
        </p:grpSpPr>
        <p:cxnSp>
          <p:nvCxnSpPr>
            <p:cNvPr id="17" name="9 Conector recto"/>
            <p:cNvCxnSpPr/>
            <p:nvPr/>
          </p:nvCxnSpPr>
          <p:spPr bwMode="auto">
            <a:xfrm>
              <a:off x="3086089" y="3929066"/>
              <a:ext cx="0" cy="1589078"/>
            </a:xfrm>
            <a:prstGeom prst="line">
              <a:avLst/>
            </a:prstGeom>
            <a:ln w="3175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10 Conector recto"/>
            <p:cNvCxnSpPr/>
            <p:nvPr/>
          </p:nvCxnSpPr>
          <p:spPr bwMode="auto">
            <a:xfrm>
              <a:off x="3100377" y="3929066"/>
              <a:ext cx="0" cy="1589078"/>
            </a:xfrm>
            <a:prstGeom prst="line">
              <a:avLst/>
            </a:prstGeom>
            <a:ln w="3175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89488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4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1640</TotalTime>
  <Words>1049</Words>
  <Application>Microsoft Office PowerPoint</Application>
  <PresentationFormat>Apresentação na tela (4:3)</PresentationFormat>
  <Paragraphs>120</Paragraphs>
  <Slides>20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Antonio</dc:creator>
  <cp:lastModifiedBy>Letícia</cp:lastModifiedBy>
  <cp:revision>206</cp:revision>
  <dcterms:created xsi:type="dcterms:W3CDTF">2012-08-23T12:09:51Z</dcterms:created>
  <dcterms:modified xsi:type="dcterms:W3CDTF">2012-11-21T03:05:32Z</dcterms:modified>
</cp:coreProperties>
</file>