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319" r:id="rId2"/>
    <p:sldId id="307" r:id="rId3"/>
    <p:sldId id="311" r:id="rId4"/>
    <p:sldId id="332" r:id="rId5"/>
    <p:sldId id="309" r:id="rId6"/>
    <p:sldId id="330" r:id="rId7"/>
    <p:sldId id="310" r:id="rId8"/>
    <p:sldId id="302" r:id="rId9"/>
    <p:sldId id="300" r:id="rId10"/>
    <p:sldId id="306" r:id="rId11"/>
    <p:sldId id="333" r:id="rId12"/>
    <p:sldId id="316" r:id="rId13"/>
    <p:sldId id="321" r:id="rId14"/>
    <p:sldId id="323" r:id="rId15"/>
    <p:sldId id="325" r:id="rId16"/>
    <p:sldId id="327" r:id="rId17"/>
    <p:sldId id="331" r:id="rId18"/>
    <p:sldId id="328" r:id="rId19"/>
  </p:sldIdLst>
  <p:sldSz cx="9144000" cy="6858000" type="screen4x3"/>
  <p:notesSz cx="6731000" cy="98552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777777"/>
    <a:srgbClr val="006600"/>
    <a:srgbClr val="DAF3D9"/>
    <a:srgbClr val="008D5C"/>
    <a:srgbClr val="C0C0C0"/>
    <a:srgbClr val="B2B2B2"/>
    <a:srgbClr val="FF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7381" autoAdjust="0"/>
    <p:restoredTop sz="94660"/>
  </p:normalViewPr>
  <p:slideViewPr>
    <p:cSldViewPr snapToGrid="0">
      <p:cViewPr>
        <p:scale>
          <a:sx n="66" d="100"/>
          <a:sy n="66" d="100"/>
        </p:scale>
        <p:origin x="-1068" y="-87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16238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13175" y="0"/>
            <a:ext cx="2916238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2048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01700" y="739775"/>
            <a:ext cx="4927600" cy="3695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4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3100" y="4681538"/>
            <a:ext cx="5384800" cy="4433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noProof="0" smtClean="0"/>
              <a:t>Clique para editar os estilos do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</a:p>
        </p:txBody>
      </p:sp>
      <p:sp>
        <p:nvSpPr>
          <p:cNvPr id="1434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61488"/>
            <a:ext cx="2916238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434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13175" y="9361488"/>
            <a:ext cx="2916238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328FD44F-3B5C-4F2E-98BB-2895647BA24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7A9E6D-D2C4-47E9-B200-69F4588EF60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153AB7-FA93-4B76-B164-C242581500B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E08A40-7810-4500-9833-23F26249447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65BF0F-E78C-4F02-A1FF-12803AD459E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A6B0C5-6911-4D11-88B7-AAE38447300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77606F-D031-4FC0-916E-9E888FE5189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5E72B1-A45F-4666-B625-7FA139B72FF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F0C072-9499-4DBC-9D1C-B9B3FCE6525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FCC269-13D8-47B6-81B3-D813A5969C9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DFCCA7-FC00-4628-9849-4643AECB0E4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129C71-E609-4DE3-BA2C-8E5A44DEB07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AF3D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293EA814-A5C8-4AF6-9EF6-97665D0B50B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1031" name="AutoShape 7"/>
          <p:cNvSpPr>
            <a:spLocks noChangeArrowheads="1"/>
          </p:cNvSpPr>
          <p:nvPr userDrawn="1"/>
        </p:nvSpPr>
        <p:spPr bwMode="auto">
          <a:xfrm>
            <a:off x="106363" y="117475"/>
            <a:ext cx="8931275" cy="431800"/>
          </a:xfrm>
          <a:prstGeom prst="roundRect">
            <a:avLst>
              <a:gd name="adj" fmla="val 16667"/>
            </a:avLst>
          </a:prstGeom>
          <a:solidFill>
            <a:srgbClr val="FDB824"/>
          </a:solidFill>
          <a:ln w="9525">
            <a:noFill/>
            <a:round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>
              <a:defRPr/>
            </a:pPr>
            <a:endParaRPr lang="pt-BR"/>
          </a:p>
        </p:txBody>
      </p:sp>
      <p:pic>
        <p:nvPicPr>
          <p:cNvPr id="1032" name="Picture 8" descr="template"/>
          <p:cNvPicPr>
            <a:picLocks noChangeAspect="1" noChangeArrowheads="1"/>
          </p:cNvPicPr>
          <p:nvPr userDrawn="1"/>
        </p:nvPicPr>
        <p:blipFill>
          <a:blip r:embed="rId13"/>
          <a:srcRect l="-330"/>
          <a:stretch>
            <a:fillRect/>
          </a:stretch>
        </p:blipFill>
        <p:spPr bwMode="auto">
          <a:xfrm>
            <a:off x="-30163" y="6440488"/>
            <a:ext cx="9174163" cy="417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luteranos.com.br/" TargetMode="External"/><Relationship Id="rId5" Type="http://schemas.openxmlformats.org/officeDocument/2006/relationships/hyperlink" Target="http://www.lutheranworld.org/" TargetMode="External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apa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377371" y="2423886"/>
            <a:ext cx="10363201" cy="14464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296" tIns="45648" rIns="91296" bIns="45648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spcBef>
                <a:spcPct val="20000"/>
              </a:spcBef>
              <a:defRPr/>
            </a:pPr>
            <a:r>
              <a:rPr lang="pt-BR" sz="8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</a:rPr>
              <a:t>MISSÃO DE DEUS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apa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940253" y="2351542"/>
            <a:ext cx="8015288" cy="14464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296" tIns="45648" rIns="91296" bIns="45648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spcBef>
                <a:spcPct val="20000"/>
              </a:spcBef>
              <a:defRPr/>
            </a:pPr>
            <a:r>
              <a:rPr lang="pt-BR" sz="8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</a:rPr>
              <a:t>NOSSA PAIXÃO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apa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8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 Box 17"/>
          <p:cNvSpPr txBox="1">
            <a:spLocks noChangeArrowheads="1"/>
          </p:cNvSpPr>
          <p:nvPr/>
        </p:nvSpPr>
        <p:spPr bwMode="auto">
          <a:xfrm>
            <a:off x="1120775" y="2249488"/>
            <a:ext cx="7791450" cy="833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9976" tIns="46788" rIns="89976" bIns="46788">
            <a:spAutoFit/>
          </a:bodyPr>
          <a:lstStyle/>
          <a:p>
            <a:r>
              <a:rPr lang="pt-BR" sz="1600">
                <a:solidFill>
                  <a:schemeClr val="accent2"/>
                </a:solidFill>
              </a:rPr>
              <a:t>O Tema do Ano da Igreja Evangélica de Confissão Luterana no Brasil – IECLB -  para 2010 é o mesmo de 2009: </a:t>
            </a:r>
          </a:p>
          <a:p>
            <a:endParaRPr lang="pt-BR" sz="1600">
              <a:solidFill>
                <a:schemeClr val="accent2"/>
              </a:solidFill>
            </a:endParaRPr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1172254" y="2888343"/>
            <a:ext cx="801528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296" tIns="45648" rIns="91296" bIns="45648">
            <a:spAutoFit/>
          </a:bodyPr>
          <a:lstStyle/>
          <a:p>
            <a:pPr>
              <a:spcBef>
                <a:spcPct val="20000"/>
              </a:spcBef>
            </a:pPr>
            <a:r>
              <a:rPr lang="pt-BR" sz="3200" b="1" dirty="0" smtClean="0">
                <a:solidFill>
                  <a:schemeClr val="bg1"/>
                </a:solidFill>
                <a:latin typeface="Calibri" pitchFamily="34" charset="0"/>
              </a:rPr>
              <a:t>Missão de Deus – Nossa Paixão</a:t>
            </a:r>
            <a:endParaRPr lang="pt-BR" sz="3200" b="1" dirty="0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apa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8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 Box 17"/>
          <p:cNvSpPr txBox="1">
            <a:spLocks noChangeArrowheads="1"/>
          </p:cNvSpPr>
          <p:nvPr/>
        </p:nvSpPr>
        <p:spPr bwMode="auto">
          <a:xfrm>
            <a:off x="1179513" y="3497263"/>
            <a:ext cx="7789862" cy="833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9976" tIns="46788" rIns="89976" bIns="46788">
            <a:spAutoFit/>
          </a:bodyPr>
          <a:lstStyle/>
          <a:p>
            <a:r>
              <a:rPr lang="pt-BR" sz="1600">
                <a:solidFill>
                  <a:schemeClr val="accent2"/>
                </a:solidFill>
              </a:rPr>
              <a:t>Esta frase resume o que é o Plano de Ação Missionária da IECLB 2008-2012. </a:t>
            </a:r>
          </a:p>
          <a:p>
            <a:r>
              <a:rPr lang="pt-BR" sz="1600">
                <a:solidFill>
                  <a:schemeClr val="accent2"/>
                </a:solidFill>
              </a:rPr>
              <a:t>O PAMI é o grande “guarda-chuva” que abriga e direciona todas as ações                  da Igreja durante esse período.</a:t>
            </a: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1172254" y="2888343"/>
            <a:ext cx="801528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296" tIns="45648" rIns="91296" bIns="45648">
            <a:spAutoFit/>
          </a:bodyPr>
          <a:lstStyle/>
          <a:p>
            <a:pPr>
              <a:spcBef>
                <a:spcPct val="20000"/>
              </a:spcBef>
            </a:pPr>
            <a:r>
              <a:rPr lang="pt-BR" sz="3200" b="1" dirty="0" smtClean="0">
                <a:solidFill>
                  <a:schemeClr val="bg1"/>
                </a:solidFill>
                <a:latin typeface="Calibri" pitchFamily="34" charset="0"/>
              </a:rPr>
              <a:t>Missão de Deus – Nossa Paixão</a:t>
            </a:r>
            <a:endParaRPr lang="pt-BR" sz="3200" b="1" dirty="0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apa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 Box 17"/>
          <p:cNvSpPr txBox="1">
            <a:spLocks noChangeArrowheads="1"/>
          </p:cNvSpPr>
          <p:nvPr/>
        </p:nvSpPr>
        <p:spPr bwMode="auto">
          <a:xfrm>
            <a:off x="1789113" y="2684463"/>
            <a:ext cx="5091112" cy="833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9976" tIns="46788" rIns="89976" bIns="46788">
            <a:spAutoFit/>
          </a:bodyPr>
          <a:lstStyle/>
          <a:p>
            <a:r>
              <a:rPr lang="pt-BR" sz="1600">
                <a:solidFill>
                  <a:schemeClr val="accent2"/>
                </a:solidFill>
              </a:rPr>
              <a:t>Viver a Missão de Deus com paixão é perceber as necessidades e os anseios das pessoas que Deus ama e anunciar a boa nova da salvação.</a:t>
            </a: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1724025" y="2133600"/>
            <a:ext cx="801528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296" tIns="45648" rIns="91296" bIns="45648">
            <a:spAutoFit/>
          </a:bodyPr>
          <a:lstStyle/>
          <a:p>
            <a:pPr>
              <a:spcBef>
                <a:spcPct val="20000"/>
              </a:spcBef>
            </a:pPr>
            <a:r>
              <a:rPr lang="pt-BR" sz="3200" b="1" dirty="0">
                <a:solidFill>
                  <a:schemeClr val="bg1"/>
                </a:solidFill>
                <a:latin typeface="Calibri" pitchFamily="34" charset="0"/>
              </a:rPr>
              <a:t>Viver com paixão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apa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8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3771900" y="3090863"/>
            <a:ext cx="868203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296" tIns="45648" rIns="91296" bIns="45648">
            <a:spAutoFit/>
          </a:bodyPr>
          <a:lstStyle/>
          <a:p>
            <a:r>
              <a:rPr lang="pt-BR" sz="1400" b="1">
                <a:solidFill>
                  <a:schemeClr val="bg1"/>
                </a:solidFill>
              </a:rPr>
              <a:t>Mateus 6.11</a:t>
            </a:r>
            <a:endParaRPr lang="pt-BR" sz="1400">
              <a:solidFill>
                <a:schemeClr val="bg1"/>
              </a:solidFill>
            </a:endParaRP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461963" y="2497138"/>
            <a:ext cx="8682037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296" tIns="45648" rIns="91296" bIns="45648">
            <a:spAutoFit/>
          </a:bodyPr>
          <a:lstStyle/>
          <a:p>
            <a:r>
              <a:rPr lang="pt-BR" sz="3600" b="1">
                <a:solidFill>
                  <a:schemeClr val="bg1"/>
                </a:solidFill>
                <a:latin typeface="Calibri" pitchFamily="34" charset="0"/>
              </a:rPr>
              <a:t>“DÁ-NOS HOJE O PÃO NOSSO DE CADA DIA”</a:t>
            </a:r>
            <a:endParaRPr lang="pt-BR" sz="3600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apa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1817688" y="1995488"/>
            <a:ext cx="801528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296" tIns="45648" rIns="91296" bIns="45648">
            <a:spAutoFit/>
          </a:bodyPr>
          <a:lstStyle/>
          <a:p>
            <a:pPr>
              <a:spcBef>
                <a:spcPct val="20000"/>
              </a:spcBef>
            </a:pPr>
            <a:r>
              <a:rPr lang="pt-BR" sz="3200" b="1">
                <a:solidFill>
                  <a:schemeClr val="bg1"/>
                </a:solidFill>
                <a:latin typeface="Calibri" pitchFamily="34" charset="0"/>
              </a:rPr>
              <a:t>Irmandade luterana</a:t>
            </a:r>
          </a:p>
        </p:txBody>
      </p:sp>
      <p:sp>
        <p:nvSpPr>
          <p:cNvPr id="3" name="Text Box 17"/>
          <p:cNvSpPr txBox="1">
            <a:spLocks noChangeArrowheads="1"/>
          </p:cNvSpPr>
          <p:nvPr/>
        </p:nvSpPr>
        <p:spPr bwMode="auto">
          <a:xfrm>
            <a:off x="1803400" y="2670175"/>
            <a:ext cx="6296025" cy="181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9976" tIns="46788" rIns="89976" bIns="46788">
            <a:spAutoFit/>
          </a:bodyPr>
          <a:lstStyle/>
          <a:p>
            <a:r>
              <a:rPr lang="pt-BR" sz="1600">
                <a:solidFill>
                  <a:schemeClr val="accent2"/>
                </a:solidFill>
              </a:rPr>
              <a:t>O Lema para o ano de 2010 encontra-se no Evangelho </a:t>
            </a:r>
          </a:p>
          <a:p>
            <a:r>
              <a:rPr lang="pt-BR" sz="1600">
                <a:solidFill>
                  <a:schemeClr val="accent2"/>
                </a:solidFill>
              </a:rPr>
              <a:t>de Mateus 6.11: </a:t>
            </a:r>
            <a:r>
              <a:rPr lang="pt-BR" sz="1600" b="1">
                <a:solidFill>
                  <a:schemeClr val="accent2"/>
                </a:solidFill>
              </a:rPr>
              <a:t>“Dá-nos hoje o pão nosso de cada dia”</a:t>
            </a:r>
            <a:r>
              <a:rPr lang="pt-BR" sz="1600">
                <a:solidFill>
                  <a:schemeClr val="accent2"/>
                </a:solidFill>
              </a:rPr>
              <a:t>.       </a:t>
            </a:r>
          </a:p>
          <a:p>
            <a:r>
              <a:rPr lang="pt-BR" sz="1600">
                <a:solidFill>
                  <a:schemeClr val="accent2"/>
                </a:solidFill>
              </a:rPr>
              <a:t>O nosso Lema também é o tema da assembleia da Federação Luterana Mundial – FLM – que acontece em Stuttgart, </a:t>
            </a:r>
          </a:p>
          <a:p>
            <a:r>
              <a:rPr lang="pt-BR" sz="1600">
                <a:solidFill>
                  <a:schemeClr val="accent2"/>
                </a:solidFill>
              </a:rPr>
              <a:t>na Alemanha, em julho de 2010. </a:t>
            </a:r>
          </a:p>
          <a:p>
            <a:r>
              <a:rPr lang="pt-BR" sz="1600">
                <a:solidFill>
                  <a:schemeClr val="accent2"/>
                </a:solidFill>
              </a:rPr>
              <a:t>Ao acolhermos como lema o tema da FLM, sentimo-nos </a:t>
            </a:r>
          </a:p>
          <a:p>
            <a:r>
              <a:rPr lang="pt-BR" sz="1600">
                <a:solidFill>
                  <a:schemeClr val="accent2"/>
                </a:solidFill>
              </a:rPr>
              <a:t>parte da comunhão luterana no mundo inteiro. 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apa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 Box 17"/>
          <p:cNvSpPr txBox="1">
            <a:spLocks noChangeArrowheads="1"/>
          </p:cNvSpPr>
          <p:nvPr/>
        </p:nvSpPr>
        <p:spPr bwMode="auto">
          <a:xfrm>
            <a:off x="1890713" y="2932113"/>
            <a:ext cx="6265862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9976" tIns="46788" rIns="89976" bIns="46788">
            <a:spAutoFit/>
          </a:bodyPr>
          <a:lstStyle/>
          <a:p>
            <a:r>
              <a:rPr lang="pt-BR" sz="1600">
                <a:solidFill>
                  <a:schemeClr val="accent2"/>
                </a:solidFill>
              </a:rPr>
              <a:t>A oração do Pai Nosso é por certo a oração mais conhecida dentro do cristianismo. Ela abarca tudo o que é essencial para a vida: a evocação do nome de Deus, a petição pelo sustento, pelo perdão e pelo amparo diante das tentações, culminando com a glorificação do reino de Deus.</a:t>
            </a:r>
          </a:p>
          <a:p>
            <a:r>
              <a:rPr lang="pt-BR" sz="1600">
                <a:solidFill>
                  <a:schemeClr val="accent2"/>
                </a:solidFill>
              </a:rPr>
              <a:t> </a:t>
            </a: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1870075" y="2322513"/>
            <a:ext cx="868203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296" tIns="45648" rIns="91296" bIns="45648">
            <a:spAutoFit/>
          </a:bodyPr>
          <a:lstStyle/>
          <a:p>
            <a:pPr>
              <a:spcBef>
                <a:spcPct val="20000"/>
              </a:spcBef>
            </a:pPr>
            <a:r>
              <a:rPr lang="pt-BR" sz="3200" b="1">
                <a:solidFill>
                  <a:schemeClr val="bg1"/>
                </a:solidFill>
                <a:latin typeface="Calibri" pitchFamily="34" charset="0"/>
              </a:rPr>
              <a:t>Uma oração completa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apa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 Box 17"/>
          <p:cNvSpPr txBox="1">
            <a:spLocks noChangeArrowheads="1"/>
          </p:cNvSpPr>
          <p:nvPr/>
        </p:nvSpPr>
        <p:spPr bwMode="auto">
          <a:xfrm>
            <a:off x="1817688" y="2700338"/>
            <a:ext cx="6296025" cy="1325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9976" tIns="46788" rIns="89976" bIns="46788">
            <a:spAutoFit/>
          </a:bodyPr>
          <a:lstStyle/>
          <a:p>
            <a:r>
              <a:rPr lang="pt-BR" sz="1600">
                <a:solidFill>
                  <a:schemeClr val="accent2"/>
                </a:solidFill>
              </a:rPr>
              <a:t>A petição pelo “pão nosso” aponta para a dimensão diaconal,  </a:t>
            </a:r>
          </a:p>
          <a:p>
            <a:r>
              <a:rPr lang="pt-BR" sz="1600">
                <a:solidFill>
                  <a:schemeClr val="accent2"/>
                </a:solidFill>
              </a:rPr>
              <a:t>e a diaconia é uma das dimensões da Missão,  </a:t>
            </a:r>
          </a:p>
          <a:p>
            <a:r>
              <a:rPr lang="pt-BR" sz="1600">
                <a:solidFill>
                  <a:schemeClr val="accent2"/>
                </a:solidFill>
              </a:rPr>
              <a:t>juntamente com a evangelização, a comunhão e a liturgia.</a:t>
            </a:r>
          </a:p>
          <a:p>
            <a:endParaRPr lang="pt-BR" sz="1600">
              <a:solidFill>
                <a:schemeClr val="accent2"/>
              </a:solidFill>
            </a:endParaRPr>
          </a:p>
          <a:p>
            <a:r>
              <a:rPr lang="pt-BR" sz="1600">
                <a:solidFill>
                  <a:schemeClr val="accent2"/>
                </a:solidFill>
              </a:rPr>
              <a:t> </a:t>
            </a: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1782763" y="2119313"/>
            <a:ext cx="868203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296" tIns="45648" rIns="91296" bIns="45648">
            <a:spAutoFit/>
          </a:bodyPr>
          <a:lstStyle/>
          <a:p>
            <a:pPr>
              <a:spcBef>
                <a:spcPct val="20000"/>
              </a:spcBef>
            </a:pPr>
            <a:r>
              <a:rPr lang="pt-BR" sz="3200" b="1">
                <a:solidFill>
                  <a:schemeClr val="bg1"/>
                </a:solidFill>
                <a:latin typeface="Calibri" pitchFamily="34" charset="0"/>
              </a:rPr>
              <a:t>O serviço que brota da fé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apa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 Box 17"/>
          <p:cNvSpPr txBox="1">
            <a:spLocks noChangeArrowheads="1"/>
          </p:cNvSpPr>
          <p:nvPr/>
        </p:nvSpPr>
        <p:spPr bwMode="auto">
          <a:xfrm>
            <a:off x="1831975" y="2641600"/>
            <a:ext cx="6296025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9976" tIns="46788" rIns="89976" bIns="46788">
            <a:spAutoFit/>
          </a:bodyPr>
          <a:lstStyle/>
          <a:p>
            <a:r>
              <a:rPr lang="pt-BR" sz="1600">
                <a:solidFill>
                  <a:schemeClr val="accent2"/>
                </a:solidFill>
              </a:rPr>
              <a:t>A diaconia, o serviço que brota da fé, é a vivência do amor na forma do serviço humilde, amoroso, acolhedor e inclusivo, assim como podemos ver amplamente no cartaz do Tema do Ano.</a:t>
            </a:r>
          </a:p>
          <a:p>
            <a:endParaRPr lang="pt-BR" sz="1600">
              <a:solidFill>
                <a:schemeClr val="accent2"/>
              </a:solidFill>
            </a:endParaRPr>
          </a:p>
        </p:txBody>
      </p:sp>
      <p:sp>
        <p:nvSpPr>
          <p:cNvPr id="10" name="Rectangle 3"/>
          <p:cNvSpPr>
            <a:spLocks noChangeArrowheads="1"/>
          </p:cNvSpPr>
          <p:nvPr/>
        </p:nvSpPr>
        <p:spPr bwMode="auto">
          <a:xfrm>
            <a:off x="1782763" y="2119313"/>
            <a:ext cx="868203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296" tIns="45648" rIns="91296" bIns="45648">
            <a:spAutoFit/>
          </a:bodyPr>
          <a:lstStyle/>
          <a:p>
            <a:pPr>
              <a:spcBef>
                <a:spcPct val="20000"/>
              </a:spcBef>
              <a:defRPr/>
            </a:pPr>
            <a:r>
              <a:rPr lang="pt-BR" sz="3200" b="1" dirty="0">
                <a:solidFill>
                  <a:schemeClr val="bg1"/>
                </a:solidFill>
                <a:latin typeface="Calibri" pitchFamily="34" charset="0"/>
              </a:rPr>
              <a:t>O serviço que brota da fé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apa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8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m 2" descr="cartaz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74390" y="203200"/>
            <a:ext cx="4152010" cy="5517492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4" name="Text Box 17"/>
          <p:cNvSpPr txBox="1">
            <a:spLocks noChangeArrowheads="1"/>
          </p:cNvSpPr>
          <p:nvPr/>
        </p:nvSpPr>
        <p:spPr bwMode="auto">
          <a:xfrm>
            <a:off x="1252538" y="2946400"/>
            <a:ext cx="6296025" cy="833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9976" tIns="46788" rIns="89976" bIns="46788">
            <a:spAutoFit/>
          </a:bodyPr>
          <a:lstStyle/>
          <a:p>
            <a:r>
              <a:rPr lang="pt-BR" sz="1600">
                <a:solidFill>
                  <a:schemeClr val="accent2"/>
                </a:solidFill>
              </a:rPr>
              <a:t>Cartaz da Campanha</a:t>
            </a:r>
          </a:p>
          <a:p>
            <a:endParaRPr lang="pt-BR" sz="1600">
              <a:solidFill>
                <a:schemeClr val="accent2"/>
              </a:solidFill>
            </a:endParaRPr>
          </a:p>
          <a:p>
            <a:r>
              <a:rPr lang="pt-BR" sz="1600">
                <a:solidFill>
                  <a:schemeClr val="accent2"/>
                </a:solidFill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apa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8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1303338" y="2816225"/>
            <a:ext cx="868203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296" tIns="45648" rIns="91296" bIns="45648">
            <a:spAutoFit/>
          </a:bodyPr>
          <a:lstStyle/>
          <a:p>
            <a:r>
              <a:rPr lang="pt-BR" sz="3200" b="1">
                <a:solidFill>
                  <a:schemeClr val="bg1"/>
                </a:solidFill>
                <a:latin typeface="Calibri" pitchFamily="34" charset="0"/>
              </a:rPr>
              <a:t>O QUE SIGNIFICA </a:t>
            </a:r>
            <a:r>
              <a:rPr lang="pt-BR" sz="3200" b="1" i="1">
                <a:solidFill>
                  <a:schemeClr val="accent2"/>
                </a:solidFill>
                <a:latin typeface="Calibri" pitchFamily="34" charset="0"/>
              </a:rPr>
              <a:t>PÃO</a:t>
            </a:r>
            <a:r>
              <a:rPr lang="pt-BR" sz="3200" b="1" i="1">
                <a:solidFill>
                  <a:schemeClr val="bg1"/>
                </a:solidFill>
                <a:latin typeface="Calibri" pitchFamily="34" charset="0"/>
              </a:rPr>
              <a:t> DE CADA DIA</a:t>
            </a:r>
            <a:r>
              <a:rPr lang="pt-BR" sz="3200" b="1">
                <a:solidFill>
                  <a:schemeClr val="bg1"/>
                </a:solidFill>
                <a:latin typeface="Calibri" pitchFamily="34" charset="0"/>
              </a:rPr>
              <a:t>?</a:t>
            </a:r>
            <a:endParaRPr lang="pt-BR" sz="3200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apa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8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 Box 17"/>
          <p:cNvSpPr txBox="1">
            <a:spLocks noChangeArrowheads="1"/>
          </p:cNvSpPr>
          <p:nvPr/>
        </p:nvSpPr>
        <p:spPr bwMode="auto">
          <a:xfrm>
            <a:off x="1817688" y="2627313"/>
            <a:ext cx="5991225" cy="2309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9976" tIns="46788" rIns="89976" bIns="46788">
            <a:spAutoFit/>
          </a:bodyPr>
          <a:lstStyle/>
          <a:p>
            <a:r>
              <a:rPr lang="pt-BR" sz="1600">
                <a:solidFill>
                  <a:schemeClr val="accent2"/>
                </a:solidFill>
              </a:rPr>
              <a:t>A palavra pão, segundo a explicação de Martim Lutero para   esta petição do Pai Nosso, não significa somente aquilo que precisamos para comer. Pão é comida, casa, família, bons vizinhos, marido e esposa íntegros, filhos íntegros, patrões íntegros e fiéis, amigos leais, bons governantes, saúde,            roupas, igreja, escola e coisas semelhantes.</a:t>
            </a:r>
          </a:p>
          <a:p>
            <a:r>
              <a:rPr lang="pt-BR" sz="1600"/>
              <a:t> </a:t>
            </a:r>
          </a:p>
          <a:p>
            <a:endParaRPr lang="pt-BR" sz="1600">
              <a:solidFill>
                <a:schemeClr val="accent2"/>
              </a:solidFill>
            </a:endParaRPr>
          </a:p>
          <a:p>
            <a:r>
              <a:rPr lang="pt-BR" sz="1600">
                <a:solidFill>
                  <a:schemeClr val="accent2"/>
                </a:solidFill>
              </a:rPr>
              <a:t> 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apa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8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 Box 17"/>
          <p:cNvSpPr txBox="1">
            <a:spLocks noChangeArrowheads="1"/>
          </p:cNvSpPr>
          <p:nvPr/>
        </p:nvSpPr>
        <p:spPr bwMode="auto">
          <a:xfrm>
            <a:off x="1789113" y="2684463"/>
            <a:ext cx="6107112" cy="2065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9976" tIns="46788" rIns="89976" bIns="46788">
            <a:spAutoFit/>
          </a:bodyPr>
          <a:lstStyle/>
          <a:p>
            <a:r>
              <a:rPr lang="pt-BR" sz="1600">
                <a:solidFill>
                  <a:schemeClr val="accent2"/>
                </a:solidFill>
              </a:rPr>
              <a:t>Percebemos aí a abrangência do termo “pão”, pelo qual pedimos. Ele é, naturalmente, o alimento básico para o sustento das pessoas. Mas, conforme Lutero, representa tudo o que está relacionado a uma vida digna.</a:t>
            </a:r>
          </a:p>
          <a:p>
            <a:r>
              <a:rPr lang="pt-BR" sz="1600"/>
              <a:t> </a:t>
            </a:r>
          </a:p>
          <a:p>
            <a:r>
              <a:rPr lang="pt-BR" sz="1600"/>
              <a:t> </a:t>
            </a:r>
          </a:p>
          <a:p>
            <a:endParaRPr lang="pt-BR" sz="1600">
              <a:solidFill>
                <a:schemeClr val="accent2"/>
              </a:solidFill>
            </a:endParaRPr>
          </a:p>
          <a:p>
            <a:r>
              <a:rPr lang="pt-BR" sz="1600">
                <a:solidFill>
                  <a:schemeClr val="accent2"/>
                </a:solidFill>
              </a:rPr>
              <a:t> </a:t>
            </a: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1782763" y="2090738"/>
            <a:ext cx="868203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296" tIns="45648" rIns="91296" bIns="45648">
            <a:spAutoFit/>
          </a:bodyPr>
          <a:lstStyle/>
          <a:p>
            <a:r>
              <a:rPr lang="pt-BR" sz="3200" b="1">
                <a:solidFill>
                  <a:schemeClr val="bg1"/>
                </a:solidFill>
                <a:latin typeface="Calibri" pitchFamily="34" charset="0"/>
              </a:rPr>
              <a:t>Alimento para a vida</a:t>
            </a:r>
            <a:endParaRPr lang="pt-BR" sz="3200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apa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8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 Box 17"/>
          <p:cNvSpPr txBox="1">
            <a:spLocks noChangeArrowheads="1"/>
          </p:cNvSpPr>
          <p:nvPr/>
        </p:nvSpPr>
        <p:spPr bwMode="auto">
          <a:xfrm>
            <a:off x="1817688" y="2698750"/>
            <a:ext cx="5816600" cy="206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9976" tIns="46788" rIns="89976" bIns="46788">
            <a:spAutoFit/>
          </a:bodyPr>
          <a:lstStyle/>
          <a:p>
            <a:r>
              <a:rPr lang="pt-BR" sz="1600">
                <a:solidFill>
                  <a:schemeClr val="accent2"/>
                </a:solidFill>
              </a:rPr>
              <a:t>Pedir pelo pão nosso é pedir pela presença de Jesus Cristo,          o Pão da Vida, no viver diário pessoal e comunitário.             Essa presença é experimentada de uma forma muito especial sempre que celebramos a Ceia do Senhor. </a:t>
            </a:r>
          </a:p>
          <a:p>
            <a:r>
              <a:rPr lang="pt-BR" sz="1600"/>
              <a:t> </a:t>
            </a:r>
          </a:p>
          <a:p>
            <a:r>
              <a:rPr lang="pt-BR" sz="1600"/>
              <a:t> </a:t>
            </a:r>
          </a:p>
          <a:p>
            <a:endParaRPr lang="pt-BR" sz="1600">
              <a:solidFill>
                <a:schemeClr val="accent2"/>
              </a:solidFill>
            </a:endParaRPr>
          </a:p>
          <a:p>
            <a:r>
              <a:rPr lang="pt-BR" sz="1600">
                <a:solidFill>
                  <a:schemeClr val="accent2"/>
                </a:solidFill>
              </a:rPr>
              <a:t> </a:t>
            </a: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1782763" y="2133600"/>
            <a:ext cx="868203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296" tIns="45648" rIns="91296" bIns="45648">
            <a:spAutoFit/>
          </a:bodyPr>
          <a:lstStyle/>
          <a:p>
            <a:r>
              <a:rPr lang="pt-BR" sz="3200" b="1">
                <a:solidFill>
                  <a:schemeClr val="bg1"/>
                </a:solidFill>
                <a:latin typeface="Calibri" pitchFamily="34" charset="0"/>
              </a:rPr>
              <a:t>O pão da vida</a:t>
            </a:r>
            <a:endParaRPr lang="pt-BR" sz="3200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apa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8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 Box 17"/>
          <p:cNvSpPr txBox="1">
            <a:spLocks noChangeArrowheads="1"/>
          </p:cNvSpPr>
          <p:nvPr/>
        </p:nvSpPr>
        <p:spPr bwMode="auto">
          <a:xfrm>
            <a:off x="1817688" y="2684463"/>
            <a:ext cx="5613400" cy="181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9976" tIns="46788" rIns="89976" bIns="46788">
            <a:spAutoFit/>
          </a:bodyPr>
          <a:lstStyle/>
          <a:p>
            <a:r>
              <a:rPr lang="pt-BR" sz="1600">
                <a:solidFill>
                  <a:schemeClr val="accent2"/>
                </a:solidFill>
              </a:rPr>
              <a:t>Assim, comunidade missionária, que pratica a diaconia,                          é aquela que se sabe agraciada por Deus, que percebe                a necessidade das pessoas, que contesta o acúmulo                   de bens, que se engaja em favor da vida com dignidade,            em todos os espaços onde há injustiça e onde a vida                   é ameaçada.</a:t>
            </a:r>
          </a:p>
          <a:p>
            <a:r>
              <a:rPr lang="pt-BR" sz="1600">
                <a:solidFill>
                  <a:schemeClr val="accent2"/>
                </a:solidFill>
              </a:rPr>
              <a:t> </a:t>
            </a: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1768475" y="2133600"/>
            <a:ext cx="868203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296" tIns="45648" rIns="91296" bIns="45648">
            <a:spAutoFit/>
          </a:bodyPr>
          <a:lstStyle/>
          <a:p>
            <a:r>
              <a:rPr lang="pt-BR" sz="3200" b="1">
                <a:solidFill>
                  <a:schemeClr val="bg1"/>
                </a:solidFill>
                <a:latin typeface="Calibri" pitchFamily="34" charset="0"/>
              </a:rPr>
              <a:t>Olhos para o mundo</a:t>
            </a:r>
            <a:endParaRPr lang="pt-BR" sz="3200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apa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8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m 2" descr="logo2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53038" y="1960563"/>
            <a:ext cx="2381250" cy="218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m 3" descr="logo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25575" y="2019300"/>
            <a:ext cx="1676400" cy="2179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apa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8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9" name="Imagem 2" descr="logo2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53038" y="1960563"/>
            <a:ext cx="2381250" cy="218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0" name="Imagem 3" descr="logo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25575" y="2019300"/>
            <a:ext cx="1676400" cy="2179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 Box 17"/>
          <p:cNvSpPr txBox="1">
            <a:spLocks noChangeArrowheads="1"/>
          </p:cNvSpPr>
          <p:nvPr/>
        </p:nvSpPr>
        <p:spPr bwMode="auto">
          <a:xfrm>
            <a:off x="5141913" y="4456113"/>
            <a:ext cx="6788150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9976" tIns="46788" rIns="89976" bIns="46788">
            <a:spAutoFit/>
          </a:bodyPr>
          <a:lstStyle/>
          <a:p>
            <a:r>
              <a:rPr lang="pt-BR" sz="1600">
                <a:solidFill>
                  <a:schemeClr val="accent2"/>
                </a:solidFill>
                <a:hlinkClick r:id="rId5"/>
              </a:rPr>
              <a:t>www.lutheranworld.org </a:t>
            </a:r>
            <a:r>
              <a:rPr lang="pt-BR" sz="1600">
                <a:hlinkClick r:id="rId5"/>
              </a:rPr>
              <a:t> </a:t>
            </a:r>
            <a:endParaRPr lang="pt-BR" sz="1600"/>
          </a:p>
          <a:p>
            <a:r>
              <a:rPr lang="pt-BR" sz="1600"/>
              <a:t> </a:t>
            </a:r>
          </a:p>
          <a:p>
            <a:endParaRPr lang="pt-BR" sz="1600">
              <a:solidFill>
                <a:schemeClr val="accent2"/>
              </a:solidFill>
            </a:endParaRPr>
          </a:p>
          <a:p>
            <a:r>
              <a:rPr lang="pt-BR" sz="1600">
                <a:solidFill>
                  <a:schemeClr val="accent2"/>
                </a:solidFill>
              </a:rPr>
              <a:t> </a:t>
            </a:r>
          </a:p>
        </p:txBody>
      </p:sp>
      <p:sp>
        <p:nvSpPr>
          <p:cNvPr id="8" name="Text Box 17"/>
          <p:cNvSpPr txBox="1">
            <a:spLocks noChangeArrowheads="1"/>
          </p:cNvSpPr>
          <p:nvPr/>
        </p:nvSpPr>
        <p:spPr bwMode="auto">
          <a:xfrm>
            <a:off x="1098550" y="4448175"/>
            <a:ext cx="6789738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9976" tIns="46788" rIns="89976" bIns="46788">
            <a:spAutoFit/>
          </a:bodyPr>
          <a:lstStyle/>
          <a:p>
            <a:r>
              <a:rPr lang="pt-BR" sz="1600">
                <a:solidFill>
                  <a:schemeClr val="accent2"/>
                </a:solidFill>
                <a:hlinkClick r:id="rId6"/>
              </a:rPr>
              <a:t>www.luteranos.com.br</a:t>
            </a:r>
            <a:r>
              <a:rPr lang="pt-BR" sz="1600">
                <a:hlinkClick r:id="rId6"/>
              </a:rPr>
              <a:t> </a:t>
            </a:r>
            <a:endParaRPr lang="pt-BR" sz="1600"/>
          </a:p>
          <a:p>
            <a:r>
              <a:rPr lang="pt-BR" sz="1600"/>
              <a:t> </a:t>
            </a:r>
          </a:p>
          <a:p>
            <a:endParaRPr lang="pt-BR" sz="1600">
              <a:solidFill>
                <a:schemeClr val="accent2"/>
              </a:solidFill>
            </a:endParaRPr>
          </a:p>
          <a:p>
            <a:r>
              <a:rPr lang="pt-BR" sz="1600">
                <a:solidFill>
                  <a:schemeClr val="accent2"/>
                </a:solidFill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Design padrão">
  <a:themeElements>
    <a:clrScheme name="Design padrã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sign padrã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sign padrã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Tema1</Template>
  <TotalTime>763</TotalTime>
  <Words>573</Words>
  <Application>Microsoft Office PowerPoint</Application>
  <PresentationFormat>Apresentação na tela (4:3)</PresentationFormat>
  <Paragraphs>60</Paragraphs>
  <Slides>18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18</vt:i4>
      </vt:variant>
    </vt:vector>
  </HeadingPairs>
  <TitlesOfParts>
    <vt:vector size="19" baseType="lpstr">
      <vt:lpstr>Design padrão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</vt:vector>
  </TitlesOfParts>
  <Company>Petrobras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DIRETRIZES DE COMUNICAÇÃO PETROBRAS</dc:title>
  <dc:creator>prbq</dc:creator>
  <cp:lastModifiedBy>aile</cp:lastModifiedBy>
  <cp:revision>223</cp:revision>
  <dcterms:created xsi:type="dcterms:W3CDTF">2008-07-24T13:35:04Z</dcterms:created>
  <dcterms:modified xsi:type="dcterms:W3CDTF">2010-03-25T22:14:58Z</dcterms:modified>
</cp:coreProperties>
</file>