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804" r:id="rId3"/>
    <p:sldMasterId id="2147483816" r:id="rId4"/>
    <p:sldMasterId id="2147483828" r:id="rId5"/>
    <p:sldMasterId id="2147483840" r:id="rId6"/>
    <p:sldMasterId id="2147483852" r:id="rId7"/>
    <p:sldMasterId id="2147483864" r:id="rId8"/>
    <p:sldMasterId id="2147483876" r:id="rId9"/>
    <p:sldMasterId id="2147483888" r:id="rId10"/>
    <p:sldMasterId id="2147483900" r:id="rId11"/>
    <p:sldMasterId id="2147483912" r:id="rId12"/>
    <p:sldMasterId id="2147483924" r:id="rId13"/>
    <p:sldMasterId id="2147483936" r:id="rId14"/>
  </p:sldMasterIdLst>
  <p:notesMasterIdLst>
    <p:notesMasterId r:id="rId78"/>
  </p:notesMasterIdLst>
  <p:sldIdLst>
    <p:sldId id="420" r:id="rId15"/>
    <p:sldId id="381" r:id="rId16"/>
    <p:sldId id="423" r:id="rId17"/>
    <p:sldId id="442" r:id="rId18"/>
    <p:sldId id="446" r:id="rId19"/>
    <p:sldId id="424" r:id="rId20"/>
    <p:sldId id="425" r:id="rId21"/>
    <p:sldId id="426" r:id="rId22"/>
    <p:sldId id="427" r:id="rId23"/>
    <p:sldId id="428" r:id="rId24"/>
    <p:sldId id="430" r:id="rId25"/>
    <p:sldId id="335" r:id="rId26"/>
    <p:sldId id="433" r:id="rId27"/>
    <p:sldId id="337" r:id="rId28"/>
    <p:sldId id="341" r:id="rId29"/>
    <p:sldId id="434" r:id="rId30"/>
    <p:sldId id="437" r:id="rId31"/>
    <p:sldId id="438" r:id="rId32"/>
    <p:sldId id="350" r:id="rId33"/>
    <p:sldId id="349" r:id="rId34"/>
    <p:sldId id="352" r:id="rId35"/>
    <p:sldId id="445" r:id="rId36"/>
    <p:sldId id="409" r:id="rId37"/>
    <p:sldId id="440" r:id="rId38"/>
    <p:sldId id="441" r:id="rId39"/>
    <p:sldId id="358" r:id="rId40"/>
    <p:sldId id="361" r:id="rId41"/>
    <p:sldId id="447" r:id="rId42"/>
    <p:sldId id="444" r:id="rId43"/>
    <p:sldId id="363" r:id="rId44"/>
    <p:sldId id="366" r:id="rId45"/>
    <p:sldId id="368" r:id="rId46"/>
    <p:sldId id="369" r:id="rId47"/>
    <p:sldId id="376" r:id="rId48"/>
    <p:sldId id="374" r:id="rId49"/>
    <p:sldId id="370" r:id="rId50"/>
    <p:sldId id="377" r:id="rId51"/>
    <p:sldId id="448" r:id="rId52"/>
    <p:sldId id="378" r:id="rId53"/>
    <p:sldId id="449" r:id="rId54"/>
    <p:sldId id="452" r:id="rId55"/>
    <p:sldId id="454" r:id="rId56"/>
    <p:sldId id="455" r:id="rId57"/>
    <p:sldId id="456" r:id="rId58"/>
    <p:sldId id="459" r:id="rId59"/>
    <p:sldId id="460" r:id="rId60"/>
    <p:sldId id="457" r:id="rId61"/>
    <p:sldId id="406" r:id="rId62"/>
    <p:sldId id="407" r:id="rId63"/>
    <p:sldId id="388" r:id="rId64"/>
    <p:sldId id="395" r:id="rId65"/>
    <p:sldId id="463" r:id="rId66"/>
    <p:sldId id="461" r:id="rId67"/>
    <p:sldId id="400" r:id="rId68"/>
    <p:sldId id="464" r:id="rId69"/>
    <p:sldId id="462" r:id="rId70"/>
    <p:sldId id="458" r:id="rId71"/>
    <p:sldId id="404" r:id="rId72"/>
    <p:sldId id="399" r:id="rId73"/>
    <p:sldId id="291" r:id="rId74"/>
    <p:sldId id="415" r:id="rId75"/>
    <p:sldId id="450" r:id="rId76"/>
    <p:sldId id="451" r:id="rId77"/>
  </p:sldIdLst>
  <p:sldSz cx="9144000" cy="6858000" type="screen4x3"/>
  <p:notesSz cx="6797675" cy="9928225"/>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20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311" autoAdjust="0"/>
  </p:normalViewPr>
  <p:slideViewPr>
    <p:cSldViewPr>
      <p:cViewPr>
        <p:scale>
          <a:sx n="50" d="100"/>
          <a:sy n="50" d="100"/>
        </p:scale>
        <p:origin x="-1253" y="317"/>
      </p:cViewPr>
      <p:guideLst>
        <p:guide orient="horz" pos="2160"/>
        <p:guide pos="2880"/>
      </p:guideLst>
    </p:cSldViewPr>
  </p:slideViewPr>
  <p:notesTextViewPr>
    <p:cViewPr>
      <p:scale>
        <a:sx n="100" d="100"/>
        <a:sy n="100" d="100"/>
      </p:scale>
      <p:origin x="0" y="0"/>
    </p:cViewPr>
  </p:notesTextViewPr>
  <p:notesViewPr>
    <p:cSldViewPr>
      <p:cViewPr>
        <p:scale>
          <a:sx n="62" d="100"/>
          <a:sy n="62" d="100"/>
        </p:scale>
        <p:origin x="-2934" y="-15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8D4767C6-55D8-40BA-85AE-F858D4DA9BAD}" type="datetimeFigureOut">
              <a:rPr lang="pt-BR" smtClean="0"/>
              <a:pPr/>
              <a:t>09/06/2012</a:t>
            </a:fld>
            <a:endParaRPr lang="pt-BR"/>
          </a:p>
        </p:txBody>
      </p:sp>
      <p:sp>
        <p:nvSpPr>
          <p:cNvPr id="4" name="Espaço Reservado para Imagem de Slid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D29D65CC-A3BC-409C-8F45-F3969B887453}" type="slidenum">
              <a:rPr lang="pt-BR" smtClean="0"/>
              <a:pPr/>
              <a:t>‹nº›</a:t>
            </a:fld>
            <a:endParaRPr lang="pt-BR"/>
          </a:p>
        </p:txBody>
      </p:sp>
    </p:spTree>
    <p:extLst>
      <p:ext uri="{BB962C8B-B14F-4D97-AF65-F5344CB8AC3E}">
        <p14:creationId xmlns:p14="http://schemas.microsoft.com/office/powerpoint/2010/main" val="1391205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Agradeço pelo convite, pela</a:t>
            </a:r>
            <a:r>
              <a:rPr lang="pt-BR" baseline="0" dirty="0" smtClean="0"/>
              <a:t> oportunidade de ter contato com a liderança, que é fundamental para que a gestão na sede nacional tenha conexão com a dinâmica que acontece nas comunidades. </a:t>
            </a:r>
          </a:p>
          <a:p>
            <a:r>
              <a:rPr lang="pt-BR" dirty="0" smtClean="0"/>
              <a:t>Breve apresentação (</a:t>
            </a:r>
            <a:r>
              <a:rPr lang="pt-BR" dirty="0" err="1" smtClean="0"/>
              <a:t>diácona</a:t>
            </a:r>
            <a:r>
              <a:rPr lang="pt-BR" dirty="0" smtClean="0"/>
              <a:t>, Serviço</a:t>
            </a:r>
            <a:r>
              <a:rPr lang="pt-BR" baseline="0" dirty="0" smtClean="0"/>
              <a:t> social, onde atuei... e desde 2005... E Secretária Geral desde 20.12.2010)</a:t>
            </a:r>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1</a:t>
            </a:fld>
            <a:endParaRPr lang="pt-BR"/>
          </a:p>
        </p:txBody>
      </p:sp>
    </p:spTree>
    <p:extLst>
      <p:ext uri="{BB962C8B-B14F-4D97-AF65-F5344CB8AC3E}">
        <p14:creationId xmlns:p14="http://schemas.microsoft.com/office/powerpoint/2010/main" val="2018781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Deus apostou no jovem!</a:t>
            </a:r>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19</a:t>
            </a:fld>
            <a:endParaRPr lang="pt-BR"/>
          </a:p>
        </p:txBody>
      </p:sp>
    </p:spTree>
    <p:extLst>
      <p:ext uri="{BB962C8B-B14F-4D97-AF65-F5344CB8AC3E}">
        <p14:creationId xmlns:p14="http://schemas.microsoft.com/office/powerpoint/2010/main" val="2561960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Deus apostou no e na jovem!</a:t>
            </a:r>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20</a:t>
            </a:fld>
            <a:endParaRPr lang="pt-BR"/>
          </a:p>
        </p:txBody>
      </p:sp>
    </p:spTree>
    <p:extLst>
      <p:ext uri="{BB962C8B-B14F-4D97-AF65-F5344CB8AC3E}">
        <p14:creationId xmlns:p14="http://schemas.microsoft.com/office/powerpoint/2010/main" val="3604302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Jovem também é protagonista/agente/alguém capacitado por Deus e incumbido de estar na sua Missão!</a:t>
            </a:r>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21</a:t>
            </a:fld>
            <a:endParaRPr lang="pt-BR"/>
          </a:p>
        </p:txBody>
      </p:sp>
    </p:spTree>
    <p:extLst>
      <p:ext uri="{BB962C8B-B14F-4D97-AF65-F5344CB8AC3E}">
        <p14:creationId xmlns:p14="http://schemas.microsoft.com/office/powerpoint/2010/main" val="2519127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 IECLB aposta</a:t>
            </a:r>
            <a:r>
              <a:rPr lang="pt-BR" baseline="0" dirty="0" smtClean="0"/>
              <a:t> nas juventudes?</a:t>
            </a:r>
          </a:p>
          <a:p>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22</a:t>
            </a:fld>
            <a:endParaRPr lang="pt-BR"/>
          </a:p>
        </p:txBody>
      </p:sp>
    </p:spTree>
    <p:extLst>
      <p:ext uri="{BB962C8B-B14F-4D97-AF65-F5344CB8AC3E}">
        <p14:creationId xmlns:p14="http://schemas.microsoft.com/office/powerpoint/2010/main" val="3648664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Importante: quem é o jovem e a jovem de hoje? </a:t>
            </a:r>
            <a:r>
              <a:rPr lang="pt-BR" i="1" dirty="0" smtClean="0"/>
              <a:t>Ele/ela é o que é a sociedade.</a:t>
            </a:r>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26</a:t>
            </a:fld>
            <a:endParaRPr lang="pt-BR"/>
          </a:p>
        </p:txBody>
      </p:sp>
    </p:spTree>
    <p:extLst>
      <p:ext uri="{BB962C8B-B14F-4D97-AF65-F5344CB8AC3E}">
        <p14:creationId xmlns:p14="http://schemas.microsoft.com/office/powerpoint/2010/main" val="770392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Importante: quem é o jovem e a jovem de hoje? </a:t>
            </a:r>
            <a:r>
              <a:rPr lang="pt-BR" i="1" dirty="0" smtClean="0"/>
              <a:t>O que é a família.</a:t>
            </a:r>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27</a:t>
            </a:fld>
            <a:endParaRPr lang="pt-BR"/>
          </a:p>
        </p:txBody>
      </p:sp>
    </p:spTree>
    <p:extLst>
      <p:ext uri="{BB962C8B-B14F-4D97-AF65-F5344CB8AC3E}">
        <p14:creationId xmlns:p14="http://schemas.microsoft.com/office/powerpoint/2010/main" val="3895061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solidFill>
                  <a:srgbClr val="FF0000"/>
                </a:solidFill>
              </a:rPr>
              <a:t>Amós: Bob Marley</a:t>
            </a:r>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31</a:t>
            </a:fld>
            <a:endParaRPr lang="pt-BR"/>
          </a:p>
        </p:txBody>
      </p:sp>
    </p:spTree>
    <p:extLst>
      <p:ext uri="{BB962C8B-B14F-4D97-AF65-F5344CB8AC3E}">
        <p14:creationId xmlns:p14="http://schemas.microsoft.com/office/powerpoint/2010/main" val="2309151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err="1" smtClean="0"/>
              <a:t>Obs</a:t>
            </a:r>
            <a:r>
              <a:rPr lang="pt-BR" dirty="0" smtClean="0"/>
              <a:t>: Espaços que faltam na comunidade eclesial...</a:t>
            </a:r>
          </a:p>
          <a:p>
            <a:pPr marL="0" marR="0" indent="0" algn="l" defTabSz="914400" rtl="0" eaLnBrk="1" fontAlgn="auto" latinLnBrk="0" hangingPunct="1">
              <a:lnSpc>
                <a:spcPct val="100000"/>
              </a:lnSpc>
              <a:spcBef>
                <a:spcPts val="0"/>
              </a:spcBef>
              <a:spcAft>
                <a:spcPts val="0"/>
              </a:spcAft>
              <a:buClrTx/>
              <a:buSzTx/>
              <a:buFontTx/>
              <a:buNone/>
              <a:tabLst/>
              <a:defRPr/>
            </a:pPr>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Impressionou-nos em POA o número de jovens que se candidataram para participar da Rio+20 e sua qualificação.</a:t>
            </a:r>
          </a:p>
          <a:p>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32</a:t>
            </a:fld>
            <a:endParaRPr lang="pt-BR"/>
          </a:p>
        </p:txBody>
      </p:sp>
    </p:spTree>
    <p:extLst>
      <p:ext uri="{BB962C8B-B14F-4D97-AF65-F5344CB8AC3E}">
        <p14:creationId xmlns:p14="http://schemas.microsoft.com/office/powerpoint/2010/main" val="2667209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Significa: antes de as lideranças da comunidade e da Igreja criticarem os jovens, por seu jeito e por sua participação ou não na vida comunitária, a comunidade precisa fazer a autocrítica.</a:t>
            </a:r>
          </a:p>
          <a:p>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33</a:t>
            </a:fld>
            <a:endParaRPr lang="pt-BR"/>
          </a:p>
        </p:txBody>
      </p:sp>
    </p:spTree>
    <p:extLst>
      <p:ext uri="{BB962C8B-B14F-4D97-AF65-F5344CB8AC3E}">
        <p14:creationId xmlns:p14="http://schemas.microsoft.com/office/powerpoint/2010/main" val="2506283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Penso que valeria a pena esta</a:t>
            </a:r>
            <a:r>
              <a:rPr lang="pt-BR" baseline="0" dirty="0" smtClean="0"/>
              <a:t> reflexão na família: qual o potencial que vemos no nosso filho/ na nossa filha? – ao invés de criticar nosso jovem.</a:t>
            </a:r>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34</a:t>
            </a:fld>
            <a:endParaRPr lang="pt-BR"/>
          </a:p>
        </p:txBody>
      </p:sp>
    </p:spTree>
    <p:extLst>
      <p:ext uri="{BB962C8B-B14F-4D97-AF65-F5344CB8AC3E}">
        <p14:creationId xmlns:p14="http://schemas.microsoft.com/office/powerpoint/2010/main" val="2303861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O que pretendo abordar neste</a:t>
            </a:r>
            <a:r>
              <a:rPr lang="pt-BR" baseline="0" dirty="0" smtClean="0"/>
              <a:t> tempo em que vamos nos aproximar mais do tema do ano?</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solidFill>
                  <a:prstClr val="black"/>
                </a:solidFill>
              </a:rPr>
              <a:pPr/>
              <a:t>2</a:t>
            </a:fld>
            <a:endParaRPr lang="pt-BR">
              <a:solidFill>
                <a:prstClr val="black"/>
              </a:solidFill>
            </a:endParaRPr>
          </a:p>
        </p:txBody>
      </p:sp>
    </p:spTree>
    <p:extLst>
      <p:ext uri="{BB962C8B-B14F-4D97-AF65-F5344CB8AC3E}">
        <p14:creationId xmlns:p14="http://schemas.microsoft.com/office/powerpoint/2010/main" val="367555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Penso que está na hora de as autoridades se perguntarem: o que a voz e o jeito dos e das jovens de hoje estão nos indicando?</a:t>
            </a:r>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35</a:t>
            </a:fld>
            <a:endParaRPr lang="pt-BR"/>
          </a:p>
        </p:txBody>
      </p:sp>
    </p:spTree>
    <p:extLst>
      <p:ext uri="{BB962C8B-B14F-4D97-AF65-F5344CB8AC3E}">
        <p14:creationId xmlns:p14="http://schemas.microsoft.com/office/powerpoint/2010/main" val="1074210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Igualmente penso que o Tema e Lema de 2012</a:t>
            </a:r>
            <a:r>
              <a:rPr lang="pt-BR" baseline="0" dirty="0" smtClean="0"/>
              <a:t> convidam a comunidade a se perguntar: por que será que há tantos jovens que não participam na igreja?</a:t>
            </a:r>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36</a:t>
            </a:fld>
            <a:endParaRPr lang="pt-BR"/>
          </a:p>
        </p:txBody>
      </p:sp>
    </p:spTree>
    <p:extLst>
      <p:ext uri="{BB962C8B-B14F-4D97-AF65-F5344CB8AC3E}">
        <p14:creationId xmlns:p14="http://schemas.microsoft.com/office/powerpoint/2010/main" val="3531978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Eu, em todos os casos, estou convencida de que a juventude é, também hoje, bem menos problema, e muito mais oportunidade, potencial, desafio, fermento.</a:t>
            </a:r>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37</a:t>
            </a:fld>
            <a:endParaRPr lang="pt-BR"/>
          </a:p>
        </p:txBody>
      </p:sp>
    </p:spTree>
    <p:extLst>
      <p:ext uri="{BB962C8B-B14F-4D97-AF65-F5344CB8AC3E}">
        <p14:creationId xmlns:p14="http://schemas.microsoft.com/office/powerpoint/2010/main" val="3099266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Poderíamos iniciar nossa reflexão sobre</a:t>
            </a:r>
            <a:r>
              <a:rPr lang="pt-BR" baseline="0" dirty="0" smtClean="0"/>
              <a:t> Igreja Viva a partir desta imagem. Se esta imagem fosse a IECLB, </a:t>
            </a:r>
            <a:r>
              <a:rPr lang="pt-BR" b="1" baseline="0" dirty="0" smtClean="0"/>
              <a:t>o que estamos enxergando</a:t>
            </a:r>
            <a:r>
              <a:rPr lang="pt-BR" baseline="0" dirty="0" smtClean="0"/>
              <a:t>?</a:t>
            </a:r>
          </a:p>
          <a:p>
            <a:endParaRPr lang="pt-BR" baseline="0" dirty="0" smtClean="0"/>
          </a:p>
          <a:p>
            <a:r>
              <a:rPr lang="pt-BR" baseline="0" dirty="0" smtClean="0"/>
              <a:t>Quero dizer: ser uma Comunidade Jovem Igreja Viva depende muito daquilo que nós como membros destacamos. Conversar 2-3, poucos minutos, e trazer exemplos.</a:t>
            </a:r>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solidFill>
                  <a:prstClr val="black"/>
                </a:solidFill>
              </a:rPr>
              <a:pPr/>
              <a:t>39</a:t>
            </a:fld>
            <a:endParaRPr lang="pt-BR">
              <a:solidFill>
                <a:prstClr val="black"/>
              </a:solidFill>
            </a:endParaRPr>
          </a:p>
        </p:txBody>
      </p:sp>
    </p:spTree>
    <p:extLst>
      <p:ext uri="{BB962C8B-B14F-4D97-AF65-F5344CB8AC3E}">
        <p14:creationId xmlns:p14="http://schemas.microsoft.com/office/powerpoint/2010/main" val="2104137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fontScale="92500" lnSpcReduction="10000"/>
          </a:bodyPr>
          <a:lstStyle/>
          <a:p>
            <a:r>
              <a:rPr lang="pt-BR" dirty="0" smtClean="0"/>
              <a:t>Hoje volto a me manifestar a respeito da “Rede de oração”!</a:t>
            </a:r>
          </a:p>
          <a:p>
            <a:r>
              <a:rPr lang="pt-BR" dirty="0" smtClean="0"/>
              <a:t>- Nos anos 70, no início do meu pastorado, eu conhecia muitos colegas; senão pessoalmente, mas por meio de notícias, prontuário da IECLB...! Hoje olho o prontuário e fico surpreso quão poucos eu conheço!</a:t>
            </a:r>
          </a:p>
          <a:p>
            <a:r>
              <a:rPr lang="pt-BR" dirty="0" smtClean="0"/>
              <a:t>_ Ao ler as notícias na “Rede de oração”, no entanto, me dou conta: “são colegas, familiares....”! </a:t>
            </a:r>
          </a:p>
          <a:p>
            <a:r>
              <a:rPr lang="pt-BR" dirty="0" smtClean="0"/>
              <a:t>- O “Rede de </a:t>
            </a:r>
            <a:r>
              <a:rPr lang="pt-BR" dirty="0" err="1" smtClean="0"/>
              <a:t>oração_IECLB</a:t>
            </a:r>
            <a:r>
              <a:rPr lang="pt-BR" dirty="0" smtClean="0"/>
              <a:t> Nº 209411/11” em apreço traz notícias de vários colegas conhecidos e chegados. Conheci o colega Elton e a </a:t>
            </a:r>
            <a:r>
              <a:rPr lang="pt-BR" dirty="0" err="1" smtClean="0"/>
              <a:t>Carin</a:t>
            </a:r>
            <a:r>
              <a:rPr lang="pt-BR" dirty="0" smtClean="0"/>
              <a:t> aqui em Joinville! Para usar um exemplo pelo que quero dizer: as suas palavras depois de transcorrido algum tempo, falando do falecimento da </a:t>
            </a:r>
            <a:r>
              <a:rPr lang="pt-BR" dirty="0" err="1" smtClean="0"/>
              <a:t>Carin</a:t>
            </a:r>
            <a:r>
              <a:rPr lang="pt-BR" dirty="0" smtClean="0"/>
              <a:t>, me comoveram!</a:t>
            </a:r>
          </a:p>
          <a:p>
            <a:r>
              <a:rPr lang="pt-BR" dirty="0" smtClean="0"/>
              <a:t>- E eu perguntei a mim mesmo: “o que dizer dos meus “pequenos dói </a:t>
            </a:r>
            <a:r>
              <a:rPr lang="pt-BR" dirty="0" err="1" smtClean="0"/>
              <a:t>dói</a:t>
            </a:r>
            <a:r>
              <a:rPr lang="pt-BR" dirty="0" smtClean="0"/>
              <a:t>” diante do que outros passam, como p. ex. a colega Catequista Doris Cavalcante, de Fortaleza!” E aí me chamou a atenção o que li nas entrelinhas: “A cirurgia foi um sucesso total, segundo a equipe de Hemodinâmica do Hospital Regional da Unimed de Fortaleza”. E os meus pensamentos se voltaram à AMA: será que a colega Catequista Doris Cavalcante falaria tão tranquila e grata a Deus, sem uma assistência garantida, como tínhamos já na “CAF” e agora na “AMA”? (É caro manter uma assistência à nossa saúde, mas ela é primordial e muitas questões ainda precisam ser avaliadas e melhoradas, certamente. Mas ela existe, está aí funcionando e </a:t>
            </a:r>
            <a:r>
              <a:rPr lang="pt-BR" u="sng" dirty="0" smtClean="0"/>
              <a:t>amparando!</a:t>
            </a:r>
            <a:r>
              <a:rPr lang="pt-BR" dirty="0" smtClean="0"/>
              <a:t>) </a:t>
            </a:r>
          </a:p>
          <a:p>
            <a:r>
              <a:rPr lang="pt-BR" dirty="0" smtClean="0"/>
              <a:t>Minha esposa e eu recebemos substancial auxílio para podermos financiar a nossa associação à AMA; isso graças às últimas decisões que se tomou em Concílio da Igreja, e graças aos amigos do DASOL/APPI, para amparar a nossa classe de eméritos... Desde o ingresso na Ama em início do ano passado a </a:t>
            </a:r>
            <a:r>
              <a:rPr lang="pt-BR" dirty="0" err="1" smtClean="0"/>
              <a:t>Erna</a:t>
            </a:r>
            <a:r>
              <a:rPr lang="pt-BR" dirty="0" smtClean="0"/>
              <a:t> e eu fizemos uma revisão geral, foi avaliada a medicação que tomávamos e estamos sob tratamento contínuo! Mas tudo sob controle! Por isso, nós somos gratos a Deus e à “família AMA” que cuida de nós!</a:t>
            </a:r>
          </a:p>
          <a:p>
            <a:endParaRPr lang="pt-BR" dirty="0" smtClean="0"/>
          </a:p>
          <a:p>
            <a:r>
              <a:rPr lang="pt-BR" dirty="0" smtClean="0"/>
              <a:t>Olhando para a IECLB, o que destacamos? O que enxergamos em primeiro lugar?</a:t>
            </a:r>
          </a:p>
          <a:p>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41</a:t>
            </a:fld>
            <a:endParaRPr lang="pt-BR"/>
          </a:p>
        </p:txBody>
      </p:sp>
    </p:spTree>
    <p:extLst>
      <p:ext uri="{BB962C8B-B14F-4D97-AF65-F5344CB8AC3E}">
        <p14:creationId xmlns:p14="http://schemas.microsoft.com/office/powerpoint/2010/main" val="2294811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buNone/>
            </a:pPr>
            <a:r>
              <a:rPr lang="pt-BR" dirty="0" smtClean="0"/>
              <a:t> “Depois que a campanha 2011 foi explicada, foi realizado um culto de motivação a partir da proposta litúrgica da IECLB. Alguns presbíteros assumiram o compromisso de distribuir os envelopes a todos os membros e reforçar a importância da participação na missão da igreja. A grande maioria dos envelopes retornou com ofertas. Por meio da campanha podemos ajudar na missão da igreja onde existe maior dificuldade financeira. Todos têm oportunidade de participar da missão, nem que seja com uma pequena oferta. Além disso, podem ajudar com a oração e divulgando a missão. Sinto que fazemos parte de um todo que é a igreja a nível nacional. Ficamos felizes por poder participar da missão de Deus em nosso país. Ajudamos para que mais pessoas ouçam falar e experimentem o amor de Deus.”</a:t>
            </a:r>
          </a:p>
          <a:p>
            <a:pPr marL="0" indent="0">
              <a:buNone/>
            </a:pPr>
            <a:r>
              <a:rPr lang="pt-BR" dirty="0" smtClean="0"/>
              <a:t>(Texto motivador da Vai vem 2012)</a:t>
            </a:r>
          </a:p>
          <a:p>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Olhando para a IECLB, o que enxergamos e o que destacamos?</a:t>
            </a:r>
          </a:p>
          <a:p>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42</a:t>
            </a:fld>
            <a:endParaRPr lang="pt-BR"/>
          </a:p>
        </p:txBody>
      </p:sp>
    </p:spTree>
    <p:extLst>
      <p:ext uri="{BB962C8B-B14F-4D97-AF65-F5344CB8AC3E}">
        <p14:creationId xmlns:p14="http://schemas.microsoft.com/office/powerpoint/2010/main" val="2030218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buNone/>
            </a:pPr>
            <a:r>
              <a:rPr lang="pt-BR" dirty="0" smtClean="0"/>
              <a:t> “Depois que a campanha 2011 foi explicada, foi realizado um culto de motivação a partir da proposta litúrgica da IECLB. Alguns presbíteros assumiram o compromisso de distribuir os envelopes a todos os membros e reforçar a importância da participação na missão da igreja. A grande maioria dos envelopes retornou com ofertas. Por meio da campanha podemos ajudar na missão da igreja onde existe maior dificuldade financeira. Todos têm oportunidade de participar da missão, nem que seja com uma pequena oferta. Além disso, podem ajudar com a oração e divulgando a missão. Sinto que fazemos parte de um todo que é a igreja a nível nacional. Ficamos felizes por poder participar da missão de Deus em nosso país. Ajudamos para que mais pessoas ouçam falar e experimentem o amor de Deus.”</a:t>
            </a:r>
          </a:p>
          <a:p>
            <a:pPr marL="0" indent="0">
              <a:buNone/>
            </a:pPr>
            <a:r>
              <a:rPr lang="pt-BR" dirty="0" smtClean="0"/>
              <a:t>(Texto motivador da Vai vem 2012)</a:t>
            </a:r>
          </a:p>
          <a:p>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Olhando para a IECLB, o que enxergamos e o que destacamos?</a:t>
            </a:r>
          </a:p>
          <a:p>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43</a:t>
            </a:fld>
            <a:endParaRPr lang="pt-BR"/>
          </a:p>
        </p:txBody>
      </p:sp>
    </p:spTree>
    <p:extLst>
      <p:ext uri="{BB962C8B-B14F-4D97-AF65-F5344CB8AC3E}">
        <p14:creationId xmlns:p14="http://schemas.microsoft.com/office/powerpoint/2010/main" val="2030218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44</a:t>
            </a:fld>
            <a:endParaRPr lang="pt-BR"/>
          </a:p>
        </p:txBody>
      </p:sp>
    </p:spTree>
    <p:extLst>
      <p:ext uri="{BB962C8B-B14F-4D97-AF65-F5344CB8AC3E}">
        <p14:creationId xmlns:p14="http://schemas.microsoft.com/office/powerpoint/2010/main" val="2030218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dirty="0" smtClean="0"/>
              <a:t>Observem esta parte de baixo do cartaz. Há um diálogo. É</a:t>
            </a:r>
            <a:r>
              <a:rPr lang="pt-BR" sz="1200" b="0" baseline="0" dirty="0" smtClean="0"/>
              <a:t> um diálogo franco, carinhoso, convidativo.</a:t>
            </a:r>
          </a:p>
          <a:p>
            <a:endParaRPr lang="pt-BR" sz="1200" b="0" baseline="0" dirty="0" smtClean="0"/>
          </a:p>
          <a:p>
            <a:r>
              <a:rPr lang="pt-BR" sz="1200" kern="1200" dirty="0" smtClean="0">
                <a:solidFill>
                  <a:schemeClr val="tx1"/>
                </a:solidFill>
                <a:effectLst/>
                <a:latin typeface="+mn-lt"/>
                <a:ea typeface="+mn-ea"/>
                <a:cs typeface="+mn-cs"/>
              </a:rPr>
              <a:t>É um diálogo entre gerações.</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Vejam: o diálogo entre gerações não é coisa fácil.</a:t>
            </a:r>
          </a:p>
          <a:p>
            <a:endParaRPr lang="pt-B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Como eu sinto a relação entre gerações? (eu com mãe e sogra e eu com filhos e sobrinhas)</a:t>
            </a:r>
            <a:endParaRPr lang="pt-BR" sz="1200" b="0" baseline="0" dirty="0" smtClean="0"/>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É difícil a relação entre gerações, mas o diálogo é</a:t>
            </a:r>
            <a:r>
              <a:rPr lang="pt-BR" sz="1200" kern="1200" baseline="0" dirty="0" smtClean="0">
                <a:solidFill>
                  <a:schemeClr val="tx1"/>
                </a:solidFill>
                <a:effectLst/>
                <a:latin typeface="+mn-lt"/>
                <a:ea typeface="+mn-ea"/>
                <a:cs typeface="+mn-cs"/>
              </a:rPr>
              <a:t> uma das melhores ferramentas para conseguirmos conviver. </a:t>
            </a:r>
          </a:p>
          <a:p>
            <a:endParaRPr lang="pt-BR" sz="1200" kern="1200" baseline="0" dirty="0" smtClean="0">
              <a:solidFill>
                <a:schemeClr val="tx1"/>
              </a:solidFill>
              <a:effectLst/>
              <a:latin typeface="+mn-lt"/>
              <a:ea typeface="+mn-ea"/>
              <a:cs typeface="+mn-cs"/>
            </a:endParaRPr>
          </a:p>
          <a:p>
            <a:endParaRPr lang="pt-BR" sz="1200" b="0" baseline="0" dirty="0" smtClean="0"/>
          </a:p>
          <a:p>
            <a:r>
              <a:rPr lang="pt-BR" sz="1200" b="0" baseline="0" dirty="0" smtClean="0"/>
              <a:t>Como dizia nosso ex-presidente do Brasil, “eu estou convencido” de que o diálogo é a melhor ferramenta para a construção de relações que edificam, em todos os âmbitos e lugares.</a:t>
            </a:r>
          </a:p>
          <a:p>
            <a:endParaRPr lang="pt-BR" sz="1200" b="0" baseline="0" dirty="0" smtClean="0"/>
          </a:p>
          <a:p>
            <a:r>
              <a:rPr lang="pt-BR" sz="1200" b="0" baseline="0" dirty="0" smtClean="0"/>
              <a:t>Fiquemos na relação familiar e nas relações da comunidade:</a:t>
            </a:r>
          </a:p>
          <a:p>
            <a:endParaRPr lang="pt-BR" sz="1200" b="0" baseline="0" dirty="0" smtClean="0"/>
          </a:p>
          <a:p>
            <a:pPr marL="571500" indent="-571500">
              <a:buFontTx/>
              <a:buChar char="-"/>
            </a:pPr>
            <a:r>
              <a:rPr lang="pt-BR" sz="1200" b="0" baseline="0" dirty="0" smtClean="0"/>
              <a:t>Na família: a relação entre pai/mãe e filhos/as; diálogo; não resolve impor, ainda que vá mais rápido; minhas experiências com nossos filhos </a:t>
            </a:r>
          </a:p>
          <a:p>
            <a:pPr marL="571500" indent="-571500">
              <a:buFontTx/>
              <a:buChar char="-"/>
            </a:pPr>
            <a:endParaRPr lang="pt-BR" sz="1200" b="0" baseline="0" dirty="0" smtClean="0"/>
          </a:p>
          <a:p>
            <a:pPr marL="571500" indent="-571500">
              <a:buFontTx/>
              <a:buChar char="-"/>
            </a:pPr>
            <a:r>
              <a:rPr lang="pt-BR" sz="1200" b="0" baseline="0" dirty="0" smtClean="0"/>
              <a:t>Na comunidade: quem dialoga com quem? Quem precisaria dialogar mais com quem?</a:t>
            </a:r>
          </a:p>
          <a:p>
            <a:pPr marL="571500" indent="-571500">
              <a:buFontTx/>
              <a:buChar char="-"/>
            </a:pPr>
            <a:endParaRPr lang="pt-BR" sz="1200" b="0" baseline="0" dirty="0" smtClean="0"/>
          </a:p>
          <a:p>
            <a:pPr marL="571500" indent="-571500">
              <a:buFontTx/>
              <a:buChar char="-"/>
            </a:pPr>
            <a:endParaRPr lang="pt-BR" sz="1200" b="0" baseline="0" dirty="0" smtClean="0"/>
          </a:p>
          <a:p>
            <a:pPr marL="0" indent="0">
              <a:buFontTx/>
              <a:buNone/>
            </a:pPr>
            <a:r>
              <a:rPr lang="pt-BR" sz="800" kern="1200" dirty="0" smtClean="0">
                <a:solidFill>
                  <a:schemeClr val="tx1"/>
                </a:solidFill>
                <a:effectLst/>
                <a:latin typeface="+mn-lt"/>
                <a:ea typeface="+mn-ea"/>
                <a:cs typeface="+mn-cs"/>
              </a:rPr>
              <a:t>Voltando à parte de baixo do cartaz [clicar para ver a parte em alemão!!]:</a:t>
            </a:r>
          </a:p>
          <a:p>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48</a:t>
            </a:fld>
            <a:endParaRPr lang="pt-BR"/>
          </a:p>
        </p:txBody>
      </p:sp>
    </p:spTree>
    <p:extLst>
      <p:ext uri="{BB962C8B-B14F-4D97-AF65-F5344CB8AC3E}">
        <p14:creationId xmlns:p14="http://schemas.microsoft.com/office/powerpoint/2010/main" val="1551812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571500" indent="-571500">
              <a:buFontTx/>
              <a:buChar char="-"/>
            </a:pPr>
            <a:r>
              <a:rPr lang="pt-BR" sz="1200" kern="1200" dirty="0" smtClean="0">
                <a:solidFill>
                  <a:schemeClr val="tx1"/>
                </a:solidFill>
                <a:effectLst/>
                <a:latin typeface="+mn-lt"/>
                <a:ea typeface="+mn-ea"/>
                <a:cs typeface="+mn-cs"/>
              </a:rPr>
              <a:t>o cartaz aponta o diálogo entre gerações como chance e meio, não como problema.</a:t>
            </a:r>
          </a:p>
          <a:p>
            <a:pPr marL="571500" indent="-571500">
              <a:buFontTx/>
              <a:buChar char="-"/>
            </a:pPr>
            <a:r>
              <a:rPr lang="pt-BR" sz="1200" kern="1200" dirty="0" smtClean="0">
                <a:solidFill>
                  <a:schemeClr val="tx1"/>
                </a:solidFill>
                <a:effectLst/>
                <a:latin typeface="+mn-lt"/>
                <a:ea typeface="+mn-ea"/>
                <a:cs typeface="+mn-cs"/>
              </a:rPr>
              <a:t>assumir que há diferenças entre gerações</a:t>
            </a:r>
          </a:p>
          <a:p>
            <a:pPr marL="571500" indent="-571500">
              <a:buFontTx/>
              <a:buChar char="-"/>
            </a:pPr>
            <a:r>
              <a:rPr lang="pt-BR" sz="1200" kern="1200" dirty="0" smtClean="0">
                <a:solidFill>
                  <a:schemeClr val="tx1"/>
                </a:solidFill>
                <a:effectLst/>
                <a:latin typeface="+mn-lt"/>
                <a:ea typeface="+mn-ea"/>
                <a:cs typeface="+mn-cs"/>
              </a:rPr>
              <a:t>mas admitir a alteridade, respeitando. Isto redundará em respeito mútuo.</a:t>
            </a:r>
          </a:p>
          <a:p>
            <a:pPr marL="0" indent="0">
              <a:buFontTx/>
              <a:buNone/>
            </a:pPr>
            <a:endParaRPr lang="pt-BR" sz="1200" b="0" kern="1200" dirty="0" smtClean="0">
              <a:solidFill>
                <a:schemeClr val="tx1"/>
              </a:solidFill>
              <a:effectLst/>
              <a:latin typeface="+mn-lt"/>
              <a:ea typeface="+mn-ea"/>
              <a:cs typeface="+mn-cs"/>
            </a:endParaRPr>
          </a:p>
          <a:p>
            <a:pPr marL="0" indent="0">
              <a:buFontTx/>
              <a:buNone/>
            </a:pPr>
            <a:r>
              <a:rPr lang="pt-BR" sz="1200" b="0" kern="1200" dirty="0" smtClean="0">
                <a:solidFill>
                  <a:schemeClr val="tx1"/>
                </a:solidFill>
                <a:effectLst/>
                <a:latin typeface="+mn-lt"/>
                <a:ea typeface="+mn-ea"/>
                <a:cs typeface="+mn-cs"/>
              </a:rPr>
              <a:t>Não há outro caminho para o entendimento, a construção da paz, que o diálogo.</a:t>
            </a:r>
          </a:p>
          <a:p>
            <a:pPr marL="0" indent="0">
              <a:buFontTx/>
              <a:buNone/>
            </a:pPr>
            <a:endParaRPr lang="pt-BR" sz="1200" b="0" kern="1200" dirty="0" smtClean="0">
              <a:solidFill>
                <a:schemeClr val="tx1"/>
              </a:solidFill>
              <a:effectLst/>
              <a:latin typeface="+mn-lt"/>
              <a:ea typeface="+mn-ea"/>
              <a:cs typeface="+mn-cs"/>
            </a:endParaRPr>
          </a:p>
          <a:p>
            <a:pPr marL="0" indent="0">
              <a:buFontTx/>
              <a:buNone/>
            </a:pPr>
            <a:r>
              <a:rPr lang="pt-BR" sz="1200" b="0" kern="1200" dirty="0" smtClean="0">
                <a:solidFill>
                  <a:schemeClr val="tx1"/>
                </a:solidFill>
                <a:effectLst/>
                <a:latin typeface="+mn-lt"/>
                <a:ea typeface="+mn-ea"/>
                <a:cs typeface="+mn-cs"/>
              </a:rPr>
              <a:t>Comunidade Jovem Igreja Viva aposta no diálogo. Diálogo é</a:t>
            </a:r>
            <a:r>
              <a:rPr lang="pt-BR" sz="1200" b="0" kern="1200" baseline="0" dirty="0" smtClean="0">
                <a:solidFill>
                  <a:schemeClr val="tx1"/>
                </a:solidFill>
                <a:effectLst/>
                <a:latin typeface="+mn-lt"/>
                <a:ea typeface="+mn-ea"/>
                <a:cs typeface="+mn-cs"/>
              </a:rPr>
              <a:t> uma das suas marcas.</a:t>
            </a:r>
            <a:endParaRPr lang="pt-BR" sz="2400" b="0" dirty="0" smtClean="0"/>
          </a:p>
          <a:p>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49</a:t>
            </a:fld>
            <a:endParaRPr lang="pt-BR"/>
          </a:p>
        </p:txBody>
      </p:sp>
    </p:spTree>
    <p:extLst>
      <p:ext uri="{BB962C8B-B14F-4D97-AF65-F5344CB8AC3E}">
        <p14:creationId xmlns:p14="http://schemas.microsoft.com/office/powerpoint/2010/main" val="1649707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Antes de entrar no tema propriamente dito, sem</a:t>
            </a:r>
            <a:r>
              <a:rPr lang="pt-BR" baseline="0" dirty="0" smtClean="0"/>
              <a:t> aprofundar e sem querer abranger a complexidade do assunto, coloco o lugar de onde é feita a leitura, ou seja, aquilo que chamamos de contexto. Conforme um escritor e consultor de empresas holandês, </a:t>
            </a:r>
            <a:r>
              <a:rPr lang="pt-BR" baseline="0" dirty="0" err="1" smtClean="0"/>
              <a:t>Adjiedj</a:t>
            </a:r>
            <a:r>
              <a:rPr lang="pt-BR" baseline="0" dirty="0" smtClean="0"/>
              <a:t> </a:t>
            </a:r>
            <a:r>
              <a:rPr lang="pt-BR" baseline="0" dirty="0" err="1" smtClean="0"/>
              <a:t>Bakas</a:t>
            </a:r>
            <a:r>
              <a:rPr lang="pt-BR" baseline="0" dirty="0" smtClean="0"/>
              <a:t>, as </a:t>
            </a:r>
            <a:r>
              <a:rPr lang="pt-BR" baseline="0" dirty="0" err="1" smtClean="0"/>
              <a:t>tendencias</a:t>
            </a:r>
            <a:r>
              <a:rPr lang="pt-BR" baseline="0" dirty="0" smtClean="0"/>
              <a:t> neste início de século, entre outras, são as seguintes: </a:t>
            </a:r>
          </a:p>
          <a:p>
            <a:pPr marL="228600" indent="-228600">
              <a:buAutoNum type="arabicPeriod"/>
            </a:pPr>
            <a:r>
              <a:rPr lang="pt-BR" baseline="0" dirty="0" smtClean="0"/>
              <a:t>Pensamento verde: com as mudanças climáticas o pensamento a respeito do cuidado com o meio ambiente tem crescido como uma nova </a:t>
            </a:r>
            <a:r>
              <a:rPr lang="pt-BR" baseline="0" dirty="0" err="1" smtClean="0"/>
              <a:t>religiao</a:t>
            </a:r>
            <a:r>
              <a:rPr lang="pt-BR" baseline="0" dirty="0" smtClean="0"/>
              <a:t>, principalmente entre aqueles que não tem crença religiosa, ele fala na Europa; MOSTRAR PROXIMO!!!</a:t>
            </a:r>
          </a:p>
          <a:p>
            <a:pPr marL="228600" indent="-228600">
              <a:buAutoNum type="arabicPeriod"/>
            </a:pPr>
            <a:r>
              <a:rPr lang="pt-BR" baseline="0" dirty="0" smtClean="0"/>
              <a:t>Novas formas de produção: Um sistema de produção onde poucos produzirão muito com alta tecnologia;</a:t>
            </a:r>
          </a:p>
          <a:p>
            <a:pPr marL="228600" indent="-228600">
              <a:buAutoNum type="arabicPeriod"/>
            </a:pPr>
            <a:r>
              <a:rPr lang="pt-BR" baseline="0" dirty="0" smtClean="0"/>
              <a:t>Inter-relação pela rede virtual: cada vez mais, vivemos numa aldeia global;</a:t>
            </a:r>
          </a:p>
          <a:p>
            <a:pPr marL="228600" indent="-228600">
              <a:buAutoNum type="arabicPeriod"/>
            </a:pPr>
            <a:r>
              <a:rPr lang="pt-BR" baseline="0" dirty="0" smtClean="0"/>
              <a:t>Volta da espiritualidade: necessidade de preencher um espaço no ser humano, que não é capaz de ser ocupado pela tecnologia.</a:t>
            </a:r>
          </a:p>
          <a:p>
            <a:pPr marL="0" indent="0">
              <a:buNone/>
            </a:pPr>
            <a:endParaRPr lang="pt-BR" baseline="0" dirty="0" smtClean="0"/>
          </a:p>
          <a:p>
            <a:pPr marL="0" indent="0">
              <a:buNone/>
            </a:pPr>
            <a:r>
              <a:rPr lang="pt-BR" baseline="0" dirty="0" smtClean="0"/>
              <a:t> </a:t>
            </a:r>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4</a:t>
            </a:fld>
            <a:endParaRPr lang="pt-BR"/>
          </a:p>
        </p:txBody>
      </p:sp>
    </p:spTree>
    <p:extLst>
      <p:ext uri="{BB962C8B-B14F-4D97-AF65-F5344CB8AC3E}">
        <p14:creationId xmlns:p14="http://schemas.microsoft.com/office/powerpoint/2010/main" val="1339936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No caso da adolescência, pensemos no Ensino Confirmatório:</a:t>
            </a:r>
          </a:p>
          <a:p>
            <a:pPr marL="171450" indent="-171450">
              <a:buFontTx/>
              <a:buChar char="-"/>
            </a:pPr>
            <a:r>
              <a:rPr lang="pt-BR" dirty="0" smtClean="0"/>
              <a:t>por algum tempo eu não acreditei muito nas</a:t>
            </a:r>
            <a:r>
              <a:rPr lang="pt-BR" baseline="0" dirty="0" smtClean="0"/>
              <a:t> marcas que esse tempo deixa na gente. Descobri isso a partir do reencontro com jovens que passaram pelo EC. Ficaram marcas.</a:t>
            </a:r>
          </a:p>
          <a:p>
            <a:pPr marL="171450" indent="-171450">
              <a:buFontTx/>
              <a:buChar char="-"/>
            </a:pPr>
            <a:r>
              <a:rPr lang="pt-BR" baseline="0" dirty="0" smtClean="0"/>
              <a:t>Meus filhos Gustavo e Guilherme estão na fase da ausência da vida comunitária. Mas eles carregam marcas de princípios cristãos que são como cicatrizes. Ninguém as removerá. E se estão temporariamente distantes da vida comunitária, uma pena, mas o que seria deles sem aquelas marcas?</a:t>
            </a:r>
            <a:r>
              <a:rPr lang="pt-BR" dirty="0" smtClean="0"/>
              <a:t> </a:t>
            </a:r>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50</a:t>
            </a:fld>
            <a:endParaRPr lang="pt-BR"/>
          </a:p>
        </p:txBody>
      </p:sp>
    </p:spTree>
    <p:extLst>
      <p:ext uri="{BB962C8B-B14F-4D97-AF65-F5344CB8AC3E}">
        <p14:creationId xmlns:p14="http://schemas.microsoft.com/office/powerpoint/2010/main" val="13567318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Por causa</a:t>
            </a:r>
            <a:r>
              <a:rPr lang="pt-BR" baseline="0" dirty="0" smtClean="0"/>
              <a:t> da sua história – que é a nossa história -, a IECLB tem um rosto, pode ser reconhecida.</a:t>
            </a:r>
          </a:p>
          <a:p>
            <a:r>
              <a:rPr lang="pt-BR" baseline="0" dirty="0" smtClean="0"/>
              <a:t>Nós temos por base uma Teologia (graça e fé, liberdade para servir).</a:t>
            </a:r>
          </a:p>
          <a:p>
            <a:endParaRPr lang="pt-BR" baseline="0" dirty="0" smtClean="0"/>
          </a:p>
          <a:p>
            <a:r>
              <a:rPr lang="pt-BR" baseline="0" dirty="0" smtClean="0"/>
              <a:t>Mas, rodeados que estamos por um grande supermercado religioso, às vezes corremos o risco de copiar.</a:t>
            </a:r>
          </a:p>
          <a:p>
            <a:r>
              <a:rPr lang="pt-BR" baseline="0" dirty="0" smtClean="0"/>
              <a:t>Acontece muito na música e na liturgia.</a:t>
            </a:r>
          </a:p>
          <a:p>
            <a:r>
              <a:rPr lang="pt-BR" baseline="0" dirty="0" smtClean="0"/>
              <a:t>É grande o risco de desfigurarmos o rosto da IECLB.</a:t>
            </a:r>
          </a:p>
          <a:p>
            <a:endParaRPr lang="pt-BR" baseline="0" dirty="0" smtClean="0"/>
          </a:p>
          <a:p>
            <a:r>
              <a:rPr lang="pt-BR" baseline="0" dirty="0" smtClean="0"/>
              <a:t>Num diálogo com Pastores aposentados, um deles afirmou: “nós precisamos perguntar a nós mesmos se há lugar no Brasil para uma Igreja como a IECLB, sem sermos mais uma Igreja evangélica”.</a:t>
            </a:r>
          </a:p>
          <a:p>
            <a:endParaRPr lang="pt-BR" baseline="0" dirty="0" smtClean="0"/>
          </a:p>
          <a:p>
            <a:r>
              <a:rPr lang="pt-BR" baseline="0" dirty="0" smtClean="0"/>
              <a:t>Longe de dizer que a IECLB é a melhor Igreja. Mas nós </a:t>
            </a:r>
            <a:r>
              <a:rPr lang="pt-BR" u="sng" baseline="0" dirty="0" smtClean="0"/>
              <a:t>não somos</a:t>
            </a:r>
            <a:r>
              <a:rPr lang="pt-BR" baseline="0" dirty="0" smtClean="0"/>
              <a:t> uma Igreja simplesmente igual a outras. Somos Igreja ecumênica, aberta, que teima no diálogo (SOUC), mas não somos igual às outras.</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57</a:t>
            </a:fld>
            <a:endParaRPr lang="pt-BR"/>
          </a:p>
        </p:txBody>
      </p:sp>
    </p:spTree>
    <p:extLst>
      <p:ext uri="{BB962C8B-B14F-4D97-AF65-F5344CB8AC3E}">
        <p14:creationId xmlns:p14="http://schemas.microsoft.com/office/powerpoint/2010/main" val="9442077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60</a:t>
            </a:fld>
            <a:endParaRPr lang="pt-BR"/>
          </a:p>
        </p:txBody>
      </p:sp>
    </p:spTree>
    <p:extLst>
      <p:ext uri="{BB962C8B-B14F-4D97-AF65-F5344CB8AC3E}">
        <p14:creationId xmlns:p14="http://schemas.microsoft.com/office/powerpoint/2010/main" val="1535054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61</a:t>
            </a:fld>
            <a:endParaRPr lang="pt-BR"/>
          </a:p>
        </p:txBody>
      </p:sp>
    </p:spTree>
    <p:extLst>
      <p:ext uri="{BB962C8B-B14F-4D97-AF65-F5344CB8AC3E}">
        <p14:creationId xmlns:p14="http://schemas.microsoft.com/office/powerpoint/2010/main" val="1535054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62</a:t>
            </a:fld>
            <a:endParaRPr lang="pt-BR"/>
          </a:p>
        </p:txBody>
      </p:sp>
    </p:spTree>
    <p:extLst>
      <p:ext uri="{BB962C8B-B14F-4D97-AF65-F5344CB8AC3E}">
        <p14:creationId xmlns:p14="http://schemas.microsoft.com/office/powerpoint/2010/main" val="1535054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63</a:t>
            </a:fld>
            <a:endParaRPr lang="pt-BR"/>
          </a:p>
        </p:txBody>
      </p:sp>
    </p:spTree>
    <p:extLst>
      <p:ext uri="{BB962C8B-B14F-4D97-AF65-F5344CB8AC3E}">
        <p14:creationId xmlns:p14="http://schemas.microsoft.com/office/powerpoint/2010/main" val="1535054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Nesse diálogo, ainda em 2010:</a:t>
            </a:r>
          </a:p>
          <a:p>
            <a:pPr>
              <a:buFont typeface="Arial" charset="0"/>
              <a:buChar char="•"/>
            </a:pPr>
            <a:r>
              <a:rPr lang="pt-BR" dirty="0" smtClean="0"/>
              <a:t>Tema do </a:t>
            </a:r>
            <a:r>
              <a:rPr lang="pt-BR" dirty="0" err="1" smtClean="0"/>
              <a:t>Congrenaje</a:t>
            </a:r>
            <a:r>
              <a:rPr lang="pt-BR" dirty="0" smtClean="0"/>
              <a:t> 2012: </a:t>
            </a:r>
            <a:r>
              <a:rPr lang="pt-BR" i="1" dirty="0" err="1" smtClean="0"/>
              <a:t>Conectad@s</a:t>
            </a:r>
            <a:r>
              <a:rPr lang="pt-BR" i="1" dirty="0" smtClean="0"/>
              <a:t> com Deus: protagonistas no mundo.</a:t>
            </a:r>
          </a:p>
          <a:p>
            <a:pPr>
              <a:buFont typeface="Arial" charset="0"/>
              <a:buChar char="•"/>
            </a:pPr>
            <a:r>
              <a:rPr lang="pt-BR" dirty="0" smtClean="0"/>
              <a:t>Lema: </a:t>
            </a:r>
            <a:r>
              <a:rPr lang="pt-BR" i="1" dirty="0" smtClean="0"/>
              <a:t>Não deixe que ninguém o despreze por ser jovem. Mas seja exemplo</a:t>
            </a:r>
            <a:r>
              <a:rPr lang="pt-BR" dirty="0" smtClean="0"/>
              <a:t> (1Tm 4.12).</a:t>
            </a:r>
          </a:p>
          <a:p>
            <a:pPr>
              <a:buFont typeface="Arial" charset="0"/>
              <a:buChar char="•"/>
            </a:pP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8</a:t>
            </a:fld>
            <a:endParaRPr lang="pt-BR"/>
          </a:p>
        </p:txBody>
      </p:sp>
    </p:spTree>
    <p:extLst>
      <p:ext uri="{BB962C8B-B14F-4D97-AF65-F5344CB8AC3E}">
        <p14:creationId xmlns:p14="http://schemas.microsoft.com/office/powerpoint/2010/main" val="964643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600" dirty="0" smtClean="0">
                <a:solidFill>
                  <a:srgbClr val="FFFF00"/>
                </a:solidFill>
              </a:rPr>
              <a:t>Um clamor recorrente!</a:t>
            </a:r>
            <a:endParaRPr lang="pt-BR" sz="1600"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10</a:t>
            </a:fld>
            <a:endParaRPr lang="pt-BR"/>
          </a:p>
        </p:txBody>
      </p:sp>
    </p:spTree>
    <p:extLst>
      <p:ext uri="{BB962C8B-B14F-4D97-AF65-F5344CB8AC3E}">
        <p14:creationId xmlns:p14="http://schemas.microsoft.com/office/powerpoint/2010/main" val="1458641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dirty="0" smtClean="0"/>
              <a:t>E foi assim que chegamos a esta </a:t>
            </a:r>
            <a:r>
              <a:rPr lang="pt-BR" sz="1200" b="1" dirty="0" smtClean="0"/>
              <a:t>definição</a:t>
            </a:r>
            <a:r>
              <a:rPr lang="pt-BR" sz="1200" dirty="0" smtClean="0"/>
              <a:t> e </a:t>
            </a:r>
            <a:r>
              <a:rPr lang="pt-BR" sz="1200" b="1" dirty="0" smtClean="0"/>
              <a:t>arte</a:t>
            </a:r>
            <a:r>
              <a:rPr lang="pt-BR" sz="1200" dirty="0" smtClean="0"/>
              <a:t>:</a:t>
            </a:r>
          </a:p>
          <a:p>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12</a:t>
            </a:fld>
            <a:endParaRPr lang="pt-BR"/>
          </a:p>
        </p:txBody>
      </p:sp>
    </p:spTree>
    <p:extLst>
      <p:ext uri="{BB962C8B-B14F-4D97-AF65-F5344CB8AC3E}">
        <p14:creationId xmlns:p14="http://schemas.microsoft.com/office/powerpoint/2010/main" val="367555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fontScale="92500"/>
          </a:bodyPr>
          <a:lstStyle/>
          <a:p>
            <a:endParaRPr lang="pt-BR" sz="1400"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solidFill>
                  <a:prstClr val="black"/>
                </a:solidFill>
              </a:rPr>
              <a:pPr/>
              <a:t>14</a:t>
            </a:fld>
            <a:endParaRPr lang="pt-BR">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sz="1800" dirty="0" smtClean="0"/>
              <a:t>É do Antigo Testamento essa história do jovem Jeremias. Jeremias ainda não sabia bem o que fazer da vida, quando ouviu bem claro a voz de Deus: </a:t>
            </a:r>
            <a:r>
              <a:rPr lang="pt-BR" sz="1800" i="1" dirty="0" smtClean="0"/>
              <a:t>Antes do teu nascimento, quando tu ainda estavas na barriga da mãe, eu te escolhi para anunciar uma verdade que muitos não vão querer ouvir</a:t>
            </a:r>
            <a:r>
              <a:rPr lang="pt-BR" sz="1800" dirty="0" smtClean="0"/>
              <a:t>.</a:t>
            </a:r>
          </a:p>
          <a:p>
            <a:pPr marL="0" indent="0">
              <a:buNone/>
            </a:pPr>
            <a:r>
              <a:rPr lang="pt-BR" sz="1800" dirty="0" smtClean="0"/>
              <a:t>Jeremias, quando na companhia da sua turma, estava bem. Mas era só ficar a sós com Deus e aquele convite o deixava nervoso. </a:t>
            </a:r>
          </a:p>
          <a:p>
            <a:endParaRPr lang="pt-BR" sz="1800" dirty="0" smtClean="0"/>
          </a:p>
          <a:p>
            <a:pPr marL="0" indent="0">
              <a:buNone/>
            </a:pPr>
            <a:r>
              <a:rPr lang="pt-BR" sz="1800" dirty="0" smtClean="0"/>
              <a:t>“Uai Deus... Tipo assim....Sou muito jovem. Nem minha comunidade me ouve! Sou um estranho, um fora do lugar. Não tem jeito!”</a:t>
            </a:r>
          </a:p>
          <a:p>
            <a:pPr>
              <a:buFontTx/>
              <a:buNone/>
            </a:pPr>
            <a:endParaRPr lang="pt-BR" sz="1800" dirty="0" smtClean="0"/>
          </a:p>
          <a:p>
            <a:r>
              <a:rPr lang="pt-BR" sz="1800" dirty="0" smtClean="0"/>
              <a:t>Jeremias responde: “Fala sério, Deus: Eu gaguejo, fico nervoso ao falar em público. Além disso, falar em público em teu nome, isso é função de ministro e ministra.”</a:t>
            </a:r>
          </a:p>
          <a:p>
            <a:endParaRPr lang="pt-BR" sz="1800" dirty="0" smtClean="0"/>
          </a:p>
          <a:p>
            <a:r>
              <a:rPr lang="pt-BR" sz="1800" dirty="0" smtClean="0"/>
              <a:t>E Deus, com aquela paciência que só ele tem, responde: fica calmo que eu vou estar a teu lado, aconteça o que acontecer.</a:t>
            </a:r>
          </a:p>
          <a:p>
            <a:endParaRPr lang="pt-BR" sz="1800"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15</a:t>
            </a:fld>
            <a:endParaRPr 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dirty="0" smtClean="0"/>
              <a:t>Aqui estamos diante de um dos pontos centrais/do alicerce da Teologia luterana: a graça de Deus. </a:t>
            </a:r>
          </a:p>
          <a:p>
            <a:r>
              <a:rPr lang="pt-BR" sz="1200" dirty="0" smtClean="0"/>
              <a:t>Se</a:t>
            </a:r>
            <a:r>
              <a:rPr lang="pt-BR" sz="1200" baseline="0" dirty="0" smtClean="0"/>
              <a:t> existimos, é porque Deus nos deu o sopro da vida.</a:t>
            </a:r>
          </a:p>
          <a:p>
            <a:r>
              <a:rPr lang="pt-BR" sz="1200" baseline="0" dirty="0" smtClean="0"/>
              <a:t>Se somos pessoa com dons, eles são presente de Deus.</a:t>
            </a:r>
          </a:p>
          <a:p>
            <a:r>
              <a:rPr lang="pt-BR" sz="1200" baseline="0" dirty="0" smtClean="0"/>
              <a:t>A salvação é presente conquistado por Cristo.</a:t>
            </a:r>
          </a:p>
          <a:p>
            <a:r>
              <a:rPr lang="pt-BR" sz="1200" baseline="0" dirty="0" smtClean="0"/>
              <a:t>Estamos dispensados de fazer sacrifícios e peregrinações para merecer o amor de Deus.</a:t>
            </a:r>
          </a:p>
          <a:p>
            <a:r>
              <a:rPr lang="pt-BR" sz="1200" baseline="0" dirty="0" smtClean="0"/>
              <a:t>O que Deus pede é apenas uma resposta: </a:t>
            </a:r>
            <a:r>
              <a:rPr lang="pt-BR" sz="1200" i="1" baseline="0" dirty="0" smtClean="0"/>
              <a:t>Sirvam, amem, busquem comunhão... E que isso seja a resposta de vocês ao que dei, dou, fiz e faço de graça por vocês.</a:t>
            </a:r>
            <a:r>
              <a:rPr lang="pt-BR" sz="1200" baseline="0" dirty="0" smtClean="0"/>
              <a:t> </a:t>
            </a:r>
            <a:endParaRPr lang="pt-BR" sz="1200" dirty="0" smtClean="0"/>
          </a:p>
          <a:p>
            <a:endParaRPr lang="pt-BR" dirty="0"/>
          </a:p>
        </p:txBody>
      </p:sp>
      <p:sp>
        <p:nvSpPr>
          <p:cNvPr id="4" name="Espaço Reservado para Número de Slide 3"/>
          <p:cNvSpPr>
            <a:spLocks noGrp="1"/>
          </p:cNvSpPr>
          <p:nvPr>
            <p:ph type="sldNum" sz="quarter" idx="10"/>
          </p:nvPr>
        </p:nvSpPr>
        <p:spPr/>
        <p:txBody>
          <a:bodyPr/>
          <a:lstStyle/>
          <a:p>
            <a:fld id="{D29D65CC-A3BC-409C-8F45-F3969B887453}" type="slidenum">
              <a:rPr lang="pt-BR" smtClean="0"/>
              <a:pPr/>
              <a:t>17</a:t>
            </a:fld>
            <a:endParaRPr lang="pt-BR"/>
          </a:p>
        </p:txBody>
      </p:sp>
    </p:spTree>
    <p:extLst>
      <p:ext uri="{BB962C8B-B14F-4D97-AF65-F5344CB8AC3E}">
        <p14:creationId xmlns:p14="http://schemas.microsoft.com/office/powerpoint/2010/main" val="1978864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AEA6E8D6-71E9-452F-A55E-F63739B2AE70}" type="datetimeFigureOut">
              <a:rPr lang="pt-BR" smtClean="0"/>
              <a:pPr/>
              <a:t>09/06/2012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87F13BD-C3CF-4DC4-899C-FBABA9B0AB65}"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EA6E8D6-71E9-452F-A55E-F63739B2AE70}" type="datetimeFigureOut">
              <a:rPr lang="pt-BR" smtClean="0"/>
              <a:pPr/>
              <a:t>09/06/2012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87F13BD-C3CF-4DC4-899C-FBABA9B0AB65}" type="slidenum">
              <a:rPr lang="pt-BR" smtClean="0"/>
              <a:pPr/>
              <a:t>‹nº›</a:t>
            </a:fld>
            <a:endParaRPr lang="pt-B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6973269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6984016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2276030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5426868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white">
                  <a:tint val="75000"/>
                </a:prstClr>
              </a:solidFill>
            </a:endParaRPr>
          </a:p>
        </p:txBody>
      </p:sp>
      <p:sp>
        <p:nvSpPr>
          <p:cNvPr id="9" name="Espaço Reservado para Número de Slide 8"/>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8798093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white">
                  <a:tint val="75000"/>
                </a:prstClr>
              </a:solidFill>
            </a:endParaRPr>
          </a:p>
        </p:txBody>
      </p:sp>
      <p:sp>
        <p:nvSpPr>
          <p:cNvPr id="5" name="Espaço Reservado para Número de Slide 4"/>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1022698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white">
                  <a:tint val="75000"/>
                </a:prstClr>
              </a:solidFill>
            </a:endParaRPr>
          </a:p>
        </p:txBody>
      </p:sp>
      <p:sp>
        <p:nvSpPr>
          <p:cNvPr id="4" name="Espaço Reservado para Número de Slide 3"/>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42448344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5249023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5198915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040498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EA6E8D6-71E9-452F-A55E-F63739B2AE70}" type="datetimeFigureOut">
              <a:rPr lang="pt-BR" smtClean="0"/>
              <a:pPr/>
              <a:t>09/06/2012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87F13BD-C3CF-4DC4-899C-FBABA9B0AB65}" type="slidenum">
              <a:rPr lang="pt-BR" smtClean="0"/>
              <a:pPr/>
              <a:t>‹nº›</a:t>
            </a:fld>
            <a:endParaRPr lang="pt-B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6998288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5366974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40466510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2475863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5161012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white">
                  <a:tint val="75000"/>
                </a:prstClr>
              </a:solidFill>
            </a:endParaRPr>
          </a:p>
        </p:txBody>
      </p:sp>
      <p:sp>
        <p:nvSpPr>
          <p:cNvPr id="9" name="Espaço Reservado para Número de Slide 8"/>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0200983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white">
                  <a:tint val="75000"/>
                </a:prstClr>
              </a:solidFill>
            </a:endParaRPr>
          </a:p>
        </p:txBody>
      </p:sp>
      <p:sp>
        <p:nvSpPr>
          <p:cNvPr id="5" name="Espaço Reservado para Número de Slide 4"/>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41408015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white">
                  <a:tint val="75000"/>
                </a:prstClr>
              </a:solidFill>
            </a:endParaRPr>
          </a:p>
        </p:txBody>
      </p:sp>
      <p:sp>
        <p:nvSpPr>
          <p:cNvPr id="4" name="Espaço Reservado para Número de Slide 3"/>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0198825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2213731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406884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053827AA-E30F-444D-90DF-82FA01881297}" type="datetimeFigureOut">
              <a:rPr lang="pt-BR" smtClean="0">
                <a:solidFill>
                  <a:prstClr val="black">
                    <a:tint val="75000"/>
                  </a:prstClr>
                </a:solidFill>
              </a:rPr>
              <a:pPr/>
              <a:t>09/06/2012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CD4FB68B-9A3A-4561-8024-9CC696DED96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9710269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1543023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2972844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41306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7508274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4271644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6233839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white">
                  <a:tint val="75000"/>
                </a:prstClr>
              </a:solidFill>
            </a:endParaRPr>
          </a:p>
        </p:txBody>
      </p:sp>
      <p:sp>
        <p:nvSpPr>
          <p:cNvPr id="9" name="Espaço Reservado para Número de Slide 8"/>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1229616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white">
                  <a:tint val="75000"/>
                </a:prstClr>
              </a:solidFill>
            </a:endParaRPr>
          </a:p>
        </p:txBody>
      </p:sp>
      <p:sp>
        <p:nvSpPr>
          <p:cNvPr id="5" name="Espaço Reservado para Número de Slide 4"/>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2950821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white">
                  <a:tint val="75000"/>
                </a:prstClr>
              </a:solidFill>
            </a:endParaRPr>
          </a:p>
        </p:txBody>
      </p:sp>
      <p:sp>
        <p:nvSpPr>
          <p:cNvPr id="4" name="Espaço Reservado para Número de Slide 3"/>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7005807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569735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053827AA-E30F-444D-90DF-82FA01881297}" type="datetimeFigureOut">
              <a:rPr lang="pt-BR" smtClean="0">
                <a:solidFill>
                  <a:prstClr val="black">
                    <a:tint val="75000"/>
                  </a:prstClr>
                </a:solidFill>
              </a:rPr>
              <a:pPr/>
              <a:t>09/06/2012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CD4FB68B-9A3A-4561-8024-9CC696DED96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0725957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1897593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2802821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3321629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6480825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6771294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3894383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42632472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white">
                  <a:tint val="75000"/>
                </a:prstClr>
              </a:solidFill>
            </a:endParaRPr>
          </a:p>
        </p:txBody>
      </p:sp>
      <p:sp>
        <p:nvSpPr>
          <p:cNvPr id="9" name="Espaço Reservado para Número de Slide 8"/>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1351026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white">
                  <a:tint val="75000"/>
                </a:prstClr>
              </a:solidFill>
            </a:endParaRPr>
          </a:p>
        </p:txBody>
      </p:sp>
      <p:sp>
        <p:nvSpPr>
          <p:cNvPr id="5" name="Espaço Reservado para Número de Slide 4"/>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6090671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white">
                  <a:tint val="75000"/>
                </a:prstClr>
              </a:solidFill>
            </a:endParaRPr>
          </a:p>
        </p:txBody>
      </p:sp>
      <p:sp>
        <p:nvSpPr>
          <p:cNvPr id="4" name="Espaço Reservado para Número de Slide 3"/>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104313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053827AA-E30F-444D-90DF-82FA01881297}" type="datetimeFigureOut">
              <a:rPr lang="pt-BR" smtClean="0">
                <a:solidFill>
                  <a:prstClr val="black">
                    <a:tint val="75000"/>
                  </a:prstClr>
                </a:solidFill>
              </a:rPr>
              <a:pPr/>
              <a:t>09/06/2012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CD4FB68B-9A3A-4561-8024-9CC696DED96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19515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7692269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7443950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8708220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7481223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377294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29438834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2514787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404799914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white">
                  <a:tint val="75000"/>
                </a:prstClr>
              </a:solidFill>
            </a:endParaRPr>
          </a:p>
        </p:txBody>
      </p:sp>
      <p:sp>
        <p:nvSpPr>
          <p:cNvPr id="9" name="Espaço Reservado para Número de Slide 8"/>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6942523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white">
                  <a:tint val="75000"/>
                </a:prstClr>
              </a:solidFill>
            </a:endParaRPr>
          </a:p>
        </p:txBody>
      </p:sp>
      <p:sp>
        <p:nvSpPr>
          <p:cNvPr id="5" name="Espaço Reservado para Número de Slide 4"/>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296232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053827AA-E30F-444D-90DF-82FA01881297}" type="datetimeFigureOut">
              <a:rPr lang="pt-BR" smtClean="0">
                <a:solidFill>
                  <a:prstClr val="black">
                    <a:tint val="75000"/>
                  </a:prstClr>
                </a:solidFill>
              </a:rPr>
              <a:pPr/>
              <a:t>09/06/2012</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CD4FB68B-9A3A-4561-8024-9CC696DED96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1600978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white">
                  <a:tint val="75000"/>
                </a:prstClr>
              </a:solidFill>
            </a:endParaRPr>
          </a:p>
        </p:txBody>
      </p:sp>
      <p:sp>
        <p:nvSpPr>
          <p:cNvPr id="4" name="Espaço Reservado para Número de Slide 3"/>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9099832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5464868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2270025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4389113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4257822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053827AA-E30F-444D-90DF-82FA01881297}" type="datetimeFigureOut">
              <a:rPr lang="pt-BR" smtClean="0">
                <a:solidFill>
                  <a:prstClr val="black">
                    <a:tint val="75000"/>
                  </a:prstClr>
                </a:solidFill>
              </a:rPr>
              <a:pPr/>
              <a:t>09/06/2012</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CD4FB68B-9A3A-4561-8024-9CC696DED96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418574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053827AA-E30F-444D-90DF-82FA01881297}" type="datetimeFigureOut">
              <a:rPr lang="pt-BR" smtClean="0">
                <a:solidFill>
                  <a:prstClr val="black">
                    <a:tint val="75000"/>
                  </a:prstClr>
                </a:solidFill>
              </a:rPr>
              <a:pPr/>
              <a:t>09/06/2012</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CD4FB68B-9A3A-4561-8024-9CC696DED96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717790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053827AA-E30F-444D-90DF-82FA01881297}" type="datetimeFigureOut">
              <a:rPr lang="pt-BR" smtClean="0">
                <a:solidFill>
                  <a:prstClr val="black">
                    <a:tint val="75000"/>
                  </a:prstClr>
                </a:solidFill>
              </a:rPr>
              <a:pPr/>
              <a:t>09/06/2012</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CD4FB68B-9A3A-4561-8024-9CC696DED96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271091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053827AA-E30F-444D-90DF-82FA01881297}" type="datetimeFigureOut">
              <a:rPr lang="pt-BR" smtClean="0">
                <a:solidFill>
                  <a:prstClr val="black">
                    <a:tint val="75000"/>
                  </a:prstClr>
                </a:solidFill>
              </a:rPr>
              <a:pPr/>
              <a:t>09/06/2012</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CD4FB68B-9A3A-4561-8024-9CC696DED96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649907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EA6E8D6-71E9-452F-A55E-F63739B2AE70}" type="datetimeFigureOut">
              <a:rPr lang="pt-BR" smtClean="0"/>
              <a:pPr/>
              <a:t>09/06/2012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87F13BD-C3CF-4DC4-899C-FBABA9B0AB65}" type="slidenum">
              <a:rPr lang="pt-BR" smtClean="0"/>
              <a:pPr/>
              <a:t>‹nº›</a:t>
            </a:fld>
            <a:endParaRPr lang="pt-B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053827AA-E30F-444D-90DF-82FA01881297}" type="datetimeFigureOut">
              <a:rPr lang="pt-BR" smtClean="0">
                <a:solidFill>
                  <a:prstClr val="black">
                    <a:tint val="75000"/>
                  </a:prstClr>
                </a:solidFill>
              </a:rPr>
              <a:pPr/>
              <a:t>09/06/2012</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CD4FB68B-9A3A-4561-8024-9CC696DED96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758894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053827AA-E30F-444D-90DF-82FA01881297}" type="datetimeFigureOut">
              <a:rPr lang="pt-BR" smtClean="0">
                <a:solidFill>
                  <a:prstClr val="black">
                    <a:tint val="75000"/>
                  </a:prstClr>
                </a:solidFill>
              </a:rPr>
              <a:pPr/>
              <a:t>09/06/2012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CD4FB68B-9A3A-4561-8024-9CC696DED96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773433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053827AA-E30F-444D-90DF-82FA01881297}" type="datetimeFigureOut">
              <a:rPr lang="pt-BR" smtClean="0">
                <a:solidFill>
                  <a:prstClr val="black">
                    <a:tint val="75000"/>
                  </a:prstClr>
                </a:solidFill>
              </a:rPr>
              <a:pPr/>
              <a:t>09/06/2012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CD4FB68B-9A3A-4561-8024-9CC696DED96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475353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779516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931295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466573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819927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white">
                  <a:tint val="75000"/>
                </a:prstClr>
              </a:solidFill>
            </a:endParaRPr>
          </a:p>
        </p:txBody>
      </p:sp>
      <p:sp>
        <p:nvSpPr>
          <p:cNvPr id="9" name="Espaço Reservado para Número de Slide 8"/>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836911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white">
                  <a:tint val="75000"/>
                </a:prstClr>
              </a:solidFill>
            </a:endParaRPr>
          </a:p>
        </p:txBody>
      </p:sp>
      <p:sp>
        <p:nvSpPr>
          <p:cNvPr id="5" name="Espaço Reservado para Número de Slide 4"/>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7872664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white">
                  <a:tint val="75000"/>
                </a:prstClr>
              </a:solidFill>
            </a:endParaRPr>
          </a:p>
        </p:txBody>
      </p:sp>
      <p:sp>
        <p:nvSpPr>
          <p:cNvPr id="4" name="Espaço Reservado para Número de Slide 3"/>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294386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AEA6E8D6-71E9-452F-A55E-F63739B2AE70}" type="datetimeFigureOut">
              <a:rPr lang="pt-BR" smtClean="0"/>
              <a:pPr/>
              <a:t>09/06/2012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87F13BD-C3CF-4DC4-899C-FBABA9B0AB65}" type="slidenum">
              <a:rPr lang="pt-BR" smtClean="0"/>
              <a:pPr/>
              <a:t>‹nº›</a:t>
            </a:fld>
            <a:endParaRPr lang="pt-B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1128592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371904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3030346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520905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AEA6E8D6-71E9-452F-A55E-F63739B2AE70}" type="datetimeFigureOut">
              <a:rPr lang="pt-BR" smtClean="0">
                <a:solidFill>
                  <a:prstClr val="black">
                    <a:tint val="75000"/>
                  </a:prstClr>
                </a:solidFill>
              </a:rPr>
              <a:pPr/>
              <a:t>09/06/2012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887F13BD-C3CF-4DC4-899C-FBABA9B0AB6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862949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EA6E8D6-71E9-452F-A55E-F63739B2AE70}" type="datetimeFigureOut">
              <a:rPr lang="pt-BR" smtClean="0">
                <a:solidFill>
                  <a:prstClr val="black">
                    <a:tint val="75000"/>
                  </a:prstClr>
                </a:solidFill>
              </a:rPr>
              <a:pPr/>
              <a:t>09/06/2012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887F13BD-C3CF-4DC4-899C-FBABA9B0AB6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8846851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AEA6E8D6-71E9-452F-A55E-F63739B2AE70}" type="datetimeFigureOut">
              <a:rPr lang="pt-BR" smtClean="0">
                <a:solidFill>
                  <a:prstClr val="black">
                    <a:tint val="75000"/>
                  </a:prstClr>
                </a:solidFill>
              </a:rPr>
              <a:pPr/>
              <a:t>09/06/2012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887F13BD-C3CF-4DC4-899C-FBABA9B0AB6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4994006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AEA6E8D6-71E9-452F-A55E-F63739B2AE70}" type="datetimeFigureOut">
              <a:rPr lang="pt-BR" smtClean="0">
                <a:solidFill>
                  <a:prstClr val="black">
                    <a:tint val="75000"/>
                  </a:prstClr>
                </a:solidFill>
              </a:rPr>
              <a:pPr/>
              <a:t>09/06/2012</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887F13BD-C3CF-4DC4-899C-FBABA9B0AB6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3466092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AEA6E8D6-71E9-452F-A55E-F63739B2AE70}" type="datetimeFigureOut">
              <a:rPr lang="pt-BR" smtClean="0">
                <a:solidFill>
                  <a:prstClr val="black">
                    <a:tint val="75000"/>
                  </a:prstClr>
                </a:solidFill>
              </a:rPr>
              <a:pPr/>
              <a:t>09/06/2012</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887F13BD-C3CF-4DC4-899C-FBABA9B0AB6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9733312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AEA6E8D6-71E9-452F-A55E-F63739B2AE70}" type="datetimeFigureOut">
              <a:rPr lang="pt-BR" smtClean="0">
                <a:solidFill>
                  <a:prstClr val="black">
                    <a:tint val="75000"/>
                  </a:prstClr>
                </a:solidFill>
              </a:rPr>
              <a:pPr/>
              <a:t>09/06/2012</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887F13BD-C3CF-4DC4-899C-FBABA9B0AB6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138157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AEA6E8D6-71E9-452F-A55E-F63739B2AE70}" type="datetimeFigureOut">
              <a:rPr lang="pt-BR" smtClean="0"/>
              <a:pPr/>
              <a:t>09/06/2012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87F13BD-C3CF-4DC4-899C-FBABA9B0AB65}" type="slidenum">
              <a:rPr lang="pt-BR" smtClean="0"/>
              <a:pPr/>
              <a:t>‹nº›</a:t>
            </a:fld>
            <a:endParaRPr lang="pt-B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AEA6E8D6-71E9-452F-A55E-F63739B2AE70}" type="datetimeFigureOut">
              <a:rPr lang="pt-BR" smtClean="0">
                <a:solidFill>
                  <a:prstClr val="black">
                    <a:tint val="75000"/>
                  </a:prstClr>
                </a:solidFill>
              </a:rPr>
              <a:pPr/>
              <a:t>09/06/2012</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887F13BD-C3CF-4DC4-899C-FBABA9B0AB6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2210846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AEA6E8D6-71E9-452F-A55E-F63739B2AE70}" type="datetimeFigureOut">
              <a:rPr lang="pt-BR" smtClean="0">
                <a:solidFill>
                  <a:prstClr val="black">
                    <a:tint val="75000"/>
                  </a:prstClr>
                </a:solidFill>
              </a:rPr>
              <a:pPr/>
              <a:t>09/06/2012</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887F13BD-C3CF-4DC4-899C-FBABA9B0AB6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317517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AEA6E8D6-71E9-452F-A55E-F63739B2AE70}" type="datetimeFigureOut">
              <a:rPr lang="pt-BR" smtClean="0">
                <a:solidFill>
                  <a:prstClr val="black">
                    <a:tint val="75000"/>
                  </a:prstClr>
                </a:solidFill>
              </a:rPr>
              <a:pPr/>
              <a:t>09/06/2012</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887F13BD-C3CF-4DC4-899C-FBABA9B0AB6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7360514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EA6E8D6-71E9-452F-A55E-F63739B2AE70}" type="datetimeFigureOut">
              <a:rPr lang="pt-BR" smtClean="0">
                <a:solidFill>
                  <a:prstClr val="black">
                    <a:tint val="75000"/>
                  </a:prstClr>
                </a:solidFill>
              </a:rPr>
              <a:pPr/>
              <a:t>09/06/2012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887F13BD-C3CF-4DC4-899C-FBABA9B0AB6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637398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EA6E8D6-71E9-452F-A55E-F63739B2AE70}" type="datetimeFigureOut">
              <a:rPr lang="pt-BR" smtClean="0">
                <a:solidFill>
                  <a:prstClr val="black">
                    <a:tint val="75000"/>
                  </a:prstClr>
                </a:solidFill>
              </a:rPr>
              <a:pPr/>
              <a:t>09/06/2012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887F13BD-C3CF-4DC4-899C-FBABA9B0AB6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2813965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4277722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412836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7077947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3466631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white">
                  <a:tint val="75000"/>
                </a:prstClr>
              </a:solidFill>
            </a:endParaRPr>
          </a:p>
        </p:txBody>
      </p:sp>
      <p:sp>
        <p:nvSpPr>
          <p:cNvPr id="9" name="Espaço Reservado para Número de Slide 8"/>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63072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AEA6E8D6-71E9-452F-A55E-F63739B2AE70}" type="datetimeFigureOut">
              <a:rPr lang="pt-BR" smtClean="0"/>
              <a:pPr/>
              <a:t>09/06/2012</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887F13BD-C3CF-4DC4-899C-FBABA9B0AB65}" type="slidenum">
              <a:rPr lang="pt-BR" smtClean="0"/>
              <a:pPr/>
              <a:t>‹nº›</a:t>
            </a:fld>
            <a:endParaRPr lang="pt-B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white">
                  <a:tint val="75000"/>
                </a:prstClr>
              </a:solidFill>
            </a:endParaRPr>
          </a:p>
        </p:txBody>
      </p:sp>
      <p:sp>
        <p:nvSpPr>
          <p:cNvPr id="5" name="Espaço Reservado para Número de Slide 4"/>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0861161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white">
                  <a:tint val="75000"/>
                </a:prstClr>
              </a:solidFill>
            </a:endParaRPr>
          </a:p>
        </p:txBody>
      </p:sp>
      <p:sp>
        <p:nvSpPr>
          <p:cNvPr id="4" name="Espaço Reservado para Número de Slide 3"/>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2436284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8665067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077787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7988977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732179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9364976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40430056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9062679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921843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AEA6E8D6-71E9-452F-A55E-F63739B2AE70}" type="datetimeFigureOut">
              <a:rPr lang="pt-BR" smtClean="0"/>
              <a:pPr/>
              <a:t>09/06/2012</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887F13BD-C3CF-4DC4-899C-FBABA9B0AB65}" type="slidenum">
              <a:rPr lang="pt-BR" smtClean="0"/>
              <a:pPr/>
              <a:t>‹nº›</a:t>
            </a:fld>
            <a:endParaRPr lang="pt-B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white">
                  <a:tint val="75000"/>
                </a:prstClr>
              </a:solidFill>
            </a:endParaRPr>
          </a:p>
        </p:txBody>
      </p:sp>
      <p:sp>
        <p:nvSpPr>
          <p:cNvPr id="9" name="Espaço Reservado para Número de Slide 8"/>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9044531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white">
                  <a:tint val="75000"/>
                </a:prstClr>
              </a:solidFill>
            </a:endParaRPr>
          </a:p>
        </p:txBody>
      </p:sp>
      <p:sp>
        <p:nvSpPr>
          <p:cNvPr id="5" name="Espaço Reservado para Número de Slide 4"/>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2568979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white">
                  <a:tint val="75000"/>
                </a:prstClr>
              </a:solidFill>
            </a:endParaRPr>
          </a:p>
        </p:txBody>
      </p:sp>
      <p:sp>
        <p:nvSpPr>
          <p:cNvPr id="4" name="Espaço Reservado para Número de Slide 3"/>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40602453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9443718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0476517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42217925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8809801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0013283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7892994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253050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AEA6E8D6-71E9-452F-A55E-F63739B2AE70}" type="datetimeFigureOut">
              <a:rPr lang="pt-BR" smtClean="0"/>
              <a:pPr/>
              <a:t>09/06/2012</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887F13BD-C3CF-4DC4-899C-FBABA9B0AB65}" type="slidenum">
              <a:rPr lang="pt-BR" smtClean="0"/>
              <a:pPr/>
              <a:t>‹nº›</a:t>
            </a:fld>
            <a:endParaRPr lang="pt-B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40437997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white">
                  <a:tint val="75000"/>
                </a:prstClr>
              </a:solidFill>
            </a:endParaRPr>
          </a:p>
        </p:txBody>
      </p:sp>
      <p:sp>
        <p:nvSpPr>
          <p:cNvPr id="9" name="Espaço Reservado para Número de Slide 8"/>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9933453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white">
                  <a:tint val="75000"/>
                </a:prstClr>
              </a:solidFill>
            </a:endParaRPr>
          </a:p>
        </p:txBody>
      </p:sp>
      <p:sp>
        <p:nvSpPr>
          <p:cNvPr id="5" name="Espaço Reservado para Número de Slide 4"/>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5128344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white">
                  <a:tint val="75000"/>
                </a:prstClr>
              </a:solidFill>
            </a:endParaRPr>
          </a:p>
        </p:txBody>
      </p:sp>
      <p:sp>
        <p:nvSpPr>
          <p:cNvPr id="4" name="Espaço Reservado para Número de Slide 3"/>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3782834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9800660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1405090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8321621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7892279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825215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618389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AEA6E8D6-71E9-452F-A55E-F63739B2AE70}" type="datetimeFigureOut">
              <a:rPr lang="pt-BR" smtClean="0"/>
              <a:pPr/>
              <a:t>09/06/2012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87F13BD-C3CF-4DC4-899C-FBABA9B0AB65}" type="slidenum">
              <a:rPr lang="pt-BR" smtClean="0"/>
              <a:pPr/>
              <a:t>‹nº›</a:t>
            </a:fld>
            <a:endParaRPr lang="pt-B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340684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3718317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white">
                  <a:tint val="75000"/>
                </a:prstClr>
              </a:solidFill>
            </a:endParaRPr>
          </a:p>
        </p:txBody>
      </p:sp>
      <p:sp>
        <p:nvSpPr>
          <p:cNvPr id="9" name="Espaço Reservado para Número de Slide 8"/>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5352702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white">
                  <a:tint val="75000"/>
                </a:prstClr>
              </a:solidFill>
            </a:endParaRPr>
          </a:p>
        </p:txBody>
      </p:sp>
      <p:sp>
        <p:nvSpPr>
          <p:cNvPr id="5" name="Espaço Reservado para Número de Slide 4"/>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42948018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white">
                  <a:tint val="75000"/>
                </a:prstClr>
              </a:solidFill>
            </a:endParaRPr>
          </a:p>
        </p:txBody>
      </p:sp>
      <p:sp>
        <p:nvSpPr>
          <p:cNvPr id="4" name="Espaço Reservado para Número de Slide 3"/>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6811124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3031424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7937119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8157078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4253908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973516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AEA6E8D6-71E9-452F-A55E-F63739B2AE70}" type="datetimeFigureOut">
              <a:rPr lang="pt-BR" smtClean="0"/>
              <a:pPr/>
              <a:t>09/06/2012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87F13BD-C3CF-4DC4-899C-FBABA9B0AB65}" type="slidenum">
              <a:rPr lang="pt-BR" smtClean="0"/>
              <a:pPr/>
              <a:t>‹nº›</a:t>
            </a:fld>
            <a:endParaRPr lang="pt-B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9985473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264503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3180764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white">
                  <a:tint val="75000"/>
                </a:prstClr>
              </a:solidFill>
            </a:endParaRPr>
          </a:p>
        </p:txBody>
      </p:sp>
      <p:sp>
        <p:nvSpPr>
          <p:cNvPr id="9" name="Espaço Reservado para Número de Slide 8"/>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42727914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white">
                  <a:tint val="75000"/>
                </a:prstClr>
              </a:solidFill>
            </a:endParaRPr>
          </a:p>
        </p:txBody>
      </p:sp>
      <p:sp>
        <p:nvSpPr>
          <p:cNvPr id="5" name="Espaço Reservado para Número de Slide 4"/>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454977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white">
                  <a:tint val="75000"/>
                </a:prstClr>
              </a:solidFill>
            </a:endParaRPr>
          </a:p>
        </p:txBody>
      </p:sp>
      <p:sp>
        <p:nvSpPr>
          <p:cNvPr id="4" name="Espaço Reservado para Número de Slide 3"/>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3287516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0449599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white">
                  <a:tint val="75000"/>
                </a:prstClr>
              </a:solidFill>
            </a:endParaRPr>
          </a:p>
        </p:txBody>
      </p:sp>
      <p:sp>
        <p:nvSpPr>
          <p:cNvPr id="7" name="Espaço Reservado para Número de Slide 6"/>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7973659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45901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white">
                  <a:tint val="75000"/>
                </a:prstClr>
              </a:solidFill>
            </a:endParaRPr>
          </a:p>
        </p:txBody>
      </p:sp>
      <p:sp>
        <p:nvSpPr>
          <p:cNvPr id="6" name="Espaço Reservado para Número de Slide 5"/>
          <p:cNvSpPr>
            <a:spLocks noGrp="1"/>
          </p:cNvSpPr>
          <p:nvPr>
            <p:ph type="sldNum" sz="quarter" idx="12"/>
          </p:nvPr>
        </p:nvSpPr>
        <p:spPr/>
        <p:txBody>
          <a:body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917478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A6E8D6-71E9-452F-A55E-F63739B2AE70}" type="datetimeFigureOut">
              <a:rPr lang="pt-BR" smtClean="0"/>
              <a:pPr/>
              <a:t>09/06/2012</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7F13BD-C3CF-4DC4-899C-FBABA9B0AB65}"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white">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033186497"/>
      </p:ext>
    </p:extLst>
  </p:cSld>
  <p:clrMap bg1="dk1" tx1="lt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white">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305780953"/>
      </p:ext>
    </p:extLst>
  </p:cSld>
  <p:clrMap bg1="dk1" tx1="lt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white">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505677480"/>
      </p:ext>
    </p:extLst>
  </p:cSld>
  <p:clrMap bg1="dk1" tx1="lt1" bg2="dk2"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white">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639565540"/>
      </p:ext>
    </p:extLst>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white">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502367063"/>
      </p:ext>
    </p:extLst>
  </p:cSld>
  <p:clrMap bg1="dk1" tx1="lt1" bg2="dk2"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3827AA-E30F-444D-90DF-82FA01881297}" type="datetimeFigureOut">
              <a:rPr lang="pt-BR" smtClean="0">
                <a:solidFill>
                  <a:prstClr val="black">
                    <a:tint val="75000"/>
                  </a:prstClr>
                </a:solidFill>
              </a:rPr>
              <a:pPr/>
              <a:t>09/06/2012</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4FB68B-9A3A-4561-8024-9CC696DED96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5352533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white">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1321584904"/>
      </p:ext>
    </p:extLst>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A6E8D6-71E9-452F-A55E-F63739B2AE70}" type="datetimeFigureOut">
              <a:rPr lang="pt-BR" smtClean="0">
                <a:solidFill>
                  <a:prstClr val="black">
                    <a:tint val="75000"/>
                  </a:prstClr>
                </a:solidFill>
              </a:rPr>
              <a:pPr/>
              <a:t>09/06/2012</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7F13BD-C3CF-4DC4-899C-FBABA9B0AB6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63774364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white">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317850100"/>
      </p:ext>
    </p:extLst>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white">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835996052"/>
      </p:ext>
    </p:extLst>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white">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306925423"/>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white">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3170102630"/>
      </p:ext>
    </p:extLst>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9F4DB-D745-47D6-A60C-7E3605D1DEC2}" type="datetimeFigureOut">
              <a:rPr lang="pt-BR" smtClean="0">
                <a:solidFill>
                  <a:prstClr val="white">
                    <a:tint val="75000"/>
                  </a:prstClr>
                </a:solidFill>
              </a:rPr>
              <a:pPr/>
              <a:t>09/06/2012</a:t>
            </a:fld>
            <a:endParaRPr lang="pt-BR">
              <a:solidFill>
                <a:prstClr val="white">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white">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09C2D-0A11-498B-8B92-8DD1CCE5A40C}" type="slidenum">
              <a:rPr lang="pt-BR" smtClean="0">
                <a:solidFill>
                  <a:prstClr val="white">
                    <a:tint val="75000"/>
                  </a:prstClr>
                </a:solidFill>
              </a:rPr>
              <a:pPr/>
              <a:t>‹nº›</a:t>
            </a:fld>
            <a:endParaRPr lang="pt-BR">
              <a:solidFill>
                <a:prstClr val="white">
                  <a:tint val="75000"/>
                </a:prstClr>
              </a:solidFill>
            </a:endParaRPr>
          </a:p>
        </p:txBody>
      </p:sp>
    </p:spTree>
    <p:extLst>
      <p:ext uri="{BB962C8B-B14F-4D97-AF65-F5344CB8AC3E}">
        <p14:creationId xmlns:p14="http://schemas.microsoft.com/office/powerpoint/2010/main" val="250473049"/>
      </p:ext>
    </p:extLst>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18" Type="http://schemas.openxmlformats.org/officeDocument/2006/relationships/image" Target="../media/image29.jpeg"/><Relationship Id="rId3" Type="http://schemas.openxmlformats.org/officeDocument/2006/relationships/image" Target="../media/image14.jpeg"/><Relationship Id="rId21" Type="http://schemas.openxmlformats.org/officeDocument/2006/relationships/image" Target="../media/image32.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11.xml"/><Relationship Id="rId16" Type="http://schemas.openxmlformats.org/officeDocument/2006/relationships/image" Target="../media/image27.jpeg"/><Relationship Id="rId20"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jpeg"/><Relationship Id="rId10" Type="http://schemas.openxmlformats.org/officeDocument/2006/relationships/image" Target="../media/image21.jpeg"/><Relationship Id="rId19" Type="http://schemas.openxmlformats.org/officeDocument/2006/relationships/image" Target="../media/image30.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5.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134.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23.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1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45.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fundo_3.jpg"/>
          <p:cNvPicPr>
            <a:picLocks noChangeAspect="1"/>
          </p:cNvPicPr>
          <p:nvPr/>
        </p:nvPicPr>
        <p:blipFill>
          <a:blip r:embed="rId3" cstate="email"/>
          <a:stretch>
            <a:fillRect/>
          </a:stretch>
        </p:blipFill>
        <p:spPr>
          <a:xfrm>
            <a:off x="14808" y="0"/>
            <a:ext cx="9184007" cy="5214950"/>
          </a:xfrm>
          <a:prstGeom prst="rect">
            <a:avLst/>
          </a:prstGeom>
        </p:spPr>
      </p:pic>
      <p:sp>
        <p:nvSpPr>
          <p:cNvPr id="3" name="Retângulo 2"/>
          <p:cNvSpPr/>
          <p:nvPr/>
        </p:nvSpPr>
        <p:spPr>
          <a:xfrm>
            <a:off x="1763688" y="2967335"/>
            <a:ext cx="6048672" cy="1754326"/>
          </a:xfrm>
          <a:prstGeom prst="rect">
            <a:avLst/>
          </a:prstGeom>
        </p:spPr>
        <p:txBody>
          <a:bodyPr wrap="square">
            <a:spAutoFit/>
          </a:bodyPr>
          <a:lstStyle/>
          <a:p>
            <a:pPr algn="ctr"/>
            <a:r>
              <a:rPr lang="pt-BR" sz="3600" b="1" dirty="0"/>
              <a:t>SÍNODO SUDESTE</a:t>
            </a:r>
          </a:p>
          <a:p>
            <a:pPr algn="ctr"/>
            <a:endParaRPr lang="pt-BR" sz="3600" b="1" dirty="0"/>
          </a:p>
          <a:p>
            <a:pPr algn="ctr"/>
            <a:r>
              <a:rPr lang="pt-BR" sz="3600" b="1" dirty="0"/>
              <a:t>XVI  ASSEMBLEIA  SINODAL</a:t>
            </a:r>
          </a:p>
        </p:txBody>
      </p:sp>
      <p:pic>
        <p:nvPicPr>
          <p:cNvPr id="4" name="Imagem 3" descr="logo.png"/>
          <p:cNvPicPr>
            <a:picLocks noChangeAspect="1"/>
          </p:cNvPicPr>
          <p:nvPr/>
        </p:nvPicPr>
        <p:blipFill>
          <a:blip r:embed="rId4" cstate="email"/>
          <a:stretch>
            <a:fillRect/>
          </a:stretch>
        </p:blipFill>
        <p:spPr>
          <a:xfrm>
            <a:off x="7643834" y="214290"/>
            <a:ext cx="872843" cy="1143008"/>
          </a:xfrm>
          <a:prstGeom prst="rect">
            <a:avLst/>
          </a:prstGeom>
        </p:spPr>
      </p:pic>
    </p:spTree>
    <p:extLst>
      <p:ext uri="{BB962C8B-B14F-4D97-AF65-F5344CB8AC3E}">
        <p14:creationId xmlns:p14="http://schemas.microsoft.com/office/powerpoint/2010/main" val="16566818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fundo_3.jpg"/>
          <p:cNvPicPr>
            <a:picLocks noChangeAspect="1"/>
          </p:cNvPicPr>
          <p:nvPr/>
        </p:nvPicPr>
        <p:blipFill>
          <a:blip r:embed="rId3" cstate="email"/>
          <a:stretch>
            <a:fillRect/>
          </a:stretch>
        </p:blipFill>
        <p:spPr>
          <a:xfrm>
            <a:off x="-43808" y="0"/>
            <a:ext cx="9184007" cy="5214950"/>
          </a:xfrm>
          <a:prstGeom prst="rect">
            <a:avLst/>
          </a:prstGeom>
        </p:spPr>
      </p:pic>
      <p:sp>
        <p:nvSpPr>
          <p:cNvPr id="3" name="Retângulo 2"/>
          <p:cNvSpPr/>
          <p:nvPr/>
        </p:nvSpPr>
        <p:spPr>
          <a:xfrm>
            <a:off x="700386" y="1628800"/>
            <a:ext cx="7416824" cy="5632311"/>
          </a:xfrm>
          <a:prstGeom prst="rect">
            <a:avLst/>
          </a:prstGeom>
        </p:spPr>
        <p:txBody>
          <a:bodyPr wrap="square">
            <a:spAutoFit/>
          </a:bodyPr>
          <a:lstStyle/>
          <a:p>
            <a:endParaRPr lang="pt-BR" sz="3600" dirty="0" smtClean="0"/>
          </a:p>
          <a:p>
            <a:r>
              <a:rPr lang="pt-BR" sz="3600" dirty="0" smtClean="0"/>
              <a:t>Sermos </a:t>
            </a:r>
            <a:r>
              <a:rPr lang="pt-BR" sz="3600" dirty="0"/>
              <a:t>comunidades de confissão luterana....</a:t>
            </a:r>
          </a:p>
          <a:p>
            <a:r>
              <a:rPr lang="pt-BR" sz="3600" dirty="0"/>
              <a:t>*mais flexíveis</a:t>
            </a:r>
          </a:p>
          <a:p>
            <a:r>
              <a:rPr lang="pt-BR" sz="3600" dirty="0"/>
              <a:t>*mais convidativas e acolhedoras</a:t>
            </a:r>
          </a:p>
          <a:p>
            <a:r>
              <a:rPr lang="pt-BR" sz="3600" dirty="0"/>
              <a:t>*mais diaconais - solidárias</a:t>
            </a:r>
          </a:p>
          <a:p>
            <a:r>
              <a:rPr lang="pt-BR" sz="3600" dirty="0"/>
              <a:t>*alegres e animadoras </a:t>
            </a:r>
          </a:p>
          <a:p>
            <a:r>
              <a:rPr lang="pt-BR" sz="3600" dirty="0"/>
              <a:t>*com testemunho claro, atual, ousado</a:t>
            </a:r>
          </a:p>
          <a:p>
            <a:r>
              <a:rPr lang="pt-BR" sz="3600" dirty="0"/>
              <a:t>*ativas na Missão de Deus</a:t>
            </a:r>
          </a:p>
          <a:p>
            <a:endParaRPr lang="pt-BR" sz="3600" dirty="0">
              <a:solidFill>
                <a:srgbClr val="FFFF00"/>
              </a:solidFill>
            </a:endParaRPr>
          </a:p>
        </p:txBody>
      </p:sp>
      <p:pic>
        <p:nvPicPr>
          <p:cNvPr id="4" name="Imagem 3" descr="logo.png"/>
          <p:cNvPicPr>
            <a:picLocks noChangeAspect="1"/>
          </p:cNvPicPr>
          <p:nvPr/>
        </p:nvPicPr>
        <p:blipFill>
          <a:blip r:embed="rId4" cstate="email"/>
          <a:stretch>
            <a:fillRect/>
          </a:stretch>
        </p:blipFill>
        <p:spPr>
          <a:xfrm>
            <a:off x="7643834" y="214290"/>
            <a:ext cx="872843" cy="1143008"/>
          </a:xfrm>
          <a:prstGeom prst="rect">
            <a:avLst/>
          </a:prstGeom>
        </p:spPr>
      </p:pic>
    </p:spTree>
    <p:extLst>
      <p:ext uri="{BB962C8B-B14F-4D97-AF65-F5344CB8AC3E}">
        <p14:creationId xmlns:p14="http://schemas.microsoft.com/office/powerpoint/2010/main" val="28813992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fundo_3.jpg"/>
          <p:cNvPicPr>
            <a:picLocks noChangeAspect="1"/>
          </p:cNvPicPr>
          <p:nvPr/>
        </p:nvPicPr>
        <p:blipFill>
          <a:blip r:embed="rId2" cstate="email"/>
          <a:stretch>
            <a:fillRect/>
          </a:stretch>
        </p:blipFill>
        <p:spPr>
          <a:xfrm>
            <a:off x="-43807" y="0"/>
            <a:ext cx="9184007" cy="5214950"/>
          </a:xfrm>
          <a:prstGeom prst="rect">
            <a:avLst/>
          </a:prstGeom>
        </p:spPr>
      </p:pic>
      <p:sp>
        <p:nvSpPr>
          <p:cNvPr id="4" name="Retângulo 3"/>
          <p:cNvSpPr/>
          <p:nvPr/>
        </p:nvSpPr>
        <p:spPr>
          <a:xfrm>
            <a:off x="107504" y="1772816"/>
            <a:ext cx="8856984" cy="5632311"/>
          </a:xfrm>
          <a:prstGeom prst="rect">
            <a:avLst/>
          </a:prstGeom>
        </p:spPr>
        <p:txBody>
          <a:bodyPr wrap="square">
            <a:spAutoFit/>
          </a:bodyPr>
          <a:lstStyle/>
          <a:p>
            <a:r>
              <a:rPr lang="pt-BR" sz="3600" dirty="0"/>
              <a:t>“O foco do Tema de 2012 é a juventude no contexto da comunidade cristã. Mas há um detalhe a observar: não será assim que toda a IECLB vai se “ocupar” com a juventude; que </a:t>
            </a:r>
            <a:r>
              <a:rPr lang="pt-BR" sz="3600" i="1" dirty="0"/>
              <a:t>juventude</a:t>
            </a:r>
            <a:r>
              <a:rPr lang="pt-BR" sz="3600" dirty="0"/>
              <a:t> será tema no sentido restrito. Não! Será assim que a IECLB como um todo vai se avaliar pela ótica da juventude, assumindo o que ela é por natureza: uma </a:t>
            </a:r>
            <a:r>
              <a:rPr lang="pt-BR" sz="3600" i="1" dirty="0"/>
              <a:t>Comunidade jovem</a:t>
            </a:r>
            <a:r>
              <a:rPr lang="pt-BR" sz="3600" dirty="0"/>
              <a:t>.”</a:t>
            </a:r>
          </a:p>
          <a:p>
            <a:endParaRPr lang="pt-BR" sz="3600" dirty="0"/>
          </a:p>
        </p:txBody>
      </p:sp>
      <p:pic>
        <p:nvPicPr>
          <p:cNvPr id="5" name="Imagem 4" descr="logo.png"/>
          <p:cNvPicPr>
            <a:picLocks noChangeAspect="1"/>
          </p:cNvPicPr>
          <p:nvPr/>
        </p:nvPicPr>
        <p:blipFill>
          <a:blip r:embed="rId3" cstate="email"/>
          <a:stretch>
            <a:fillRect/>
          </a:stretch>
        </p:blipFill>
        <p:spPr>
          <a:xfrm>
            <a:off x="7643834" y="214290"/>
            <a:ext cx="872843" cy="1143008"/>
          </a:xfrm>
          <a:prstGeom prst="rect">
            <a:avLst/>
          </a:prstGeom>
        </p:spPr>
      </p:pic>
    </p:spTree>
    <p:extLst>
      <p:ext uri="{BB962C8B-B14F-4D97-AF65-F5344CB8AC3E}">
        <p14:creationId xmlns:p14="http://schemas.microsoft.com/office/powerpoint/2010/main" val="18648143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7888" y="0"/>
            <a:ext cx="4848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906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fundo_3.jpg"/>
          <p:cNvPicPr>
            <a:picLocks noChangeAspect="1"/>
          </p:cNvPicPr>
          <p:nvPr/>
        </p:nvPicPr>
        <p:blipFill>
          <a:blip r:embed="rId2" cstate="email"/>
          <a:stretch>
            <a:fillRect/>
          </a:stretch>
        </p:blipFill>
        <p:spPr>
          <a:xfrm>
            <a:off x="-72729" y="14543"/>
            <a:ext cx="9184007" cy="5214950"/>
          </a:xfrm>
          <a:prstGeom prst="rect">
            <a:avLst/>
          </a:prstGeom>
        </p:spPr>
      </p:pic>
      <p:sp>
        <p:nvSpPr>
          <p:cNvPr id="3" name="Retângulo 2"/>
          <p:cNvSpPr/>
          <p:nvPr/>
        </p:nvSpPr>
        <p:spPr>
          <a:xfrm>
            <a:off x="0" y="3635603"/>
            <a:ext cx="9128846" cy="830997"/>
          </a:xfrm>
          <a:prstGeom prst="rect">
            <a:avLst/>
          </a:prstGeom>
        </p:spPr>
        <p:txBody>
          <a:bodyPr wrap="none">
            <a:spAutoFit/>
          </a:bodyPr>
          <a:lstStyle/>
          <a:p>
            <a:pPr algn="ctr"/>
            <a:r>
              <a:rPr lang="pt-BR" sz="4800" b="1" dirty="0" smtClean="0"/>
              <a:t>2. </a:t>
            </a:r>
            <a:r>
              <a:rPr lang="pt-BR" sz="4800" b="1" dirty="0"/>
              <a:t>Aproximando-nos mais do Lema</a:t>
            </a:r>
          </a:p>
        </p:txBody>
      </p:sp>
      <p:pic>
        <p:nvPicPr>
          <p:cNvPr id="4" name="Imagem 3" descr="logo.png"/>
          <p:cNvPicPr>
            <a:picLocks noChangeAspect="1"/>
          </p:cNvPicPr>
          <p:nvPr/>
        </p:nvPicPr>
        <p:blipFill>
          <a:blip r:embed="rId3" cstate="email"/>
          <a:stretch>
            <a:fillRect/>
          </a:stretch>
        </p:blipFill>
        <p:spPr>
          <a:xfrm>
            <a:off x="7643834" y="214290"/>
            <a:ext cx="872843" cy="1143008"/>
          </a:xfrm>
          <a:prstGeom prst="rect">
            <a:avLst/>
          </a:prstGeom>
        </p:spPr>
      </p:pic>
    </p:spTree>
    <p:extLst>
      <p:ext uri="{BB962C8B-B14F-4D97-AF65-F5344CB8AC3E}">
        <p14:creationId xmlns:p14="http://schemas.microsoft.com/office/powerpoint/2010/main" val="4687513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tela_1.png"/>
          <p:cNvPicPr>
            <a:picLocks noChangeAspect="1"/>
          </p:cNvPicPr>
          <p:nvPr/>
        </p:nvPicPr>
        <p:blipFill>
          <a:blip r:embed="rId3" cstate="print"/>
          <a:stretch>
            <a:fillRect/>
          </a:stretch>
        </p:blipFill>
        <p:spPr>
          <a:xfrm>
            <a:off x="-285784" y="-3135477"/>
            <a:ext cx="9429784" cy="12742763"/>
          </a:xfrm>
          <a:prstGeom prst="rect">
            <a:avLst/>
          </a:prstGeom>
        </p:spPr>
      </p:pic>
      <p:pic>
        <p:nvPicPr>
          <p:cNvPr id="3" name="Imagem 2" descr="logo.png"/>
          <p:cNvPicPr>
            <a:picLocks noChangeAspect="1"/>
          </p:cNvPicPr>
          <p:nvPr/>
        </p:nvPicPr>
        <p:blipFill>
          <a:blip r:embed="rId4" cstate="print"/>
          <a:stretch>
            <a:fillRect/>
          </a:stretch>
        </p:blipFill>
        <p:spPr>
          <a:xfrm>
            <a:off x="7500958" y="1571612"/>
            <a:ext cx="888684" cy="1265317"/>
          </a:xfrm>
          <a:prstGeom prst="rect">
            <a:avLst/>
          </a:prstGeom>
        </p:spPr>
      </p:pic>
      <p:pic>
        <p:nvPicPr>
          <p:cNvPr id="4" name="Imagem 3" descr="jovem.png"/>
          <p:cNvPicPr>
            <a:picLocks noChangeAspect="1"/>
          </p:cNvPicPr>
          <p:nvPr/>
        </p:nvPicPr>
        <p:blipFill>
          <a:blip r:embed="rId5" cstate="print"/>
          <a:stretch>
            <a:fillRect/>
          </a:stretch>
        </p:blipFill>
        <p:spPr>
          <a:xfrm>
            <a:off x="6944456" y="407730"/>
            <a:ext cx="1780210" cy="773485"/>
          </a:xfrm>
          <a:prstGeom prst="rect">
            <a:avLst/>
          </a:prstGeom>
        </p:spPr>
      </p:pic>
      <p:pic>
        <p:nvPicPr>
          <p:cNvPr id="5" name="Imagem 4" descr="igreja_viva.png"/>
          <p:cNvPicPr>
            <a:picLocks noChangeAspect="1"/>
          </p:cNvPicPr>
          <p:nvPr/>
        </p:nvPicPr>
        <p:blipFill>
          <a:blip r:embed="rId6" cstate="print"/>
          <a:stretch>
            <a:fillRect/>
          </a:stretch>
        </p:blipFill>
        <p:spPr>
          <a:xfrm>
            <a:off x="7000924" y="1214422"/>
            <a:ext cx="2071670" cy="358014"/>
          </a:xfrm>
          <a:prstGeom prst="rect">
            <a:avLst/>
          </a:prstGeom>
        </p:spPr>
      </p:pic>
      <p:pic>
        <p:nvPicPr>
          <p:cNvPr id="6" name="Imagem 5" descr="antes_que.png"/>
          <p:cNvPicPr>
            <a:picLocks noChangeAspect="1"/>
          </p:cNvPicPr>
          <p:nvPr/>
        </p:nvPicPr>
        <p:blipFill>
          <a:blip r:embed="rId7" cstate="print"/>
          <a:stretch>
            <a:fillRect/>
          </a:stretch>
        </p:blipFill>
        <p:spPr>
          <a:xfrm>
            <a:off x="3500430" y="6143644"/>
            <a:ext cx="5090601" cy="237765"/>
          </a:xfrm>
          <a:prstGeom prst="rect">
            <a:avLst/>
          </a:prstGeom>
        </p:spPr>
      </p:pic>
      <p:pic>
        <p:nvPicPr>
          <p:cNvPr id="7" name="Imagem 6" descr="jeremias.png"/>
          <p:cNvPicPr>
            <a:picLocks noChangeAspect="1"/>
          </p:cNvPicPr>
          <p:nvPr/>
        </p:nvPicPr>
        <p:blipFill>
          <a:blip r:embed="rId8" cstate="print"/>
          <a:stretch>
            <a:fillRect/>
          </a:stretch>
        </p:blipFill>
        <p:spPr>
          <a:xfrm>
            <a:off x="7786710" y="6429396"/>
            <a:ext cx="786386" cy="126302"/>
          </a:xfrm>
          <a:prstGeom prst="rect">
            <a:avLst/>
          </a:prstGeom>
        </p:spPr>
      </p:pic>
      <p:pic>
        <p:nvPicPr>
          <p:cNvPr id="8" name="Imagem 7" descr="comunidade.png"/>
          <p:cNvPicPr>
            <a:picLocks noChangeAspect="1"/>
          </p:cNvPicPr>
          <p:nvPr/>
        </p:nvPicPr>
        <p:blipFill>
          <a:blip r:embed="rId9" cstate="print"/>
          <a:stretch>
            <a:fillRect/>
          </a:stretch>
        </p:blipFill>
        <p:spPr>
          <a:xfrm>
            <a:off x="7000892" y="428604"/>
            <a:ext cx="1695350" cy="150277"/>
          </a:xfrm>
          <a:prstGeom prst="rect">
            <a:avLst/>
          </a:prstGeom>
        </p:spPr>
      </p:pic>
      <p:sp>
        <p:nvSpPr>
          <p:cNvPr id="9" name="Título 1"/>
          <p:cNvSpPr txBox="1">
            <a:spLocks/>
          </p:cNvSpPr>
          <p:nvPr/>
        </p:nvSpPr>
        <p:spPr>
          <a:xfrm>
            <a:off x="971600" y="3212976"/>
            <a:ext cx="6408712" cy="1143000"/>
          </a:xfrm>
          <a:prstGeom prst="rect">
            <a:avLst/>
          </a:prstGeom>
        </p:spPr>
        <p:txBody>
          <a:bodyPr>
            <a:noAutofit/>
          </a:bodyPr>
          <a:lstStyle/>
          <a:p>
            <a:pPr algn="ctr">
              <a:spcBef>
                <a:spcPct val="0"/>
              </a:spcBef>
              <a:defRPr/>
            </a:pPr>
            <a:endParaRPr lang="pt-BR" sz="4800" b="1" dirty="0" smtClean="0">
              <a:solidFill>
                <a:srgbClr val="432003"/>
              </a:solidFill>
            </a:endParaRPr>
          </a:p>
        </p:txBody>
      </p:sp>
      <p:sp>
        <p:nvSpPr>
          <p:cNvPr id="10" name="Retângulo 9"/>
          <p:cNvSpPr/>
          <p:nvPr/>
        </p:nvSpPr>
        <p:spPr>
          <a:xfrm>
            <a:off x="611560" y="1412776"/>
            <a:ext cx="7778082" cy="4401205"/>
          </a:xfrm>
          <a:prstGeom prst="rect">
            <a:avLst/>
          </a:prstGeom>
        </p:spPr>
        <p:txBody>
          <a:bodyPr wrap="square">
            <a:spAutoFit/>
          </a:bodyPr>
          <a:lstStyle/>
          <a:p>
            <a:pPr algn="ctr"/>
            <a:r>
              <a:rPr lang="pt-BR" sz="4000" b="1" dirty="0" smtClean="0">
                <a:solidFill>
                  <a:srgbClr val="7030A0"/>
                </a:solidFill>
              </a:rPr>
              <a:t>Lema:</a:t>
            </a:r>
          </a:p>
          <a:p>
            <a:pPr algn="ctr"/>
            <a:r>
              <a:rPr lang="pt-BR" sz="4000" dirty="0" smtClean="0">
                <a:solidFill>
                  <a:prstClr val="black"/>
                </a:solidFill>
              </a:rPr>
              <a:t>Deus diz a Jeremias:</a:t>
            </a:r>
            <a:r>
              <a:rPr lang="pt-BR" sz="4000" b="1" dirty="0" smtClean="0">
                <a:solidFill>
                  <a:prstClr val="black"/>
                </a:solidFill>
              </a:rPr>
              <a:t> </a:t>
            </a:r>
            <a:r>
              <a:rPr lang="pt-BR" sz="4000" b="1" i="1" dirty="0">
                <a:solidFill>
                  <a:prstClr val="black"/>
                </a:solidFill>
              </a:rPr>
              <a:t>Antes do seu nascimento, quando você ainda estava na barriga da sua mãe, eu o escolhi e separei para que você fosse um profeta para as </a:t>
            </a:r>
            <a:r>
              <a:rPr lang="pt-BR" sz="4000" b="1" i="1" dirty="0" smtClean="0">
                <a:solidFill>
                  <a:prstClr val="black"/>
                </a:solidFill>
              </a:rPr>
              <a:t>nações </a:t>
            </a:r>
            <a:r>
              <a:rPr lang="pt-BR" sz="4000" dirty="0" smtClean="0">
                <a:solidFill>
                  <a:prstClr val="black"/>
                </a:solidFill>
              </a:rPr>
              <a:t>(1.5).</a:t>
            </a:r>
            <a:endParaRPr lang="pt-BR" sz="4000" dirty="0">
              <a:solidFill>
                <a:prstClr val="black"/>
              </a:solidFill>
            </a:endParaRPr>
          </a:p>
        </p:txBody>
      </p:sp>
    </p:spTree>
    <p:extLst>
      <p:ext uri="{BB962C8B-B14F-4D97-AF65-F5344CB8AC3E}">
        <p14:creationId xmlns:p14="http://schemas.microsoft.com/office/powerpoint/2010/main" val="425553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tela_1.png"/>
          <p:cNvPicPr>
            <a:picLocks noChangeAspect="1"/>
          </p:cNvPicPr>
          <p:nvPr/>
        </p:nvPicPr>
        <p:blipFill>
          <a:blip r:embed="rId3" cstate="print"/>
          <a:stretch>
            <a:fillRect/>
          </a:stretch>
        </p:blipFill>
        <p:spPr>
          <a:xfrm>
            <a:off x="-285784" y="-3135477"/>
            <a:ext cx="9429784" cy="12742763"/>
          </a:xfrm>
          <a:prstGeom prst="rect">
            <a:avLst/>
          </a:prstGeom>
        </p:spPr>
      </p:pic>
      <p:pic>
        <p:nvPicPr>
          <p:cNvPr id="6" name="Imagem 5" descr="jovem.png"/>
          <p:cNvPicPr>
            <a:picLocks noChangeAspect="1"/>
          </p:cNvPicPr>
          <p:nvPr/>
        </p:nvPicPr>
        <p:blipFill>
          <a:blip r:embed="rId4" cstate="print"/>
          <a:stretch>
            <a:fillRect/>
          </a:stretch>
        </p:blipFill>
        <p:spPr>
          <a:xfrm>
            <a:off x="6944456" y="407730"/>
            <a:ext cx="1780210" cy="773485"/>
          </a:xfrm>
          <a:prstGeom prst="rect">
            <a:avLst/>
          </a:prstGeom>
        </p:spPr>
      </p:pic>
      <p:pic>
        <p:nvPicPr>
          <p:cNvPr id="7" name="Imagem 6" descr="igreja_viva.png"/>
          <p:cNvPicPr>
            <a:picLocks noChangeAspect="1"/>
          </p:cNvPicPr>
          <p:nvPr/>
        </p:nvPicPr>
        <p:blipFill>
          <a:blip r:embed="rId5" cstate="print"/>
          <a:stretch>
            <a:fillRect/>
          </a:stretch>
        </p:blipFill>
        <p:spPr>
          <a:xfrm>
            <a:off x="7000924" y="1214422"/>
            <a:ext cx="2071670" cy="358014"/>
          </a:xfrm>
          <a:prstGeom prst="rect">
            <a:avLst/>
          </a:prstGeom>
        </p:spPr>
      </p:pic>
      <p:pic>
        <p:nvPicPr>
          <p:cNvPr id="9" name="Imagem 8" descr="jeremias.png"/>
          <p:cNvPicPr>
            <a:picLocks noChangeAspect="1"/>
          </p:cNvPicPr>
          <p:nvPr/>
        </p:nvPicPr>
        <p:blipFill>
          <a:blip r:embed="rId6" cstate="print"/>
          <a:stretch>
            <a:fillRect/>
          </a:stretch>
        </p:blipFill>
        <p:spPr>
          <a:xfrm>
            <a:off x="7786710" y="6429396"/>
            <a:ext cx="786386" cy="126302"/>
          </a:xfrm>
          <a:prstGeom prst="rect">
            <a:avLst/>
          </a:prstGeom>
        </p:spPr>
      </p:pic>
      <p:pic>
        <p:nvPicPr>
          <p:cNvPr id="10" name="Imagem 9" descr="comunidade.png"/>
          <p:cNvPicPr>
            <a:picLocks noChangeAspect="1"/>
          </p:cNvPicPr>
          <p:nvPr/>
        </p:nvPicPr>
        <p:blipFill>
          <a:blip r:embed="rId7" cstate="print"/>
          <a:stretch>
            <a:fillRect/>
          </a:stretch>
        </p:blipFill>
        <p:spPr>
          <a:xfrm>
            <a:off x="7000892" y="428604"/>
            <a:ext cx="1695350" cy="150277"/>
          </a:xfrm>
          <a:prstGeom prst="rect">
            <a:avLst/>
          </a:prstGeom>
        </p:spPr>
      </p:pic>
      <p:pic>
        <p:nvPicPr>
          <p:cNvPr id="11" name="Imagem 10"/>
          <p:cNvPicPr/>
          <p:nvPr/>
        </p:nvPicPr>
        <p:blipFill>
          <a:blip r:embed="rId8" cstate="print">
            <a:duotone>
              <a:schemeClr val="accent1">
                <a:shade val="45000"/>
                <a:satMod val="135000"/>
              </a:schemeClr>
              <a:prstClr val="white"/>
            </a:duotone>
            <a:lum contrast="76000"/>
          </a:blip>
          <a:stretch>
            <a:fillRect/>
          </a:stretch>
        </p:blipFill>
        <p:spPr bwMode="auto">
          <a:xfrm>
            <a:off x="179512" y="0"/>
            <a:ext cx="5544616"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Imagem 11" descr="antes_que.png"/>
          <p:cNvPicPr>
            <a:picLocks noChangeAspect="1"/>
          </p:cNvPicPr>
          <p:nvPr/>
        </p:nvPicPr>
        <p:blipFill>
          <a:blip r:embed="rId9" cstate="print"/>
          <a:stretch>
            <a:fillRect/>
          </a:stretch>
        </p:blipFill>
        <p:spPr>
          <a:xfrm>
            <a:off x="3500430" y="6143644"/>
            <a:ext cx="5090601" cy="237765"/>
          </a:xfrm>
          <a:prstGeom prst="rect">
            <a:avLst/>
          </a:prstGeom>
        </p:spPr>
      </p:pic>
    </p:spTree>
    <p:extLst>
      <p:ext uri="{BB962C8B-B14F-4D97-AF65-F5344CB8AC3E}">
        <p14:creationId xmlns:p14="http://schemas.microsoft.com/office/powerpoint/2010/main" val="38555528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fundo_3.jpg"/>
          <p:cNvPicPr>
            <a:picLocks noChangeAspect="1"/>
          </p:cNvPicPr>
          <p:nvPr/>
        </p:nvPicPr>
        <p:blipFill>
          <a:blip r:embed="rId2" cstate="email"/>
          <a:stretch>
            <a:fillRect/>
          </a:stretch>
        </p:blipFill>
        <p:spPr>
          <a:xfrm>
            <a:off x="27434" y="0"/>
            <a:ext cx="9184007" cy="5214950"/>
          </a:xfrm>
          <a:prstGeom prst="rect">
            <a:avLst/>
          </a:prstGeom>
        </p:spPr>
      </p:pic>
      <p:sp>
        <p:nvSpPr>
          <p:cNvPr id="3" name="Retângulo 2"/>
          <p:cNvSpPr/>
          <p:nvPr/>
        </p:nvSpPr>
        <p:spPr>
          <a:xfrm>
            <a:off x="755576" y="2336392"/>
            <a:ext cx="7704856" cy="3970318"/>
          </a:xfrm>
          <a:prstGeom prst="rect">
            <a:avLst/>
          </a:prstGeom>
        </p:spPr>
        <p:txBody>
          <a:bodyPr wrap="square">
            <a:spAutoFit/>
          </a:bodyPr>
          <a:lstStyle/>
          <a:p>
            <a:r>
              <a:rPr lang="pt-BR" sz="3600" dirty="0"/>
              <a:t>Antes de tudo...</a:t>
            </a:r>
          </a:p>
          <a:p>
            <a:pPr>
              <a:buFontTx/>
              <a:buChar char="-"/>
            </a:pPr>
            <a:r>
              <a:rPr lang="pt-BR" sz="3600" dirty="0"/>
              <a:t>antes das desculpas</a:t>
            </a:r>
          </a:p>
          <a:p>
            <a:pPr>
              <a:buFontTx/>
              <a:buChar char="-"/>
            </a:pPr>
            <a:r>
              <a:rPr lang="pt-BR" sz="3600" dirty="0"/>
              <a:t>antes das fraquezas</a:t>
            </a:r>
          </a:p>
          <a:p>
            <a:pPr>
              <a:buFontTx/>
              <a:buChar char="-"/>
            </a:pPr>
            <a:r>
              <a:rPr lang="pt-BR" sz="3600" dirty="0"/>
              <a:t>antes dos medos</a:t>
            </a:r>
          </a:p>
          <a:p>
            <a:pPr>
              <a:buFontTx/>
              <a:buChar char="-"/>
            </a:pPr>
            <a:r>
              <a:rPr lang="pt-BR" sz="3600" dirty="0"/>
              <a:t>antes do nascimento</a:t>
            </a:r>
          </a:p>
          <a:p>
            <a:pPr>
              <a:buFontTx/>
              <a:buChar char="-"/>
            </a:pPr>
            <a:r>
              <a:rPr lang="pt-BR" sz="3600" dirty="0"/>
              <a:t>antes mesmo da gestação de Jeremias,</a:t>
            </a:r>
          </a:p>
          <a:p>
            <a:r>
              <a:rPr lang="pt-BR" sz="3600" dirty="0"/>
              <a:t>lá estava Deus.</a:t>
            </a:r>
          </a:p>
        </p:txBody>
      </p:sp>
      <p:pic>
        <p:nvPicPr>
          <p:cNvPr id="4" name="Imagem 3" descr="logo.png"/>
          <p:cNvPicPr>
            <a:picLocks noChangeAspect="1"/>
          </p:cNvPicPr>
          <p:nvPr/>
        </p:nvPicPr>
        <p:blipFill>
          <a:blip r:embed="rId3" cstate="email"/>
          <a:stretch>
            <a:fillRect/>
          </a:stretch>
        </p:blipFill>
        <p:spPr>
          <a:xfrm>
            <a:off x="7643834" y="214290"/>
            <a:ext cx="872843" cy="1143008"/>
          </a:xfrm>
          <a:prstGeom prst="rect">
            <a:avLst/>
          </a:prstGeom>
        </p:spPr>
      </p:pic>
    </p:spTree>
    <p:extLst>
      <p:ext uri="{BB962C8B-B14F-4D97-AF65-F5344CB8AC3E}">
        <p14:creationId xmlns:p14="http://schemas.microsoft.com/office/powerpoint/2010/main" val="18084926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fundo_3.jpg"/>
          <p:cNvPicPr>
            <a:picLocks noChangeAspect="1"/>
          </p:cNvPicPr>
          <p:nvPr/>
        </p:nvPicPr>
        <p:blipFill>
          <a:blip r:embed="rId3" cstate="email"/>
          <a:stretch>
            <a:fillRect/>
          </a:stretch>
        </p:blipFill>
        <p:spPr>
          <a:xfrm>
            <a:off x="66957" y="-32266"/>
            <a:ext cx="9184007" cy="5214950"/>
          </a:xfrm>
          <a:prstGeom prst="rect">
            <a:avLst/>
          </a:prstGeom>
        </p:spPr>
      </p:pic>
      <p:sp>
        <p:nvSpPr>
          <p:cNvPr id="3" name="Retângulo 2"/>
          <p:cNvSpPr/>
          <p:nvPr/>
        </p:nvSpPr>
        <p:spPr>
          <a:xfrm>
            <a:off x="539552" y="2575209"/>
            <a:ext cx="5187382" cy="707886"/>
          </a:xfrm>
          <a:prstGeom prst="rect">
            <a:avLst/>
          </a:prstGeom>
        </p:spPr>
        <p:txBody>
          <a:bodyPr wrap="none">
            <a:spAutoFit/>
          </a:bodyPr>
          <a:lstStyle/>
          <a:p>
            <a:r>
              <a:rPr lang="pt-BR" sz="4000" dirty="0"/>
              <a:t>Recordemos a confissão</a:t>
            </a:r>
          </a:p>
        </p:txBody>
      </p:sp>
      <p:sp>
        <p:nvSpPr>
          <p:cNvPr id="4" name="Retângulo 3"/>
          <p:cNvSpPr/>
          <p:nvPr/>
        </p:nvSpPr>
        <p:spPr>
          <a:xfrm>
            <a:off x="1043608" y="3335959"/>
            <a:ext cx="7488832" cy="2862322"/>
          </a:xfrm>
          <a:prstGeom prst="rect">
            <a:avLst/>
          </a:prstGeom>
        </p:spPr>
        <p:txBody>
          <a:bodyPr wrap="square">
            <a:spAutoFit/>
          </a:bodyPr>
          <a:lstStyle/>
          <a:p>
            <a:r>
              <a:rPr lang="pt-BR" sz="3600" i="1" dirty="0"/>
              <a:t>Creio em Deus, Pai Todo-Poderoso...</a:t>
            </a:r>
          </a:p>
          <a:p>
            <a:endParaRPr lang="pt-BR" sz="3600" i="1" dirty="0"/>
          </a:p>
          <a:p>
            <a:r>
              <a:rPr lang="pt-BR" sz="3600" dirty="0"/>
              <a:t>Lutero: </a:t>
            </a:r>
            <a:r>
              <a:rPr lang="pt-BR" sz="3600" i="1" dirty="0"/>
              <a:t>Creio que Deus criou a mim e....</a:t>
            </a:r>
          </a:p>
          <a:p>
            <a:endParaRPr lang="pt-BR" sz="3600" i="1" dirty="0"/>
          </a:p>
          <a:p>
            <a:r>
              <a:rPr lang="pt-BR" sz="3600" i="1" dirty="0"/>
              <a:t>A graça de Deus</a:t>
            </a:r>
            <a:r>
              <a:rPr lang="pt-BR" sz="3600" i="1" dirty="0" smtClean="0"/>
              <a:t>!</a:t>
            </a:r>
            <a:endParaRPr lang="pt-BR" sz="3600" dirty="0"/>
          </a:p>
        </p:txBody>
      </p:sp>
      <p:pic>
        <p:nvPicPr>
          <p:cNvPr id="5" name="Imagem 4" descr="logo.png"/>
          <p:cNvPicPr>
            <a:picLocks noChangeAspect="1"/>
          </p:cNvPicPr>
          <p:nvPr/>
        </p:nvPicPr>
        <p:blipFill>
          <a:blip r:embed="rId4" cstate="email"/>
          <a:stretch>
            <a:fillRect/>
          </a:stretch>
        </p:blipFill>
        <p:spPr>
          <a:xfrm>
            <a:off x="7643834" y="214290"/>
            <a:ext cx="872843" cy="1143008"/>
          </a:xfrm>
          <a:prstGeom prst="rect">
            <a:avLst/>
          </a:prstGeom>
        </p:spPr>
      </p:pic>
    </p:spTree>
    <p:extLst>
      <p:ext uri="{BB962C8B-B14F-4D97-AF65-F5344CB8AC3E}">
        <p14:creationId xmlns:p14="http://schemas.microsoft.com/office/powerpoint/2010/main" val="38337774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fundo_3.jpg"/>
          <p:cNvPicPr>
            <a:picLocks noChangeAspect="1"/>
          </p:cNvPicPr>
          <p:nvPr/>
        </p:nvPicPr>
        <p:blipFill>
          <a:blip r:embed="rId2" cstate="email"/>
          <a:stretch>
            <a:fillRect/>
          </a:stretch>
        </p:blipFill>
        <p:spPr>
          <a:xfrm>
            <a:off x="179472" y="-55900"/>
            <a:ext cx="9184007" cy="5214950"/>
          </a:xfrm>
          <a:prstGeom prst="rect">
            <a:avLst/>
          </a:prstGeom>
        </p:spPr>
      </p:pic>
      <p:sp>
        <p:nvSpPr>
          <p:cNvPr id="3" name="Retângulo 2"/>
          <p:cNvSpPr/>
          <p:nvPr/>
        </p:nvSpPr>
        <p:spPr>
          <a:xfrm>
            <a:off x="971600" y="3921740"/>
            <a:ext cx="7344816" cy="707886"/>
          </a:xfrm>
          <a:prstGeom prst="rect">
            <a:avLst/>
          </a:prstGeom>
        </p:spPr>
        <p:txBody>
          <a:bodyPr wrap="square">
            <a:spAutoFit/>
          </a:bodyPr>
          <a:lstStyle/>
          <a:p>
            <a:r>
              <a:rPr lang="pt-BR" sz="4000" dirty="0"/>
              <a:t>O que o Lema de 2012 destaca?</a:t>
            </a:r>
          </a:p>
        </p:txBody>
      </p:sp>
      <p:pic>
        <p:nvPicPr>
          <p:cNvPr id="4" name="Imagem 3" descr="logo.png"/>
          <p:cNvPicPr>
            <a:picLocks noChangeAspect="1"/>
          </p:cNvPicPr>
          <p:nvPr/>
        </p:nvPicPr>
        <p:blipFill>
          <a:blip r:embed="rId3" cstate="email"/>
          <a:stretch>
            <a:fillRect/>
          </a:stretch>
        </p:blipFill>
        <p:spPr>
          <a:xfrm>
            <a:off x="7643834" y="214290"/>
            <a:ext cx="872843" cy="1143008"/>
          </a:xfrm>
          <a:prstGeom prst="rect">
            <a:avLst/>
          </a:prstGeom>
        </p:spPr>
      </p:pic>
    </p:spTree>
    <p:extLst>
      <p:ext uri="{BB962C8B-B14F-4D97-AF65-F5344CB8AC3E}">
        <p14:creationId xmlns:p14="http://schemas.microsoft.com/office/powerpoint/2010/main" val="3786162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35844" name="Picture 4" descr="med_fe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136" y="260648"/>
            <a:ext cx="8324714" cy="6048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7788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0"/>
            <a:ext cx="4848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1157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jovem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0"/>
            <a:ext cx="2825750" cy="2754313"/>
          </a:xfrm>
          <a:prstGeom prst="rect">
            <a:avLst/>
          </a:prstGeom>
          <a:noFill/>
          <a:extLst>
            <a:ext uri="{909E8E84-426E-40DD-AFC4-6F175D3DCCD1}">
              <a14:hiddenFill xmlns:a14="http://schemas.microsoft.com/office/drawing/2010/main">
                <a:solidFill>
                  <a:srgbClr val="FFFFFF"/>
                </a:solidFill>
              </a14:hiddenFill>
            </a:ext>
          </a:extLst>
        </p:spPr>
      </p:pic>
      <p:pic>
        <p:nvPicPr>
          <p:cNvPr id="57347" name="Picture 3" descr="taiz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4283075"/>
            <a:ext cx="3441700" cy="2574925"/>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descr="jovem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900238" cy="2852738"/>
          </a:xfrm>
          <a:prstGeom prst="rect">
            <a:avLst/>
          </a:prstGeom>
          <a:noFill/>
          <a:extLst>
            <a:ext uri="{909E8E84-426E-40DD-AFC4-6F175D3DCCD1}">
              <a14:hiddenFill xmlns:a14="http://schemas.microsoft.com/office/drawing/2010/main">
                <a:solidFill>
                  <a:srgbClr val="FFFFFF"/>
                </a:solidFill>
              </a14:hiddenFill>
            </a:ext>
          </a:extLst>
        </p:spPr>
      </p:pic>
      <p:pic>
        <p:nvPicPr>
          <p:cNvPr id="57349" name="Picture 5" descr="jovem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813" y="0"/>
            <a:ext cx="2414587" cy="1609725"/>
          </a:xfrm>
          <a:prstGeom prst="rect">
            <a:avLst/>
          </a:prstGeom>
          <a:noFill/>
          <a:extLst>
            <a:ext uri="{909E8E84-426E-40DD-AFC4-6F175D3DCCD1}">
              <a14:hiddenFill xmlns:a14="http://schemas.microsoft.com/office/drawing/2010/main">
                <a:solidFill>
                  <a:srgbClr val="FFFFFF"/>
                </a:solidFill>
              </a14:hiddenFill>
            </a:ext>
          </a:extLst>
        </p:spPr>
      </p:pic>
      <p:pic>
        <p:nvPicPr>
          <p:cNvPr id="57350" name="Picture 6" descr="jovem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4038600"/>
            <a:ext cx="2116138" cy="2819400"/>
          </a:xfrm>
          <a:prstGeom prst="rect">
            <a:avLst/>
          </a:prstGeom>
          <a:noFill/>
          <a:extLst>
            <a:ext uri="{909E8E84-426E-40DD-AFC4-6F175D3DCCD1}">
              <a14:hiddenFill xmlns:a14="http://schemas.microsoft.com/office/drawing/2010/main">
                <a:solidFill>
                  <a:srgbClr val="FFFFFF"/>
                </a:solidFill>
              </a14:hiddenFill>
            </a:ext>
          </a:extLst>
        </p:spPr>
      </p:pic>
      <p:pic>
        <p:nvPicPr>
          <p:cNvPr id="57351" name="Picture 7" descr="jovem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0"/>
            <a:ext cx="2819400" cy="2116138"/>
          </a:xfrm>
          <a:prstGeom prst="rect">
            <a:avLst/>
          </a:prstGeom>
          <a:noFill/>
          <a:extLst>
            <a:ext uri="{909E8E84-426E-40DD-AFC4-6F175D3DCCD1}">
              <a14:hiddenFill xmlns:a14="http://schemas.microsoft.com/office/drawing/2010/main">
                <a:solidFill>
                  <a:srgbClr val="FFFFFF"/>
                </a:solidFill>
              </a14:hiddenFill>
            </a:ext>
          </a:extLst>
        </p:spPr>
      </p:pic>
      <p:pic>
        <p:nvPicPr>
          <p:cNvPr id="57352" name="Picture 8" descr="jovem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0338" y="2636838"/>
            <a:ext cx="2057400" cy="1671637"/>
          </a:xfrm>
          <a:prstGeom prst="rect">
            <a:avLst/>
          </a:prstGeom>
          <a:noFill/>
          <a:extLst>
            <a:ext uri="{909E8E84-426E-40DD-AFC4-6F175D3DCCD1}">
              <a14:hiddenFill xmlns:a14="http://schemas.microsoft.com/office/drawing/2010/main">
                <a:solidFill>
                  <a:srgbClr val="FFFFFF"/>
                </a:solidFill>
              </a14:hiddenFill>
            </a:ext>
          </a:extLst>
        </p:spPr>
      </p:pic>
      <p:pic>
        <p:nvPicPr>
          <p:cNvPr id="57353" name="Picture 9" descr="jovens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24788" y="2636838"/>
            <a:ext cx="1319212" cy="1981200"/>
          </a:xfrm>
          <a:prstGeom prst="rect">
            <a:avLst/>
          </a:prstGeom>
          <a:noFill/>
          <a:extLst>
            <a:ext uri="{909E8E84-426E-40DD-AFC4-6F175D3DCCD1}">
              <a14:hiddenFill xmlns:a14="http://schemas.microsoft.com/office/drawing/2010/main">
                <a:solidFill>
                  <a:srgbClr val="FFFFFF"/>
                </a:solidFill>
              </a14:hiddenFill>
            </a:ext>
          </a:extLst>
        </p:spPr>
      </p:pic>
      <p:pic>
        <p:nvPicPr>
          <p:cNvPr id="57354" name="Picture 10" descr="jovem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96175" y="0"/>
            <a:ext cx="1647825" cy="2667000"/>
          </a:xfrm>
          <a:prstGeom prst="rect">
            <a:avLst/>
          </a:prstGeom>
          <a:noFill/>
          <a:extLst>
            <a:ext uri="{909E8E84-426E-40DD-AFC4-6F175D3DCCD1}">
              <a14:hiddenFill xmlns:a14="http://schemas.microsoft.com/office/drawing/2010/main">
                <a:solidFill>
                  <a:srgbClr val="FFFFFF"/>
                </a:solidFill>
              </a14:hiddenFill>
            </a:ext>
          </a:extLst>
        </p:spPr>
      </p:pic>
      <p:pic>
        <p:nvPicPr>
          <p:cNvPr id="57355" name="Picture 11" descr="velha amizad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2420938"/>
            <a:ext cx="2987675" cy="2393950"/>
          </a:xfrm>
          <a:prstGeom prst="rect">
            <a:avLst/>
          </a:prstGeom>
          <a:noFill/>
          <a:extLst>
            <a:ext uri="{909E8E84-426E-40DD-AFC4-6F175D3DCCD1}">
              <a14:hiddenFill xmlns:a14="http://schemas.microsoft.com/office/drawing/2010/main">
                <a:solidFill>
                  <a:srgbClr val="FFFFFF"/>
                </a:solidFill>
              </a14:hiddenFill>
            </a:ext>
          </a:extLst>
        </p:spPr>
      </p:pic>
      <p:pic>
        <p:nvPicPr>
          <p:cNvPr id="57356" name="Picture 12" descr="rosto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16463" y="1628775"/>
            <a:ext cx="180657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7357" name="Picture 13" descr="rosto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56325" y="3068638"/>
            <a:ext cx="1828800" cy="1217612"/>
          </a:xfrm>
          <a:prstGeom prst="rect">
            <a:avLst/>
          </a:prstGeom>
          <a:noFill/>
          <a:extLst>
            <a:ext uri="{909E8E84-426E-40DD-AFC4-6F175D3DCCD1}">
              <a14:hiddenFill xmlns:a14="http://schemas.microsoft.com/office/drawing/2010/main">
                <a:solidFill>
                  <a:srgbClr val="FFFFFF"/>
                </a:solidFill>
              </a14:hiddenFill>
            </a:ext>
          </a:extLst>
        </p:spPr>
      </p:pic>
      <p:pic>
        <p:nvPicPr>
          <p:cNvPr id="57358" name="Picture 14" descr="rosto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35150" y="1412875"/>
            <a:ext cx="1971675" cy="1876425"/>
          </a:xfrm>
          <a:prstGeom prst="rect">
            <a:avLst/>
          </a:prstGeom>
          <a:noFill/>
          <a:extLst>
            <a:ext uri="{909E8E84-426E-40DD-AFC4-6F175D3DCCD1}">
              <a14:hiddenFill xmlns:a14="http://schemas.microsoft.com/office/drawing/2010/main">
                <a:solidFill>
                  <a:srgbClr val="FFFFFF"/>
                </a:solidFill>
              </a14:hiddenFill>
            </a:ext>
          </a:extLst>
        </p:spPr>
      </p:pic>
      <p:pic>
        <p:nvPicPr>
          <p:cNvPr id="57359" name="Picture 15" descr="jovem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80313" y="4508500"/>
            <a:ext cx="1563687" cy="2349500"/>
          </a:xfrm>
          <a:prstGeom prst="rect">
            <a:avLst/>
          </a:prstGeom>
          <a:noFill/>
          <a:extLst>
            <a:ext uri="{909E8E84-426E-40DD-AFC4-6F175D3DCCD1}">
              <a14:hiddenFill xmlns:a14="http://schemas.microsoft.com/office/drawing/2010/main">
                <a:solidFill>
                  <a:srgbClr val="FFFFFF"/>
                </a:solidFill>
              </a14:hiddenFill>
            </a:ext>
          </a:extLst>
        </p:spPr>
      </p:pic>
      <p:pic>
        <p:nvPicPr>
          <p:cNvPr id="57360" name="Picture 16" descr="jovem1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4805363"/>
            <a:ext cx="2987675" cy="2052637"/>
          </a:xfrm>
          <a:prstGeom prst="rect">
            <a:avLst/>
          </a:prstGeom>
          <a:noFill/>
          <a:extLst>
            <a:ext uri="{909E8E84-426E-40DD-AFC4-6F175D3DCCD1}">
              <a14:hiddenFill xmlns:a14="http://schemas.microsoft.com/office/drawing/2010/main">
                <a:solidFill>
                  <a:srgbClr val="FFFFFF"/>
                </a:solidFill>
              </a14:hiddenFill>
            </a:ext>
          </a:extLst>
        </p:spPr>
      </p:pic>
      <p:pic>
        <p:nvPicPr>
          <p:cNvPr id="57361" name="Picture 17" descr="jovem1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51275" y="4291013"/>
            <a:ext cx="1600200" cy="2566987"/>
          </a:xfrm>
          <a:prstGeom prst="rect">
            <a:avLst/>
          </a:prstGeom>
          <a:noFill/>
          <a:extLst>
            <a:ext uri="{909E8E84-426E-40DD-AFC4-6F175D3DCCD1}">
              <a14:hiddenFill xmlns:a14="http://schemas.microsoft.com/office/drawing/2010/main">
                <a:solidFill>
                  <a:srgbClr val="FFFFFF"/>
                </a:solidFill>
              </a14:hiddenFill>
            </a:ext>
          </a:extLst>
        </p:spPr>
      </p:pic>
      <p:pic>
        <p:nvPicPr>
          <p:cNvPr id="57362" name="Picture 18" descr="escola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43663" y="1628775"/>
            <a:ext cx="1431925" cy="1574800"/>
          </a:xfrm>
          <a:prstGeom prst="rect">
            <a:avLst/>
          </a:prstGeom>
          <a:noFill/>
          <a:extLst>
            <a:ext uri="{909E8E84-426E-40DD-AFC4-6F175D3DCCD1}">
              <a14:hiddenFill xmlns:a14="http://schemas.microsoft.com/office/drawing/2010/main">
                <a:solidFill>
                  <a:srgbClr val="FFFFFF"/>
                </a:solidFill>
              </a14:hiddenFill>
            </a:ext>
          </a:extLst>
        </p:spPr>
      </p:pic>
      <p:pic>
        <p:nvPicPr>
          <p:cNvPr id="57363" name="Picture 19" descr="jovem1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076825" y="4800600"/>
            <a:ext cx="1374775"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7364" name="Picture 20" descr="par ideal"/>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787900" y="3789363"/>
            <a:ext cx="1600200"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9990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228600"/>
            <a:ext cx="7772400" cy="1143000"/>
          </a:xfrm>
        </p:spPr>
        <p:txBody>
          <a:bodyPr/>
          <a:lstStyle/>
          <a:p>
            <a:r>
              <a:rPr lang="de-DE">
                <a:solidFill>
                  <a:schemeClr val="bg1"/>
                </a:solidFill>
              </a:rPr>
              <a:t>Amigos da Paz</a:t>
            </a:r>
            <a:endParaRPr lang="pt-BR">
              <a:solidFill>
                <a:schemeClr val="bg1"/>
              </a:solidFill>
            </a:endParaRPr>
          </a:p>
        </p:txBody>
      </p:sp>
      <p:pic>
        <p:nvPicPr>
          <p:cNvPr id="3075" name="Picture 3" descr="amigos da paz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24000"/>
            <a:ext cx="6553200" cy="491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940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dissolv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Meus documentos\Sinodo Sudeste jun2012\Imagem 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4308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undo_3.jpg"/>
          <p:cNvPicPr>
            <a:picLocks noChangeAspect="1"/>
          </p:cNvPicPr>
          <p:nvPr/>
        </p:nvPicPr>
        <p:blipFill>
          <a:blip r:embed="rId2" cstate="email"/>
          <a:stretch>
            <a:fillRect/>
          </a:stretch>
        </p:blipFill>
        <p:spPr>
          <a:xfrm>
            <a:off x="-1" y="0"/>
            <a:ext cx="9184007" cy="5214950"/>
          </a:xfrm>
          <a:prstGeom prst="rect">
            <a:avLst/>
          </a:prstGeom>
        </p:spPr>
      </p:pic>
      <p:sp>
        <p:nvSpPr>
          <p:cNvPr id="2" name="Título 1"/>
          <p:cNvSpPr>
            <a:spLocks noGrp="1"/>
          </p:cNvSpPr>
          <p:nvPr>
            <p:ph type="title"/>
          </p:nvPr>
        </p:nvSpPr>
        <p:spPr>
          <a:xfrm>
            <a:off x="611560" y="2348880"/>
            <a:ext cx="8229600" cy="3143272"/>
          </a:xfrm>
        </p:spPr>
        <p:txBody>
          <a:bodyPr>
            <a:normAutofit/>
          </a:bodyPr>
          <a:lstStyle/>
          <a:p>
            <a:r>
              <a:rPr lang="pt-BR" dirty="0" smtClean="0"/>
              <a:t>Vamos cantar?</a:t>
            </a:r>
            <a:endParaRPr lang="pt-BR" dirty="0"/>
          </a:p>
        </p:txBody>
      </p:sp>
      <p:pic>
        <p:nvPicPr>
          <p:cNvPr id="5" name="Imagem 4" descr="logo.png"/>
          <p:cNvPicPr>
            <a:picLocks noChangeAspect="1"/>
          </p:cNvPicPr>
          <p:nvPr/>
        </p:nvPicPr>
        <p:blipFill>
          <a:blip r:embed="rId3" cstate="email"/>
          <a:stretch>
            <a:fillRect/>
          </a:stretch>
        </p:blipFill>
        <p:spPr>
          <a:xfrm>
            <a:off x="7643834" y="214290"/>
            <a:ext cx="872843" cy="1143008"/>
          </a:xfrm>
          <a:prstGeom prst="rect">
            <a:avLst/>
          </a:prstGeom>
        </p:spPr>
      </p:pic>
    </p:spTree>
    <p:extLst>
      <p:ext uri="{BB962C8B-B14F-4D97-AF65-F5344CB8AC3E}">
        <p14:creationId xmlns:p14="http://schemas.microsoft.com/office/powerpoint/2010/main" val="3664513431"/>
      </p:ext>
    </p:extLst>
  </p:cSld>
  <p:clrMapOvr>
    <a:masterClrMapping/>
  </p:clrMapOvr>
  <p:transition>
    <p:comb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fundo_3.jpg"/>
          <p:cNvPicPr>
            <a:picLocks noChangeAspect="1"/>
          </p:cNvPicPr>
          <p:nvPr/>
        </p:nvPicPr>
        <p:blipFill>
          <a:blip r:embed="rId2" cstate="email"/>
          <a:stretch>
            <a:fillRect/>
          </a:stretch>
        </p:blipFill>
        <p:spPr>
          <a:xfrm>
            <a:off x="0" y="7183"/>
            <a:ext cx="9184007" cy="5214950"/>
          </a:xfrm>
          <a:prstGeom prst="rect">
            <a:avLst/>
          </a:prstGeom>
        </p:spPr>
      </p:pic>
      <p:sp>
        <p:nvSpPr>
          <p:cNvPr id="3" name="Retângulo 2"/>
          <p:cNvSpPr/>
          <p:nvPr/>
        </p:nvSpPr>
        <p:spPr>
          <a:xfrm>
            <a:off x="883591" y="2852936"/>
            <a:ext cx="7416824" cy="2800767"/>
          </a:xfrm>
          <a:prstGeom prst="rect">
            <a:avLst/>
          </a:prstGeom>
        </p:spPr>
        <p:txBody>
          <a:bodyPr wrap="square">
            <a:spAutoFit/>
          </a:bodyPr>
          <a:lstStyle/>
          <a:p>
            <a:pPr algn="ctr"/>
            <a:r>
              <a:rPr lang="pt-BR" sz="4800" b="1" dirty="0"/>
              <a:t>3. </a:t>
            </a:r>
            <a:r>
              <a:rPr lang="pt-BR" sz="4800" b="1" dirty="0" smtClean="0"/>
              <a:t>Juventudes</a:t>
            </a:r>
            <a:endParaRPr lang="pt-BR" sz="4800" b="1" dirty="0"/>
          </a:p>
          <a:p>
            <a:endParaRPr lang="pt-BR" dirty="0"/>
          </a:p>
          <a:p>
            <a:endParaRPr lang="pt-BR" dirty="0"/>
          </a:p>
          <a:p>
            <a:endParaRPr lang="pt-BR" dirty="0"/>
          </a:p>
          <a:p>
            <a:endParaRPr lang="pt-BR" dirty="0"/>
          </a:p>
          <a:p>
            <a:pPr algn="r"/>
            <a:r>
              <a:rPr lang="pt-BR" sz="2800" dirty="0"/>
              <a:t>(Conforme P. Dr. Júlio C. Adam, IENH, </a:t>
            </a:r>
            <a:endParaRPr lang="pt-BR" sz="2800" dirty="0" smtClean="0"/>
          </a:p>
          <a:p>
            <a:pPr algn="r"/>
            <a:r>
              <a:rPr lang="pt-BR" sz="2800" dirty="0" smtClean="0"/>
              <a:t>na </a:t>
            </a:r>
            <a:r>
              <a:rPr lang="pt-BR" sz="2800" dirty="0"/>
              <a:t>palestra em Curitiba, março de 2012)</a:t>
            </a:r>
          </a:p>
        </p:txBody>
      </p:sp>
      <p:pic>
        <p:nvPicPr>
          <p:cNvPr id="4" name="Imagem 3" descr="logo.png"/>
          <p:cNvPicPr>
            <a:picLocks noChangeAspect="1"/>
          </p:cNvPicPr>
          <p:nvPr/>
        </p:nvPicPr>
        <p:blipFill>
          <a:blip r:embed="rId3" cstate="email"/>
          <a:stretch>
            <a:fillRect/>
          </a:stretch>
        </p:blipFill>
        <p:spPr>
          <a:xfrm>
            <a:off x="7643834" y="214290"/>
            <a:ext cx="872843" cy="1143008"/>
          </a:xfrm>
          <a:prstGeom prst="rect">
            <a:avLst/>
          </a:prstGeom>
        </p:spPr>
      </p:pic>
    </p:spTree>
    <p:extLst>
      <p:ext uri="{BB962C8B-B14F-4D97-AF65-F5344CB8AC3E}">
        <p14:creationId xmlns:p14="http://schemas.microsoft.com/office/powerpoint/2010/main" val="39896711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fundo_3.jpg"/>
          <p:cNvPicPr>
            <a:picLocks noChangeAspect="1"/>
          </p:cNvPicPr>
          <p:nvPr/>
        </p:nvPicPr>
        <p:blipFill>
          <a:blip r:embed="rId2" cstate="email"/>
          <a:stretch>
            <a:fillRect/>
          </a:stretch>
        </p:blipFill>
        <p:spPr>
          <a:xfrm>
            <a:off x="0" y="0"/>
            <a:ext cx="9184007" cy="5214950"/>
          </a:xfrm>
          <a:prstGeom prst="rect">
            <a:avLst/>
          </a:prstGeom>
        </p:spPr>
      </p:pic>
      <p:pic>
        <p:nvPicPr>
          <p:cNvPr id="4" name="Imagem 3" descr="logo.png"/>
          <p:cNvPicPr>
            <a:picLocks noChangeAspect="1"/>
          </p:cNvPicPr>
          <p:nvPr/>
        </p:nvPicPr>
        <p:blipFill>
          <a:blip r:embed="rId3" cstate="email"/>
          <a:stretch>
            <a:fillRect/>
          </a:stretch>
        </p:blipFill>
        <p:spPr>
          <a:xfrm>
            <a:off x="7643834" y="214290"/>
            <a:ext cx="872843" cy="1143008"/>
          </a:xfrm>
          <a:prstGeom prst="rect">
            <a:avLst/>
          </a:prstGeom>
        </p:spPr>
      </p:pic>
      <p:sp>
        <p:nvSpPr>
          <p:cNvPr id="5" name="Retângulo 4"/>
          <p:cNvSpPr/>
          <p:nvPr/>
        </p:nvSpPr>
        <p:spPr>
          <a:xfrm>
            <a:off x="452827" y="3244334"/>
            <a:ext cx="8238346" cy="769441"/>
          </a:xfrm>
          <a:prstGeom prst="rect">
            <a:avLst/>
          </a:prstGeom>
        </p:spPr>
        <p:txBody>
          <a:bodyPr wrap="none">
            <a:spAutoFit/>
          </a:bodyPr>
          <a:lstStyle/>
          <a:p>
            <a:pPr algn="ctr"/>
            <a:r>
              <a:rPr lang="pt-BR" sz="4400" dirty="0"/>
              <a:t>Jovem é fruto do meio em que vive</a:t>
            </a:r>
          </a:p>
        </p:txBody>
      </p:sp>
    </p:spTree>
    <p:extLst>
      <p:ext uri="{BB962C8B-B14F-4D97-AF65-F5344CB8AC3E}">
        <p14:creationId xmlns:p14="http://schemas.microsoft.com/office/powerpoint/2010/main" val="5106174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a:xfrm>
            <a:off x="1150938" y="214313"/>
            <a:ext cx="7793037" cy="838200"/>
          </a:xfrm>
        </p:spPr>
        <p:txBody>
          <a:bodyPr/>
          <a:lstStyle/>
          <a:p>
            <a:r>
              <a:rPr lang="pt-BR" dirty="0" smtClean="0"/>
              <a:t>Sociedade </a:t>
            </a:r>
            <a:r>
              <a:rPr lang="pt-BR" dirty="0"/>
              <a:t>e Cultura</a:t>
            </a:r>
          </a:p>
        </p:txBody>
      </p:sp>
      <p:sp>
        <p:nvSpPr>
          <p:cNvPr id="13317" name="Rectangle 5"/>
          <p:cNvSpPr>
            <a:spLocks noGrp="1" noChangeArrowheads="1"/>
          </p:cNvSpPr>
          <p:nvPr>
            <p:ph type="body" idx="1"/>
          </p:nvPr>
        </p:nvSpPr>
        <p:spPr>
          <a:xfrm>
            <a:off x="684213" y="1125538"/>
            <a:ext cx="8229600" cy="5111750"/>
          </a:xfrm>
        </p:spPr>
        <p:txBody>
          <a:bodyPr>
            <a:noAutofit/>
          </a:bodyPr>
          <a:lstStyle/>
          <a:p>
            <a:pPr>
              <a:lnSpc>
                <a:spcPct val="80000"/>
              </a:lnSpc>
            </a:pPr>
            <a:r>
              <a:rPr lang="pt-BR" dirty="0">
                <a:solidFill>
                  <a:srgbClr val="FFC000"/>
                </a:solidFill>
              </a:rPr>
              <a:t>Juventude só pode ser entendida dentro da sociedade. </a:t>
            </a:r>
            <a:endParaRPr lang="pt-BR" dirty="0" smtClean="0">
              <a:solidFill>
                <a:srgbClr val="FFC000"/>
              </a:solidFill>
            </a:endParaRPr>
          </a:p>
          <a:p>
            <a:pPr>
              <a:lnSpc>
                <a:spcPct val="80000"/>
              </a:lnSpc>
            </a:pPr>
            <a:r>
              <a:rPr lang="pt-BR" dirty="0" smtClean="0">
                <a:solidFill>
                  <a:srgbClr val="FFC000"/>
                </a:solidFill>
              </a:rPr>
              <a:t>Mais </a:t>
            </a:r>
            <a:r>
              <a:rPr lang="pt-BR" dirty="0">
                <a:solidFill>
                  <a:srgbClr val="FFC000"/>
                </a:solidFill>
              </a:rPr>
              <a:t>do que uma mudança do jovem, vivemos uma mudança profunda e intensa da sociedade</a:t>
            </a:r>
            <a:r>
              <a:rPr lang="pt-BR" dirty="0" smtClean="0">
                <a:solidFill>
                  <a:srgbClr val="FFC000"/>
                </a:solidFill>
              </a:rPr>
              <a:t>.</a:t>
            </a:r>
            <a:endParaRPr lang="pt-BR" dirty="0">
              <a:solidFill>
                <a:srgbClr val="FFC000"/>
              </a:solidFill>
            </a:endParaRPr>
          </a:p>
          <a:p>
            <a:pPr>
              <a:lnSpc>
                <a:spcPct val="80000"/>
              </a:lnSpc>
            </a:pPr>
            <a:r>
              <a:rPr lang="pt-BR" dirty="0">
                <a:solidFill>
                  <a:srgbClr val="FFC000"/>
                </a:solidFill>
              </a:rPr>
              <a:t>O jovem de hoje é fruto, resultado, </a:t>
            </a:r>
            <a:r>
              <a:rPr lang="pt-BR" dirty="0" smtClean="0">
                <a:solidFill>
                  <a:srgbClr val="FFC000"/>
                </a:solidFill>
              </a:rPr>
              <a:t>consequência </a:t>
            </a:r>
            <a:r>
              <a:rPr lang="pt-BR" dirty="0">
                <a:solidFill>
                  <a:srgbClr val="FFC000"/>
                </a:solidFill>
              </a:rPr>
              <a:t>e sintoma dessa sociedade e suas </a:t>
            </a:r>
            <a:r>
              <a:rPr lang="pt-BR" dirty="0" smtClean="0">
                <a:solidFill>
                  <a:srgbClr val="FFC000"/>
                </a:solidFill>
              </a:rPr>
              <a:t>mudanças.</a:t>
            </a:r>
            <a:endParaRPr lang="pt-BR" dirty="0">
              <a:solidFill>
                <a:srgbClr val="FFC000"/>
              </a:solidFill>
            </a:endParaRPr>
          </a:p>
          <a:p>
            <a:pPr>
              <a:lnSpc>
                <a:spcPct val="80000"/>
              </a:lnSpc>
            </a:pPr>
            <a:r>
              <a:rPr lang="pt-BR" dirty="0">
                <a:solidFill>
                  <a:srgbClr val="FFC000"/>
                </a:solidFill>
              </a:rPr>
              <a:t>Mais do que comparar gerações, pensar as juventudes hoje exige comparar as sociedades onde vivem diferentes gerações</a:t>
            </a:r>
            <a:r>
              <a:rPr lang="pt-BR" dirty="0" smtClean="0">
                <a:solidFill>
                  <a:srgbClr val="FFC000"/>
                </a:solidFill>
              </a:rPr>
              <a:t>.</a:t>
            </a:r>
            <a:endParaRPr lang="pt-BR" dirty="0">
              <a:solidFill>
                <a:srgbClr val="FFC000"/>
              </a:solidFill>
            </a:endParaRPr>
          </a:p>
        </p:txBody>
      </p:sp>
    </p:spTree>
    <p:extLst>
      <p:ext uri="{BB962C8B-B14F-4D97-AF65-F5344CB8AC3E}">
        <p14:creationId xmlns:p14="http://schemas.microsoft.com/office/powerpoint/2010/main" val="3910824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3317">
                                            <p:txEl>
                                              <p:pRg st="0" end="0"/>
                                            </p:txEl>
                                          </p:spTgt>
                                        </p:tgtEl>
                                        <p:attrNameLst>
                                          <p:attrName>style.visibility</p:attrName>
                                        </p:attrNameLst>
                                      </p:cBhvr>
                                      <p:to>
                                        <p:strVal val="visible"/>
                                      </p:to>
                                    </p:set>
                                    <p:anim calcmode="lin" valueType="num">
                                      <p:cBhvr>
                                        <p:cTn id="7" dur="1000" fill="hold"/>
                                        <p:tgtEl>
                                          <p:spTgt spid="1331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31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31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31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3317">
                                            <p:txEl>
                                              <p:pRg st="1" end="1"/>
                                            </p:txEl>
                                          </p:spTgt>
                                        </p:tgtEl>
                                        <p:attrNameLst>
                                          <p:attrName>style.visibility</p:attrName>
                                        </p:attrNameLst>
                                      </p:cBhvr>
                                      <p:to>
                                        <p:strVal val="visible"/>
                                      </p:to>
                                    </p:set>
                                    <p:anim calcmode="lin" valueType="num">
                                      <p:cBhvr>
                                        <p:cTn id="15" dur="1000" fill="hold"/>
                                        <p:tgtEl>
                                          <p:spTgt spid="1331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31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31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31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3317">
                                            <p:txEl>
                                              <p:pRg st="2" end="2"/>
                                            </p:txEl>
                                          </p:spTgt>
                                        </p:tgtEl>
                                        <p:attrNameLst>
                                          <p:attrName>style.visibility</p:attrName>
                                        </p:attrNameLst>
                                      </p:cBhvr>
                                      <p:to>
                                        <p:strVal val="visible"/>
                                      </p:to>
                                    </p:set>
                                    <p:anim calcmode="lin" valueType="num">
                                      <p:cBhvr>
                                        <p:cTn id="23" dur="1000" fill="hold"/>
                                        <p:tgtEl>
                                          <p:spTgt spid="1331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31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31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31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3317">
                                            <p:txEl>
                                              <p:pRg st="3" end="3"/>
                                            </p:txEl>
                                          </p:spTgt>
                                        </p:tgtEl>
                                        <p:attrNameLst>
                                          <p:attrName>style.visibility</p:attrName>
                                        </p:attrNameLst>
                                      </p:cBhvr>
                                      <p:to>
                                        <p:strVal val="visible"/>
                                      </p:to>
                                    </p:set>
                                    <p:anim calcmode="lin" valueType="num">
                                      <p:cBhvr>
                                        <p:cTn id="31" dur="1000" fill="hold"/>
                                        <p:tgtEl>
                                          <p:spTgt spid="1331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331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331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331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pt-BR" dirty="0" smtClean="0"/>
              <a:t>Família</a:t>
            </a:r>
            <a:endParaRPr lang="pt-BR" dirty="0"/>
          </a:p>
        </p:txBody>
      </p:sp>
      <p:sp>
        <p:nvSpPr>
          <p:cNvPr id="22531" name="Rectangle 3"/>
          <p:cNvSpPr>
            <a:spLocks noGrp="1" noChangeArrowheads="1"/>
          </p:cNvSpPr>
          <p:nvPr>
            <p:ph type="body" idx="1"/>
          </p:nvPr>
        </p:nvSpPr>
        <p:spPr>
          <a:xfrm>
            <a:off x="395536" y="1268761"/>
            <a:ext cx="8559552" cy="5328890"/>
          </a:xfrm>
        </p:spPr>
        <p:txBody>
          <a:bodyPr>
            <a:normAutofit lnSpcReduction="10000"/>
          </a:bodyPr>
          <a:lstStyle/>
          <a:p>
            <a:pPr>
              <a:lnSpc>
                <a:spcPct val="80000"/>
              </a:lnSpc>
            </a:pPr>
            <a:r>
              <a:rPr lang="pt-BR" dirty="0">
                <a:solidFill>
                  <a:srgbClr val="FFC000"/>
                </a:solidFill>
              </a:rPr>
              <a:t>Mudança no modelo de família! Família hoje são todos aqueles que possuem </a:t>
            </a:r>
            <a:r>
              <a:rPr lang="pt-BR" dirty="0" smtClean="0">
                <a:solidFill>
                  <a:srgbClr val="FFC000"/>
                </a:solidFill>
              </a:rPr>
              <a:t>a </a:t>
            </a:r>
            <a:r>
              <a:rPr lang="pt-BR" dirty="0">
                <a:solidFill>
                  <a:srgbClr val="FFC000"/>
                </a:solidFill>
              </a:rPr>
              <a:t>chave de </a:t>
            </a:r>
            <a:r>
              <a:rPr lang="pt-BR" dirty="0" smtClean="0">
                <a:solidFill>
                  <a:srgbClr val="FFC000"/>
                </a:solidFill>
              </a:rPr>
              <a:t>uma mesma </a:t>
            </a:r>
            <a:r>
              <a:rPr lang="pt-BR" dirty="0">
                <a:solidFill>
                  <a:srgbClr val="FFC000"/>
                </a:solidFill>
              </a:rPr>
              <a:t>casa</a:t>
            </a:r>
            <a:r>
              <a:rPr lang="pt-BR" dirty="0" smtClean="0">
                <a:solidFill>
                  <a:srgbClr val="FFC000"/>
                </a:solidFill>
              </a:rPr>
              <a:t>!</a:t>
            </a:r>
          </a:p>
          <a:p>
            <a:pPr>
              <a:lnSpc>
                <a:spcPct val="80000"/>
              </a:lnSpc>
            </a:pPr>
            <a:endParaRPr lang="pt-BR" dirty="0">
              <a:solidFill>
                <a:srgbClr val="FFC000"/>
              </a:solidFill>
            </a:endParaRPr>
          </a:p>
          <a:p>
            <a:pPr>
              <a:lnSpc>
                <a:spcPct val="80000"/>
              </a:lnSpc>
            </a:pPr>
            <a:r>
              <a:rPr lang="pt-BR" dirty="0" smtClean="0">
                <a:solidFill>
                  <a:srgbClr val="FFC000"/>
                </a:solidFill>
              </a:rPr>
              <a:t>Mudanças </a:t>
            </a:r>
            <a:r>
              <a:rPr lang="pt-BR" dirty="0">
                <a:solidFill>
                  <a:srgbClr val="FFC000"/>
                </a:solidFill>
              </a:rPr>
              <a:t>na maneira de </a:t>
            </a:r>
            <a:r>
              <a:rPr lang="pt-BR" dirty="0" smtClean="0">
                <a:solidFill>
                  <a:srgbClr val="FFC000"/>
                </a:solidFill>
              </a:rPr>
              <a:t>educar.</a:t>
            </a:r>
            <a:endParaRPr lang="pt-BR" dirty="0">
              <a:solidFill>
                <a:srgbClr val="FFC000"/>
              </a:solidFill>
            </a:endParaRPr>
          </a:p>
          <a:p>
            <a:pPr>
              <a:lnSpc>
                <a:spcPct val="80000"/>
              </a:lnSpc>
            </a:pPr>
            <a:endParaRPr lang="pt-BR" dirty="0" smtClean="0">
              <a:solidFill>
                <a:srgbClr val="FFC000"/>
              </a:solidFill>
            </a:endParaRPr>
          </a:p>
          <a:p>
            <a:pPr>
              <a:lnSpc>
                <a:spcPct val="80000"/>
              </a:lnSpc>
            </a:pPr>
            <a:r>
              <a:rPr lang="pt-BR" dirty="0" smtClean="0">
                <a:solidFill>
                  <a:srgbClr val="FFC000"/>
                </a:solidFill>
              </a:rPr>
              <a:t>Pais </a:t>
            </a:r>
            <a:r>
              <a:rPr lang="pt-BR" dirty="0">
                <a:solidFill>
                  <a:srgbClr val="FFC000"/>
                </a:solidFill>
              </a:rPr>
              <a:t>querem que os filhos os superem. Por isso não ensinam valores, nem colocam limites</a:t>
            </a:r>
            <a:r>
              <a:rPr lang="pt-BR" dirty="0" smtClean="0">
                <a:solidFill>
                  <a:srgbClr val="FFC000"/>
                </a:solidFill>
              </a:rPr>
              <a:t>.</a:t>
            </a:r>
            <a:endParaRPr lang="pt-BR" dirty="0">
              <a:solidFill>
                <a:srgbClr val="FFC000"/>
              </a:solidFill>
            </a:endParaRPr>
          </a:p>
          <a:p>
            <a:pPr>
              <a:lnSpc>
                <a:spcPct val="80000"/>
              </a:lnSpc>
            </a:pPr>
            <a:endParaRPr lang="pt-BR" dirty="0" smtClean="0">
              <a:solidFill>
                <a:srgbClr val="FFC000"/>
              </a:solidFill>
            </a:endParaRPr>
          </a:p>
          <a:p>
            <a:pPr>
              <a:lnSpc>
                <a:spcPct val="80000"/>
              </a:lnSpc>
            </a:pPr>
            <a:r>
              <a:rPr lang="pt-BR" dirty="0" smtClean="0">
                <a:solidFill>
                  <a:srgbClr val="FFC000"/>
                </a:solidFill>
              </a:rPr>
              <a:t>Não </a:t>
            </a:r>
            <a:r>
              <a:rPr lang="pt-BR" dirty="0">
                <a:solidFill>
                  <a:srgbClr val="FFC000"/>
                </a:solidFill>
              </a:rPr>
              <a:t>há jovens sem </a:t>
            </a:r>
            <a:r>
              <a:rPr lang="pt-BR" dirty="0" smtClean="0">
                <a:solidFill>
                  <a:srgbClr val="FFC000"/>
                </a:solidFill>
              </a:rPr>
              <a:t>valores. </a:t>
            </a:r>
            <a:r>
              <a:rPr lang="pt-BR" dirty="0">
                <a:solidFill>
                  <a:srgbClr val="FFC000"/>
                </a:solidFill>
              </a:rPr>
              <a:t>O que há são filhos de famílias que abandonaram suas </a:t>
            </a:r>
            <a:r>
              <a:rPr lang="pt-BR" dirty="0" smtClean="0">
                <a:solidFill>
                  <a:srgbClr val="FFC000"/>
                </a:solidFill>
              </a:rPr>
              <a:t>tradições e valores.</a:t>
            </a:r>
            <a:endParaRPr lang="pt-BR" sz="2000" dirty="0"/>
          </a:p>
          <a:p>
            <a:pPr>
              <a:lnSpc>
                <a:spcPct val="80000"/>
              </a:lnSpc>
            </a:pPr>
            <a:endParaRPr lang="pt-BR" sz="1600" dirty="0"/>
          </a:p>
          <a:p>
            <a:pPr>
              <a:lnSpc>
                <a:spcPct val="80000"/>
              </a:lnSpc>
            </a:pPr>
            <a:endParaRPr lang="pt-BR" sz="1600" dirty="0"/>
          </a:p>
          <a:p>
            <a:pPr>
              <a:lnSpc>
                <a:spcPct val="80000"/>
              </a:lnSpc>
            </a:pPr>
            <a:endParaRPr lang="pt-BR" sz="1600" dirty="0"/>
          </a:p>
        </p:txBody>
      </p:sp>
    </p:spTree>
    <p:extLst>
      <p:ext uri="{BB962C8B-B14F-4D97-AF65-F5344CB8AC3E}">
        <p14:creationId xmlns:p14="http://schemas.microsoft.com/office/powerpoint/2010/main" val="1615844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dissolve">
                                      <p:cBhvr>
                                        <p:cTn id="7" dur="500"/>
                                        <p:tgtEl>
                                          <p:spTgt spid="22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531">
                                            <p:txEl>
                                              <p:pRg st="2" end="2"/>
                                            </p:txEl>
                                          </p:spTgt>
                                        </p:tgtEl>
                                        <p:attrNameLst>
                                          <p:attrName>style.visibility</p:attrName>
                                        </p:attrNameLst>
                                      </p:cBhvr>
                                      <p:to>
                                        <p:strVal val="visible"/>
                                      </p:to>
                                    </p:set>
                                    <p:animEffect transition="in" filter="dissolve">
                                      <p:cBhvr>
                                        <p:cTn id="12" dur="500"/>
                                        <p:tgtEl>
                                          <p:spTgt spid="225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531">
                                            <p:txEl>
                                              <p:pRg st="4" end="4"/>
                                            </p:txEl>
                                          </p:spTgt>
                                        </p:tgtEl>
                                        <p:attrNameLst>
                                          <p:attrName>style.visibility</p:attrName>
                                        </p:attrNameLst>
                                      </p:cBhvr>
                                      <p:to>
                                        <p:strVal val="visible"/>
                                      </p:to>
                                    </p:set>
                                    <p:animEffect transition="in" filter="dissolve">
                                      <p:cBhvr>
                                        <p:cTn id="17" dur="500"/>
                                        <p:tgtEl>
                                          <p:spTgt spid="2253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531">
                                            <p:txEl>
                                              <p:pRg st="6" end="6"/>
                                            </p:txEl>
                                          </p:spTgt>
                                        </p:tgtEl>
                                        <p:attrNameLst>
                                          <p:attrName>style.visibility</p:attrName>
                                        </p:attrNameLst>
                                      </p:cBhvr>
                                      <p:to>
                                        <p:strVal val="visible"/>
                                      </p:to>
                                    </p:set>
                                    <p:animEffect transition="in" filter="dissolve">
                                      <p:cBhvr>
                                        <p:cTn id="22" dur="500"/>
                                        <p:tgtEl>
                                          <p:spTgt spid="225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Meus documentos\Sinodo Sudeste jun2012\Foto-05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5178" y="0"/>
            <a:ext cx="561364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5605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fundo_3.jpg"/>
          <p:cNvPicPr>
            <a:picLocks noChangeAspect="1"/>
          </p:cNvPicPr>
          <p:nvPr/>
        </p:nvPicPr>
        <p:blipFill>
          <a:blip r:embed="rId2" cstate="email"/>
          <a:stretch>
            <a:fillRect/>
          </a:stretch>
        </p:blipFill>
        <p:spPr>
          <a:xfrm>
            <a:off x="-113152" y="0"/>
            <a:ext cx="9184007" cy="5214950"/>
          </a:xfrm>
          <a:prstGeom prst="rect">
            <a:avLst/>
          </a:prstGeom>
        </p:spPr>
      </p:pic>
      <p:pic>
        <p:nvPicPr>
          <p:cNvPr id="4" name="Imagem 3" descr="logo.png"/>
          <p:cNvPicPr>
            <a:picLocks noChangeAspect="1"/>
          </p:cNvPicPr>
          <p:nvPr/>
        </p:nvPicPr>
        <p:blipFill>
          <a:blip r:embed="rId3" cstate="email"/>
          <a:stretch>
            <a:fillRect/>
          </a:stretch>
        </p:blipFill>
        <p:spPr>
          <a:xfrm>
            <a:off x="7643834" y="214290"/>
            <a:ext cx="872843" cy="1143008"/>
          </a:xfrm>
          <a:prstGeom prst="rect">
            <a:avLst/>
          </a:prstGeom>
        </p:spPr>
      </p:pic>
      <p:sp>
        <p:nvSpPr>
          <p:cNvPr id="3" name="Retângulo 2"/>
          <p:cNvSpPr/>
          <p:nvPr/>
        </p:nvSpPr>
        <p:spPr>
          <a:xfrm>
            <a:off x="827584" y="3598277"/>
            <a:ext cx="7560840" cy="707886"/>
          </a:xfrm>
          <a:prstGeom prst="rect">
            <a:avLst/>
          </a:prstGeom>
        </p:spPr>
        <p:txBody>
          <a:bodyPr wrap="square">
            <a:spAutoFit/>
          </a:bodyPr>
          <a:lstStyle/>
          <a:p>
            <a:r>
              <a:rPr lang="pt-BR" sz="4000" dirty="0"/>
              <a:t>E a vida de fé do/a jovem de </a:t>
            </a:r>
            <a:r>
              <a:rPr lang="pt-BR" sz="4000" dirty="0" smtClean="0"/>
              <a:t>hoje?</a:t>
            </a:r>
            <a:endParaRPr lang="pt-BR" sz="4000" dirty="0"/>
          </a:p>
        </p:txBody>
      </p:sp>
    </p:spTree>
    <p:extLst>
      <p:ext uri="{BB962C8B-B14F-4D97-AF65-F5344CB8AC3E}">
        <p14:creationId xmlns:p14="http://schemas.microsoft.com/office/powerpoint/2010/main" val="30581463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fundo_3.jpg"/>
          <p:cNvPicPr>
            <a:picLocks noChangeAspect="1"/>
          </p:cNvPicPr>
          <p:nvPr/>
        </p:nvPicPr>
        <p:blipFill>
          <a:blip r:embed="rId2" cstate="email"/>
          <a:stretch>
            <a:fillRect/>
          </a:stretch>
        </p:blipFill>
        <p:spPr>
          <a:xfrm>
            <a:off x="-43807" y="0"/>
            <a:ext cx="9184007" cy="5214950"/>
          </a:xfrm>
          <a:prstGeom prst="rect">
            <a:avLst/>
          </a:prstGeom>
        </p:spPr>
      </p:pic>
      <p:sp>
        <p:nvSpPr>
          <p:cNvPr id="3" name="Retângulo 2"/>
          <p:cNvSpPr/>
          <p:nvPr/>
        </p:nvSpPr>
        <p:spPr>
          <a:xfrm>
            <a:off x="371732" y="2650531"/>
            <a:ext cx="8352928" cy="4031873"/>
          </a:xfrm>
          <a:prstGeom prst="rect">
            <a:avLst/>
          </a:prstGeom>
        </p:spPr>
        <p:txBody>
          <a:bodyPr wrap="square">
            <a:spAutoFit/>
          </a:bodyPr>
          <a:lstStyle/>
          <a:p>
            <a:r>
              <a:rPr lang="pt-BR" sz="3200" dirty="0"/>
              <a:t>1. </a:t>
            </a:r>
            <a:r>
              <a:rPr lang="pt-BR" sz="3200" b="1" dirty="0" smtClean="0"/>
              <a:t>Escolha do </a:t>
            </a:r>
            <a:r>
              <a:rPr lang="pt-BR" sz="3200" b="1" dirty="0"/>
              <a:t>Tema para </a:t>
            </a:r>
            <a:r>
              <a:rPr lang="pt-BR" sz="3200" b="1" dirty="0" smtClean="0"/>
              <a:t>2012</a:t>
            </a:r>
            <a:endParaRPr lang="pt-BR" sz="3200" b="1" dirty="0"/>
          </a:p>
          <a:p>
            <a:endParaRPr lang="pt-BR" sz="3200" dirty="0"/>
          </a:p>
          <a:p>
            <a:r>
              <a:rPr lang="pt-BR" sz="3200" dirty="0"/>
              <a:t>2. </a:t>
            </a:r>
            <a:r>
              <a:rPr lang="pt-BR" sz="3200" b="1" dirty="0" smtClean="0"/>
              <a:t>Aproximando-nos mais do Lema</a:t>
            </a:r>
            <a:endParaRPr lang="pt-BR" sz="3200" b="1" dirty="0"/>
          </a:p>
          <a:p>
            <a:endParaRPr lang="pt-BR" sz="3200" dirty="0"/>
          </a:p>
          <a:p>
            <a:r>
              <a:rPr lang="pt-BR" sz="3200" dirty="0"/>
              <a:t>3. </a:t>
            </a:r>
            <a:r>
              <a:rPr lang="pt-BR" sz="3200" b="1" dirty="0" smtClean="0"/>
              <a:t>Juventudes </a:t>
            </a:r>
            <a:endParaRPr lang="pt-BR" sz="3200" b="1" dirty="0"/>
          </a:p>
          <a:p>
            <a:endParaRPr lang="pt-BR" sz="3200" dirty="0"/>
          </a:p>
          <a:p>
            <a:r>
              <a:rPr lang="pt-BR" sz="3200" dirty="0"/>
              <a:t>4. </a:t>
            </a:r>
            <a:r>
              <a:rPr lang="pt-BR" sz="3200" b="1" dirty="0"/>
              <a:t>Marcas de uma Comunidade Jovem </a:t>
            </a:r>
            <a:endParaRPr lang="pt-BR" sz="3200" b="1" dirty="0" smtClean="0"/>
          </a:p>
          <a:p>
            <a:r>
              <a:rPr lang="pt-BR" sz="3200" b="1" dirty="0" smtClean="0"/>
              <a:t>     Igreja </a:t>
            </a:r>
            <a:r>
              <a:rPr lang="pt-BR" sz="3200" b="1" dirty="0"/>
              <a:t>Viva</a:t>
            </a:r>
          </a:p>
        </p:txBody>
      </p:sp>
      <p:pic>
        <p:nvPicPr>
          <p:cNvPr id="4" name="Imagem 3" descr="logo.png"/>
          <p:cNvPicPr>
            <a:picLocks noChangeAspect="1"/>
          </p:cNvPicPr>
          <p:nvPr/>
        </p:nvPicPr>
        <p:blipFill>
          <a:blip r:embed="rId3" cstate="email"/>
          <a:stretch>
            <a:fillRect/>
          </a:stretch>
        </p:blipFill>
        <p:spPr>
          <a:xfrm>
            <a:off x="7643834" y="214290"/>
            <a:ext cx="872843" cy="1143008"/>
          </a:xfrm>
          <a:prstGeom prst="rect">
            <a:avLst/>
          </a:prstGeom>
        </p:spPr>
      </p:pic>
    </p:spTree>
    <p:extLst>
      <p:ext uri="{BB962C8B-B14F-4D97-AF65-F5344CB8AC3E}">
        <p14:creationId xmlns:p14="http://schemas.microsoft.com/office/powerpoint/2010/main" val="34115270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0" y="908720"/>
            <a:ext cx="9144000" cy="5606380"/>
          </a:xfrm>
        </p:spPr>
        <p:txBody>
          <a:bodyPr/>
          <a:lstStyle/>
          <a:p>
            <a:pPr marL="0" indent="0">
              <a:lnSpc>
                <a:spcPct val="90000"/>
              </a:lnSpc>
              <a:buNone/>
            </a:pPr>
            <a:r>
              <a:rPr lang="pt-BR" sz="4000" dirty="0">
                <a:solidFill>
                  <a:srgbClr val="FFC000"/>
                </a:solidFill>
              </a:rPr>
              <a:t>Jovens se interessam, sim, por </a:t>
            </a:r>
            <a:r>
              <a:rPr lang="pt-BR" sz="4000" dirty="0" smtClean="0">
                <a:solidFill>
                  <a:srgbClr val="FFC000"/>
                </a:solidFill>
              </a:rPr>
              <a:t>espiritualidade. Estudos </a:t>
            </a:r>
            <a:r>
              <a:rPr lang="pt-BR" sz="4000" dirty="0">
                <a:solidFill>
                  <a:srgbClr val="FFC000"/>
                </a:solidFill>
              </a:rPr>
              <a:t>indicam </a:t>
            </a:r>
            <a:r>
              <a:rPr lang="pt-BR" sz="4000" dirty="0" smtClean="0">
                <a:solidFill>
                  <a:srgbClr val="FFC000"/>
                </a:solidFill>
              </a:rPr>
              <a:t>que mais </a:t>
            </a:r>
            <a:r>
              <a:rPr lang="pt-BR" sz="4000" dirty="0">
                <a:solidFill>
                  <a:srgbClr val="FFC000"/>
                </a:solidFill>
              </a:rPr>
              <a:t>de 80% deles </a:t>
            </a:r>
            <a:r>
              <a:rPr lang="pt-BR" sz="4000" dirty="0" smtClean="0">
                <a:solidFill>
                  <a:srgbClr val="FFC000"/>
                </a:solidFill>
              </a:rPr>
              <a:t>têm </a:t>
            </a:r>
            <a:r>
              <a:rPr lang="pt-BR" sz="4000" dirty="0">
                <a:solidFill>
                  <a:srgbClr val="FFC000"/>
                </a:solidFill>
              </a:rPr>
              <a:t>envolvimento com grupos religiosos (Isto É – 95% dos jovens entre 18-29 se declaram </a:t>
            </a:r>
            <a:r>
              <a:rPr lang="pt-BR" sz="4000" dirty="0" smtClean="0">
                <a:solidFill>
                  <a:srgbClr val="FFC000"/>
                </a:solidFill>
              </a:rPr>
              <a:t>religiosos).</a:t>
            </a:r>
          </a:p>
          <a:p>
            <a:pPr marL="0" indent="0">
              <a:lnSpc>
                <a:spcPct val="90000"/>
              </a:lnSpc>
              <a:buNone/>
            </a:pPr>
            <a:endParaRPr lang="pt-BR" dirty="0">
              <a:solidFill>
                <a:srgbClr val="FFC000"/>
              </a:solidFill>
            </a:endParaRPr>
          </a:p>
          <a:p>
            <a:pPr marL="0" indent="0">
              <a:lnSpc>
                <a:spcPct val="90000"/>
              </a:lnSpc>
              <a:buNone/>
            </a:pPr>
            <a:r>
              <a:rPr lang="pt-BR" sz="2000" dirty="0" smtClean="0">
                <a:solidFill>
                  <a:srgbClr val="FFC000"/>
                </a:solidFill>
              </a:rPr>
              <a:t>(Jorge </a:t>
            </a:r>
            <a:r>
              <a:rPr lang="pt-BR" sz="2000" dirty="0">
                <a:solidFill>
                  <a:srgbClr val="FFC000"/>
                </a:solidFill>
              </a:rPr>
              <a:t>Cláudio Ribeiro – Religiosidade </a:t>
            </a:r>
            <a:r>
              <a:rPr lang="pt-BR" sz="2000" dirty="0" smtClean="0">
                <a:solidFill>
                  <a:srgbClr val="FFC000"/>
                </a:solidFill>
              </a:rPr>
              <a:t>jovem). </a:t>
            </a:r>
            <a:endParaRPr lang="pt-BR" sz="2000" dirty="0">
              <a:solidFill>
                <a:srgbClr val="FFC000"/>
              </a:solidFill>
            </a:endParaRPr>
          </a:p>
        </p:txBody>
      </p:sp>
    </p:spTree>
    <p:extLst>
      <p:ext uri="{BB962C8B-B14F-4D97-AF65-F5344CB8AC3E}">
        <p14:creationId xmlns:p14="http://schemas.microsoft.com/office/powerpoint/2010/main" val="4056947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Effect transition="in" filter="box(in)">
                                      <p:cBhvr>
                                        <p:cTn id="7" dur="500"/>
                                        <p:tgtEl>
                                          <p:spTgt spid="717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170">
                                            <p:txEl>
                                              <p:pRg st="2" end="2"/>
                                            </p:txEl>
                                          </p:spTgt>
                                        </p:tgtEl>
                                        <p:attrNameLst>
                                          <p:attrName>style.visibility</p:attrName>
                                        </p:attrNameLst>
                                      </p:cBhvr>
                                      <p:to>
                                        <p:strVal val="visible"/>
                                      </p:to>
                                    </p:set>
                                    <p:animEffect transition="in" filter="box(in)">
                                      <p:cBhvr>
                                        <p:cTn id="12" dur="500"/>
                                        <p:tgtEl>
                                          <p:spTgt spid="71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0" y="1844675"/>
            <a:ext cx="9144000" cy="4525963"/>
          </a:xfrm>
        </p:spPr>
        <p:txBody>
          <a:bodyPr>
            <a:normAutofit/>
          </a:bodyPr>
          <a:lstStyle/>
          <a:p>
            <a:pPr marL="0" indent="0">
              <a:buNone/>
            </a:pPr>
            <a:r>
              <a:rPr lang="pt-BR" sz="4000" dirty="0" smtClean="0">
                <a:solidFill>
                  <a:srgbClr val="FFC000"/>
                </a:solidFill>
              </a:rPr>
              <a:t>Espiritualidade </a:t>
            </a:r>
            <a:r>
              <a:rPr lang="pt-BR" sz="4000" dirty="0">
                <a:solidFill>
                  <a:srgbClr val="FFC000"/>
                </a:solidFill>
              </a:rPr>
              <a:t>juvenil se articula, se expressa e se abastece em elementos da cultura pop juvenil, como música, cinema, moda, marcas corporais, comportamento</a:t>
            </a:r>
            <a:r>
              <a:rPr lang="pt-BR" sz="4000" dirty="0" smtClean="0">
                <a:solidFill>
                  <a:srgbClr val="FFC000"/>
                </a:solidFill>
              </a:rPr>
              <a:t>.</a:t>
            </a:r>
            <a:endParaRPr lang="pt-BR" sz="4000" dirty="0">
              <a:solidFill>
                <a:srgbClr val="FF0000"/>
              </a:solidFill>
            </a:endParaRPr>
          </a:p>
        </p:txBody>
      </p:sp>
    </p:spTree>
    <p:extLst>
      <p:ext uri="{BB962C8B-B14F-4D97-AF65-F5344CB8AC3E}">
        <p14:creationId xmlns:p14="http://schemas.microsoft.com/office/powerpoint/2010/main" val="1308051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Effect transition="in" filter="box(in)">
                                      <p:cBhvr>
                                        <p:cTn id="7" dur="500"/>
                                        <p:tgtEl>
                                          <p:spTgt spid="81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1"/>
          </p:nvPr>
        </p:nvSpPr>
        <p:spPr>
          <a:xfrm>
            <a:off x="0" y="1989138"/>
            <a:ext cx="9144000" cy="4525962"/>
          </a:xfrm>
        </p:spPr>
        <p:txBody>
          <a:bodyPr/>
          <a:lstStyle/>
          <a:p>
            <a:pPr marL="0" indent="0">
              <a:buNone/>
            </a:pPr>
            <a:r>
              <a:rPr lang="pt-BR" dirty="0">
                <a:solidFill>
                  <a:srgbClr val="FFC000"/>
                </a:solidFill>
              </a:rPr>
              <a:t>Ao lado disso, se interessam por temas ecológicos, relação entre trabalho e educação, inclusão digital e tecnológica, respeito às diferenças, luta pela paz e fim da violência, responsabilidade social, arte e cultura... </a:t>
            </a:r>
            <a:endParaRPr lang="pt-BR" dirty="0" smtClean="0">
              <a:solidFill>
                <a:srgbClr val="FFC000"/>
              </a:solidFill>
            </a:endParaRPr>
          </a:p>
          <a:p>
            <a:pPr marL="0" indent="0">
              <a:buNone/>
            </a:pPr>
            <a:endParaRPr lang="pt-BR" dirty="0">
              <a:solidFill>
                <a:srgbClr val="FFC000"/>
              </a:solidFill>
            </a:endParaRPr>
          </a:p>
          <a:p>
            <a:pPr marL="0" indent="0">
              <a:buNone/>
            </a:pPr>
            <a:r>
              <a:rPr lang="pt-BR" dirty="0" smtClean="0">
                <a:solidFill>
                  <a:srgbClr val="FFC000"/>
                </a:solidFill>
              </a:rPr>
              <a:t>São </a:t>
            </a:r>
            <a:r>
              <a:rPr lang="pt-BR" dirty="0">
                <a:solidFill>
                  <a:srgbClr val="FFC000"/>
                </a:solidFill>
              </a:rPr>
              <a:t>nichos dos jovens!!!</a:t>
            </a:r>
          </a:p>
          <a:p>
            <a:pPr marL="0" indent="0">
              <a:buNone/>
            </a:pPr>
            <a:endParaRPr lang="pt-BR" dirty="0"/>
          </a:p>
        </p:txBody>
      </p:sp>
    </p:spTree>
    <p:extLst>
      <p:ext uri="{BB962C8B-B14F-4D97-AF65-F5344CB8AC3E}">
        <p14:creationId xmlns:p14="http://schemas.microsoft.com/office/powerpoint/2010/main" val="4092575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animEffect transition="in" filter="box(in)">
                                      <p:cBhvr>
                                        <p:cTn id="7" dur="500"/>
                                        <p:tgtEl>
                                          <p:spTgt spid="552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5298">
                                            <p:txEl>
                                              <p:pRg st="2" end="2"/>
                                            </p:txEl>
                                          </p:spTgt>
                                        </p:tgtEl>
                                        <p:attrNameLst>
                                          <p:attrName>style.visibility</p:attrName>
                                        </p:attrNameLst>
                                      </p:cBhvr>
                                      <p:to>
                                        <p:strVal val="visible"/>
                                      </p:to>
                                    </p:set>
                                    <p:animEffect transition="in" filter="box(in)">
                                      <p:cBhvr>
                                        <p:cTn id="12" dur="500"/>
                                        <p:tgtEl>
                                          <p:spTgt spid="552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p:txBody>
          <a:bodyPr/>
          <a:lstStyle/>
          <a:p>
            <a:r>
              <a:rPr lang="pt-BR" dirty="0"/>
              <a:t>Jovem-Igreja-Espiritualidade</a:t>
            </a:r>
          </a:p>
        </p:txBody>
      </p:sp>
      <p:sp>
        <p:nvSpPr>
          <p:cNvPr id="4098" name="Rectangle 2"/>
          <p:cNvSpPr>
            <a:spLocks noGrp="1" noChangeArrowheads="1"/>
          </p:cNvSpPr>
          <p:nvPr>
            <p:ph type="body" idx="4294967295"/>
          </p:nvPr>
        </p:nvSpPr>
        <p:spPr>
          <a:xfrm>
            <a:off x="468313" y="1773238"/>
            <a:ext cx="8229600" cy="4525962"/>
          </a:xfrm>
        </p:spPr>
        <p:txBody>
          <a:bodyPr>
            <a:normAutofit/>
          </a:bodyPr>
          <a:lstStyle/>
          <a:p>
            <a:pPr marL="0" indent="0">
              <a:buNone/>
            </a:pPr>
            <a:r>
              <a:rPr lang="pt-BR" sz="4000" dirty="0">
                <a:solidFill>
                  <a:srgbClr val="FFC000"/>
                </a:solidFill>
              </a:rPr>
              <a:t>A </a:t>
            </a:r>
            <a:r>
              <a:rPr lang="pt-BR" sz="4000" dirty="0" smtClean="0">
                <a:solidFill>
                  <a:srgbClr val="FFC000"/>
                </a:solidFill>
              </a:rPr>
              <a:t>Igreja </a:t>
            </a:r>
            <a:r>
              <a:rPr lang="pt-BR" sz="4000" dirty="0">
                <a:solidFill>
                  <a:srgbClr val="FFC000"/>
                </a:solidFill>
              </a:rPr>
              <a:t>lida com uma </a:t>
            </a:r>
            <a:r>
              <a:rPr lang="pt-BR" sz="4000" dirty="0" smtClean="0">
                <a:solidFill>
                  <a:srgbClr val="FFC000"/>
                </a:solidFill>
              </a:rPr>
              <a:t>ideia </a:t>
            </a:r>
            <a:r>
              <a:rPr lang="pt-BR" sz="4000" dirty="0">
                <a:solidFill>
                  <a:srgbClr val="FFC000"/>
                </a:solidFill>
              </a:rPr>
              <a:t>de juventude e um modelo de trabalho com jovens que a tempos não corresponde mais à realidade do jovem e, no máximo, abrange apenas um grupo específico de jovem</a:t>
            </a:r>
            <a:r>
              <a:rPr lang="pt-BR" sz="4000" dirty="0"/>
              <a:t>.</a:t>
            </a:r>
          </a:p>
        </p:txBody>
      </p:sp>
    </p:spTree>
    <p:extLst>
      <p:ext uri="{BB962C8B-B14F-4D97-AF65-F5344CB8AC3E}">
        <p14:creationId xmlns:p14="http://schemas.microsoft.com/office/powerpoint/2010/main" val="48721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animEffect transition="in" filter="box(in)">
                                      <p:cBhvr>
                                        <p:cTn id="7" dur="500"/>
                                        <p:tgtEl>
                                          <p:spTgt spid="40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endParaRPr lang="pt-BR"/>
          </a:p>
        </p:txBody>
      </p:sp>
      <p:sp>
        <p:nvSpPr>
          <p:cNvPr id="31747" name="Rectangle 3"/>
          <p:cNvSpPr>
            <a:spLocks noGrp="1" noChangeArrowheads="1"/>
          </p:cNvSpPr>
          <p:nvPr>
            <p:ph type="body" idx="1"/>
          </p:nvPr>
        </p:nvSpPr>
        <p:spPr/>
        <p:txBody>
          <a:bodyPr/>
          <a:lstStyle/>
          <a:p>
            <a:endParaRPr lang="pt-BR"/>
          </a:p>
        </p:txBody>
      </p:sp>
      <p:pic>
        <p:nvPicPr>
          <p:cNvPr id="31748" name="Picture 4" descr="retiro_amigos_da_paz_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919413"/>
            <a:ext cx="9525000" cy="1269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4366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endParaRPr lang="pt-BR"/>
          </a:p>
        </p:txBody>
      </p:sp>
      <p:sp>
        <p:nvSpPr>
          <p:cNvPr id="107523" name="Rectangle 3"/>
          <p:cNvSpPr>
            <a:spLocks noGrp="1" noChangeArrowheads="1"/>
          </p:cNvSpPr>
          <p:nvPr>
            <p:ph type="body" idx="1"/>
          </p:nvPr>
        </p:nvSpPr>
        <p:spPr/>
        <p:txBody>
          <a:bodyPr/>
          <a:lstStyle/>
          <a:p>
            <a:endParaRPr lang="pt-BR"/>
          </a:p>
        </p:txBody>
      </p:sp>
      <p:pic>
        <p:nvPicPr>
          <p:cNvPr id="107525" name="Picture 5" descr="DSC027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75" y="631825"/>
            <a:ext cx="7461250" cy="5595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0760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endParaRPr lang="pt-BR"/>
          </a:p>
        </p:txBody>
      </p:sp>
      <p:sp>
        <p:nvSpPr>
          <p:cNvPr id="109571" name="Rectangle 3"/>
          <p:cNvSpPr>
            <a:spLocks noGrp="1" noChangeArrowheads="1"/>
          </p:cNvSpPr>
          <p:nvPr>
            <p:ph type="body" idx="1"/>
          </p:nvPr>
        </p:nvSpPr>
        <p:spPr/>
        <p:txBody>
          <a:bodyPr/>
          <a:lstStyle/>
          <a:p>
            <a:endParaRPr lang="pt-BR"/>
          </a:p>
        </p:txBody>
      </p:sp>
      <p:pic>
        <p:nvPicPr>
          <p:cNvPr id="109573" name="Picture 5" descr="DSC019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75" y="631825"/>
            <a:ext cx="7461250" cy="5595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6059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endParaRPr lang="pt-BR"/>
          </a:p>
        </p:txBody>
      </p:sp>
      <p:sp>
        <p:nvSpPr>
          <p:cNvPr id="101379" name="Rectangle 3"/>
          <p:cNvSpPr>
            <a:spLocks noGrp="1" noChangeArrowheads="1"/>
          </p:cNvSpPr>
          <p:nvPr>
            <p:ph type="body" idx="1"/>
          </p:nvPr>
        </p:nvSpPr>
        <p:spPr/>
        <p:txBody>
          <a:bodyPr/>
          <a:lstStyle/>
          <a:p>
            <a:endParaRPr lang="pt-BR"/>
          </a:p>
        </p:txBody>
      </p:sp>
      <p:pic>
        <p:nvPicPr>
          <p:cNvPr id="101380" name="Picture 4" descr="Imagens novembro 0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0"/>
            <a:ext cx="9217025" cy="691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5456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fundo_3.jpg"/>
          <p:cNvPicPr>
            <a:picLocks noChangeAspect="1"/>
          </p:cNvPicPr>
          <p:nvPr/>
        </p:nvPicPr>
        <p:blipFill>
          <a:blip r:embed="rId2" cstate="email"/>
          <a:stretch>
            <a:fillRect/>
          </a:stretch>
        </p:blipFill>
        <p:spPr>
          <a:xfrm>
            <a:off x="-113152" y="0"/>
            <a:ext cx="9184007" cy="5214950"/>
          </a:xfrm>
          <a:prstGeom prst="rect">
            <a:avLst/>
          </a:prstGeom>
        </p:spPr>
      </p:pic>
      <p:pic>
        <p:nvPicPr>
          <p:cNvPr id="3" name="Imagem 2" descr="logo.png"/>
          <p:cNvPicPr>
            <a:picLocks noChangeAspect="1"/>
          </p:cNvPicPr>
          <p:nvPr/>
        </p:nvPicPr>
        <p:blipFill>
          <a:blip r:embed="rId3" cstate="email"/>
          <a:stretch>
            <a:fillRect/>
          </a:stretch>
        </p:blipFill>
        <p:spPr>
          <a:xfrm>
            <a:off x="7643834" y="214290"/>
            <a:ext cx="872843" cy="1143008"/>
          </a:xfrm>
          <a:prstGeom prst="rect">
            <a:avLst/>
          </a:prstGeom>
        </p:spPr>
      </p:pic>
      <p:sp>
        <p:nvSpPr>
          <p:cNvPr id="4" name="Retângulo 3"/>
          <p:cNvSpPr/>
          <p:nvPr/>
        </p:nvSpPr>
        <p:spPr>
          <a:xfrm>
            <a:off x="467544" y="2276872"/>
            <a:ext cx="7488832" cy="1938992"/>
          </a:xfrm>
          <a:prstGeom prst="rect">
            <a:avLst/>
          </a:prstGeom>
        </p:spPr>
        <p:txBody>
          <a:bodyPr wrap="square">
            <a:spAutoFit/>
          </a:bodyPr>
          <a:lstStyle/>
          <a:p>
            <a:r>
              <a:rPr lang="pt-BR" sz="4000" b="1" dirty="0"/>
              <a:t>4. Por uma</a:t>
            </a:r>
            <a:br>
              <a:rPr lang="pt-BR" sz="4000" b="1" dirty="0"/>
            </a:br>
            <a:r>
              <a:rPr lang="pt-BR" sz="4000" b="1" dirty="0"/>
              <a:t>Comunidade </a:t>
            </a:r>
            <a:r>
              <a:rPr lang="pt-BR" sz="4000" b="1" dirty="0" smtClean="0"/>
              <a:t>Jovem Igreja </a:t>
            </a:r>
            <a:r>
              <a:rPr lang="pt-BR" sz="4000" b="1" dirty="0"/>
              <a:t>Viva</a:t>
            </a:r>
            <a:br>
              <a:rPr lang="pt-BR" sz="4000" b="1" dirty="0"/>
            </a:br>
            <a:endParaRPr lang="pt-BR" sz="4000" dirty="0"/>
          </a:p>
        </p:txBody>
      </p:sp>
      <p:sp>
        <p:nvSpPr>
          <p:cNvPr id="5" name="Retângulo 4"/>
          <p:cNvSpPr/>
          <p:nvPr/>
        </p:nvSpPr>
        <p:spPr>
          <a:xfrm>
            <a:off x="827584" y="4077072"/>
            <a:ext cx="7848872" cy="2308324"/>
          </a:xfrm>
          <a:prstGeom prst="rect">
            <a:avLst/>
          </a:prstGeom>
        </p:spPr>
        <p:txBody>
          <a:bodyPr wrap="square">
            <a:spAutoFit/>
          </a:bodyPr>
          <a:lstStyle/>
          <a:p>
            <a:pPr algn="ctr"/>
            <a:r>
              <a:rPr lang="pt-BR" sz="3600" dirty="0"/>
              <a:t>O que contribui nessa edificação?</a:t>
            </a:r>
          </a:p>
          <a:p>
            <a:pPr algn="ctr"/>
            <a:endParaRPr lang="pt-BR" sz="3600" dirty="0"/>
          </a:p>
          <a:p>
            <a:pPr algn="ctr"/>
            <a:r>
              <a:rPr lang="pt-BR" sz="3600" dirty="0"/>
              <a:t>Quais seriam algumas </a:t>
            </a:r>
            <a:r>
              <a:rPr lang="pt-BR" sz="3600" i="1" dirty="0"/>
              <a:t>marcas</a:t>
            </a:r>
            <a:r>
              <a:rPr lang="pt-BR" sz="3600" dirty="0"/>
              <a:t> dessa comunidade e igreja?</a:t>
            </a:r>
          </a:p>
        </p:txBody>
      </p:sp>
    </p:spTree>
    <p:extLst>
      <p:ext uri="{BB962C8B-B14F-4D97-AF65-F5344CB8AC3E}">
        <p14:creationId xmlns:p14="http://schemas.microsoft.com/office/powerpoint/2010/main" val="16139052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16632"/>
            <a:ext cx="6100002" cy="6580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04062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fundo_3.jpg"/>
          <p:cNvPicPr>
            <a:picLocks noChangeAspect="1"/>
          </p:cNvPicPr>
          <p:nvPr/>
        </p:nvPicPr>
        <p:blipFill>
          <a:blip r:embed="rId3" cstate="email"/>
          <a:stretch>
            <a:fillRect/>
          </a:stretch>
        </p:blipFill>
        <p:spPr>
          <a:xfrm>
            <a:off x="-43807" y="0"/>
            <a:ext cx="9184007" cy="5214950"/>
          </a:xfrm>
          <a:prstGeom prst="rect">
            <a:avLst/>
          </a:prstGeom>
        </p:spPr>
      </p:pic>
      <p:sp>
        <p:nvSpPr>
          <p:cNvPr id="3" name="Retângulo 2"/>
          <p:cNvSpPr/>
          <p:nvPr/>
        </p:nvSpPr>
        <p:spPr>
          <a:xfrm>
            <a:off x="371732" y="2650531"/>
            <a:ext cx="8352928" cy="3539430"/>
          </a:xfrm>
          <a:prstGeom prst="rect">
            <a:avLst/>
          </a:prstGeom>
        </p:spPr>
        <p:txBody>
          <a:bodyPr wrap="square">
            <a:spAutoFit/>
          </a:bodyPr>
          <a:lstStyle/>
          <a:p>
            <a:pPr marL="514350" indent="-514350">
              <a:buAutoNum type="arabicPeriod"/>
            </a:pPr>
            <a:r>
              <a:rPr lang="pt-BR" sz="3200" dirty="0" smtClean="0"/>
              <a:t>Pensamento verde</a:t>
            </a:r>
          </a:p>
          <a:p>
            <a:endParaRPr lang="pt-BR" sz="3200" dirty="0"/>
          </a:p>
          <a:p>
            <a:r>
              <a:rPr lang="pt-BR" sz="3200" dirty="0"/>
              <a:t>2. </a:t>
            </a:r>
            <a:r>
              <a:rPr lang="pt-BR" sz="3200" dirty="0" smtClean="0"/>
              <a:t>Novas formas de produção</a:t>
            </a:r>
            <a:endParaRPr lang="pt-BR" sz="3200" b="1" dirty="0"/>
          </a:p>
          <a:p>
            <a:endParaRPr lang="pt-BR" sz="3200" dirty="0"/>
          </a:p>
          <a:p>
            <a:r>
              <a:rPr lang="pt-BR" sz="3200" dirty="0"/>
              <a:t>3. </a:t>
            </a:r>
            <a:r>
              <a:rPr lang="pt-BR" sz="3200" dirty="0" smtClean="0"/>
              <a:t>Inter-relação pela rede virtual</a:t>
            </a:r>
            <a:endParaRPr lang="pt-BR" sz="3200" b="1" dirty="0"/>
          </a:p>
          <a:p>
            <a:endParaRPr lang="pt-BR" sz="3200" dirty="0"/>
          </a:p>
          <a:p>
            <a:r>
              <a:rPr lang="pt-BR" sz="3200" dirty="0"/>
              <a:t>4</a:t>
            </a:r>
            <a:r>
              <a:rPr lang="pt-BR" sz="3200" dirty="0" smtClean="0"/>
              <a:t>. Volta / busca por espiritualidade</a:t>
            </a:r>
            <a:endParaRPr lang="pt-BR" sz="3200" b="1" dirty="0" smtClean="0"/>
          </a:p>
        </p:txBody>
      </p:sp>
      <p:pic>
        <p:nvPicPr>
          <p:cNvPr id="4" name="Imagem 3" descr="logo.png"/>
          <p:cNvPicPr>
            <a:picLocks noChangeAspect="1"/>
          </p:cNvPicPr>
          <p:nvPr/>
        </p:nvPicPr>
        <p:blipFill>
          <a:blip r:embed="rId4" cstate="email"/>
          <a:stretch>
            <a:fillRect/>
          </a:stretch>
        </p:blipFill>
        <p:spPr>
          <a:xfrm>
            <a:off x="7643834" y="214290"/>
            <a:ext cx="872843" cy="1143008"/>
          </a:xfrm>
          <a:prstGeom prst="rect">
            <a:avLst/>
          </a:prstGeom>
        </p:spPr>
      </p:pic>
    </p:spTree>
    <p:extLst>
      <p:ext uri="{BB962C8B-B14F-4D97-AF65-F5344CB8AC3E}">
        <p14:creationId xmlns:p14="http://schemas.microsoft.com/office/powerpoint/2010/main" val="39315089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fundo_3.jpg"/>
          <p:cNvPicPr>
            <a:picLocks noChangeAspect="1"/>
          </p:cNvPicPr>
          <p:nvPr/>
        </p:nvPicPr>
        <p:blipFill>
          <a:blip r:embed="rId2" cstate="email"/>
          <a:stretch>
            <a:fillRect/>
          </a:stretch>
        </p:blipFill>
        <p:spPr>
          <a:xfrm>
            <a:off x="-113152" y="0"/>
            <a:ext cx="9184007" cy="5214950"/>
          </a:xfrm>
          <a:prstGeom prst="rect">
            <a:avLst/>
          </a:prstGeom>
        </p:spPr>
      </p:pic>
      <p:pic>
        <p:nvPicPr>
          <p:cNvPr id="3" name="Imagem 2" descr="logo.png"/>
          <p:cNvPicPr>
            <a:picLocks noChangeAspect="1"/>
          </p:cNvPicPr>
          <p:nvPr/>
        </p:nvPicPr>
        <p:blipFill>
          <a:blip r:embed="rId3" cstate="email"/>
          <a:stretch>
            <a:fillRect/>
          </a:stretch>
        </p:blipFill>
        <p:spPr>
          <a:xfrm>
            <a:off x="7643834" y="214290"/>
            <a:ext cx="872843" cy="1143008"/>
          </a:xfrm>
          <a:prstGeom prst="rect">
            <a:avLst/>
          </a:prstGeom>
        </p:spPr>
      </p:pic>
      <p:sp>
        <p:nvSpPr>
          <p:cNvPr id="4" name="Retângulo 3"/>
          <p:cNvSpPr/>
          <p:nvPr/>
        </p:nvSpPr>
        <p:spPr>
          <a:xfrm>
            <a:off x="948230" y="3140968"/>
            <a:ext cx="6809493" cy="769441"/>
          </a:xfrm>
          <a:prstGeom prst="rect">
            <a:avLst/>
          </a:prstGeom>
        </p:spPr>
        <p:txBody>
          <a:bodyPr wrap="none">
            <a:spAutoFit/>
          </a:bodyPr>
          <a:lstStyle/>
          <a:p>
            <a:r>
              <a:rPr lang="pt-BR" sz="4400" b="1" dirty="0" smtClean="0"/>
              <a:t>O </a:t>
            </a:r>
            <a:r>
              <a:rPr lang="pt-BR" sz="4400" b="1" dirty="0"/>
              <a:t>que estamos enxergando</a:t>
            </a:r>
            <a:r>
              <a:rPr lang="pt-BR" sz="4400" dirty="0"/>
              <a:t>?</a:t>
            </a:r>
          </a:p>
        </p:txBody>
      </p:sp>
    </p:spTree>
    <p:extLst>
      <p:ext uri="{BB962C8B-B14F-4D97-AF65-F5344CB8AC3E}">
        <p14:creationId xmlns:p14="http://schemas.microsoft.com/office/powerpoint/2010/main" val="25046878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fundo_3.jpg"/>
          <p:cNvPicPr>
            <a:picLocks noChangeAspect="1"/>
          </p:cNvPicPr>
          <p:nvPr/>
        </p:nvPicPr>
        <p:blipFill>
          <a:blip r:embed="rId3" cstate="email"/>
          <a:stretch>
            <a:fillRect/>
          </a:stretch>
        </p:blipFill>
        <p:spPr>
          <a:xfrm>
            <a:off x="-40007" y="-15984"/>
            <a:ext cx="9184007" cy="5214950"/>
          </a:xfrm>
          <a:prstGeom prst="rect">
            <a:avLst/>
          </a:prstGeom>
        </p:spPr>
      </p:pic>
      <p:pic>
        <p:nvPicPr>
          <p:cNvPr id="3" name="Imagem 2" descr="logo.png"/>
          <p:cNvPicPr>
            <a:picLocks noChangeAspect="1"/>
          </p:cNvPicPr>
          <p:nvPr/>
        </p:nvPicPr>
        <p:blipFill>
          <a:blip r:embed="rId4" cstate="email"/>
          <a:stretch>
            <a:fillRect/>
          </a:stretch>
        </p:blipFill>
        <p:spPr>
          <a:xfrm>
            <a:off x="7643834" y="214290"/>
            <a:ext cx="872843" cy="1143008"/>
          </a:xfrm>
          <a:prstGeom prst="rect">
            <a:avLst/>
          </a:prstGeom>
        </p:spPr>
      </p:pic>
      <p:sp>
        <p:nvSpPr>
          <p:cNvPr id="5" name="Retângulo 4"/>
          <p:cNvSpPr/>
          <p:nvPr/>
        </p:nvSpPr>
        <p:spPr>
          <a:xfrm>
            <a:off x="1043608" y="2413338"/>
            <a:ext cx="7200800" cy="3108543"/>
          </a:xfrm>
          <a:prstGeom prst="rect">
            <a:avLst/>
          </a:prstGeom>
        </p:spPr>
        <p:txBody>
          <a:bodyPr wrap="square">
            <a:spAutoFit/>
          </a:bodyPr>
          <a:lstStyle/>
          <a:p>
            <a:r>
              <a:rPr lang="pt-BR" sz="3200" dirty="0"/>
              <a:t>Palavra de um Pastor aposentado:</a:t>
            </a:r>
          </a:p>
          <a:p>
            <a:endParaRPr lang="pt-BR" sz="3200" dirty="0"/>
          </a:p>
          <a:p>
            <a:pPr>
              <a:buFontTx/>
              <a:buChar char="-"/>
            </a:pPr>
            <a:r>
              <a:rPr lang="pt-BR" sz="3200" dirty="0"/>
              <a:t>Rede de </a:t>
            </a:r>
            <a:r>
              <a:rPr lang="pt-BR" sz="3200" dirty="0" smtClean="0"/>
              <a:t>Oração</a:t>
            </a:r>
            <a:endParaRPr lang="pt-BR" sz="3200" dirty="0"/>
          </a:p>
          <a:p>
            <a:pPr>
              <a:buFontTx/>
              <a:buChar char="-"/>
            </a:pPr>
            <a:r>
              <a:rPr lang="pt-BR" sz="3200" dirty="0"/>
              <a:t>AMA Associação de Mútuo Amparo (Unimed)</a:t>
            </a:r>
          </a:p>
          <a:p>
            <a:pPr>
              <a:buFontTx/>
              <a:buChar char="-"/>
            </a:pPr>
            <a:endParaRPr lang="pt-BR" dirty="0"/>
          </a:p>
          <a:p>
            <a:r>
              <a:rPr lang="pt-BR" dirty="0"/>
              <a:t>(P. em. João Ruben Strauss, Joinville)</a:t>
            </a:r>
          </a:p>
        </p:txBody>
      </p:sp>
      <p:sp>
        <p:nvSpPr>
          <p:cNvPr id="6" name="Retângulo 5"/>
          <p:cNvSpPr/>
          <p:nvPr/>
        </p:nvSpPr>
        <p:spPr>
          <a:xfrm>
            <a:off x="1475656" y="1556792"/>
            <a:ext cx="6000040" cy="707886"/>
          </a:xfrm>
          <a:prstGeom prst="rect">
            <a:avLst/>
          </a:prstGeom>
        </p:spPr>
        <p:txBody>
          <a:bodyPr wrap="none">
            <a:spAutoFit/>
          </a:bodyPr>
          <a:lstStyle/>
          <a:p>
            <a:r>
              <a:rPr lang="pt-BR" sz="4000" dirty="0"/>
              <a:t>No caso de nós ministros/as</a:t>
            </a:r>
          </a:p>
        </p:txBody>
      </p:sp>
    </p:spTree>
    <p:extLst>
      <p:ext uri="{BB962C8B-B14F-4D97-AF65-F5344CB8AC3E}">
        <p14:creationId xmlns:p14="http://schemas.microsoft.com/office/powerpoint/2010/main" val="25438714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fundo_3.jpg"/>
          <p:cNvPicPr>
            <a:picLocks noChangeAspect="1"/>
          </p:cNvPicPr>
          <p:nvPr/>
        </p:nvPicPr>
        <p:blipFill>
          <a:blip r:embed="rId3" cstate="email"/>
          <a:stretch>
            <a:fillRect/>
          </a:stretch>
        </p:blipFill>
        <p:spPr>
          <a:xfrm>
            <a:off x="-186298" y="0"/>
            <a:ext cx="9184007" cy="5214950"/>
          </a:xfrm>
          <a:prstGeom prst="rect">
            <a:avLst/>
          </a:prstGeom>
        </p:spPr>
      </p:pic>
      <p:pic>
        <p:nvPicPr>
          <p:cNvPr id="3" name="Imagem 2" descr="logo.png"/>
          <p:cNvPicPr>
            <a:picLocks noChangeAspect="1"/>
          </p:cNvPicPr>
          <p:nvPr/>
        </p:nvPicPr>
        <p:blipFill>
          <a:blip r:embed="rId4" cstate="email"/>
          <a:stretch>
            <a:fillRect/>
          </a:stretch>
        </p:blipFill>
        <p:spPr>
          <a:xfrm>
            <a:off x="7643834" y="214290"/>
            <a:ext cx="872843" cy="1143008"/>
          </a:xfrm>
          <a:prstGeom prst="rect">
            <a:avLst/>
          </a:prstGeom>
        </p:spPr>
      </p:pic>
      <p:sp>
        <p:nvSpPr>
          <p:cNvPr id="4" name="Retângulo 3"/>
          <p:cNvSpPr/>
          <p:nvPr/>
        </p:nvSpPr>
        <p:spPr>
          <a:xfrm>
            <a:off x="1115616" y="3356992"/>
            <a:ext cx="5073761" cy="769441"/>
          </a:xfrm>
          <a:prstGeom prst="rect">
            <a:avLst/>
          </a:prstGeom>
        </p:spPr>
        <p:txBody>
          <a:bodyPr wrap="none">
            <a:spAutoFit/>
          </a:bodyPr>
          <a:lstStyle/>
          <a:p>
            <a:r>
              <a:rPr lang="pt-BR" sz="4400" dirty="0"/>
              <a:t>No caso da Vai e </a:t>
            </a:r>
            <a:r>
              <a:rPr lang="pt-BR" sz="4400" dirty="0" smtClean="0"/>
              <a:t>Vem</a:t>
            </a:r>
            <a:endParaRPr lang="pt-BR" sz="4400" dirty="0"/>
          </a:p>
        </p:txBody>
      </p:sp>
    </p:spTree>
    <p:extLst>
      <p:ext uri="{BB962C8B-B14F-4D97-AF65-F5344CB8AC3E}">
        <p14:creationId xmlns:p14="http://schemas.microsoft.com/office/powerpoint/2010/main" val="28269839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fundo_3.jpg"/>
          <p:cNvPicPr>
            <a:picLocks noChangeAspect="1"/>
          </p:cNvPicPr>
          <p:nvPr/>
        </p:nvPicPr>
        <p:blipFill>
          <a:blip r:embed="rId3" cstate="email"/>
          <a:stretch>
            <a:fillRect/>
          </a:stretch>
        </p:blipFill>
        <p:spPr>
          <a:xfrm>
            <a:off x="-186298" y="0"/>
            <a:ext cx="9184007" cy="5214950"/>
          </a:xfrm>
          <a:prstGeom prst="rect">
            <a:avLst/>
          </a:prstGeom>
        </p:spPr>
      </p:pic>
      <p:pic>
        <p:nvPicPr>
          <p:cNvPr id="3" name="Imagem 2" descr="logo.png"/>
          <p:cNvPicPr>
            <a:picLocks noChangeAspect="1"/>
          </p:cNvPicPr>
          <p:nvPr/>
        </p:nvPicPr>
        <p:blipFill>
          <a:blip r:embed="rId4" cstate="email"/>
          <a:stretch>
            <a:fillRect/>
          </a:stretch>
        </p:blipFill>
        <p:spPr>
          <a:xfrm>
            <a:off x="7643834" y="214290"/>
            <a:ext cx="872843" cy="1143008"/>
          </a:xfrm>
          <a:prstGeom prst="rect">
            <a:avLst/>
          </a:prstGeom>
        </p:spPr>
      </p:pic>
      <p:sp>
        <p:nvSpPr>
          <p:cNvPr id="5" name="Espaço Reservado para Conteúdo 2"/>
          <p:cNvSpPr txBox="1">
            <a:spLocks/>
          </p:cNvSpPr>
          <p:nvPr/>
        </p:nvSpPr>
        <p:spPr>
          <a:xfrm>
            <a:off x="683568" y="1628800"/>
            <a:ext cx="8229600" cy="492514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pt-BR" sz="3600" smtClean="0"/>
              <a:t>Lauro Reschke, agricultor, 41 anos, morador do distrito de Novo Três Passos, no município de Marechal Cândido Rondon – PR, tesoureiro da Comunidade Evangélica de Novo Três Passos, pertencente à Paróquia Evangélica de Nova Santa Rosa, da qual é vice-presidente, fala da sua experiência com a Campanha </a:t>
            </a:r>
            <a:r>
              <a:rPr lang="pt-BR" sz="3600" i="1" smtClean="0"/>
              <a:t>Vai e Vem</a:t>
            </a:r>
            <a:r>
              <a:rPr lang="pt-BR" sz="3600" smtClean="0"/>
              <a:t> em 2011.</a:t>
            </a:r>
            <a:endParaRPr lang="pt-BR" sz="3600" dirty="0"/>
          </a:p>
        </p:txBody>
      </p:sp>
    </p:spTree>
    <p:extLst>
      <p:ext uri="{BB962C8B-B14F-4D97-AF65-F5344CB8AC3E}">
        <p14:creationId xmlns:p14="http://schemas.microsoft.com/office/powerpoint/2010/main" val="2151871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fundo_3.jpg"/>
          <p:cNvPicPr>
            <a:picLocks noChangeAspect="1"/>
          </p:cNvPicPr>
          <p:nvPr/>
        </p:nvPicPr>
        <p:blipFill>
          <a:blip r:embed="rId3" cstate="email"/>
          <a:stretch>
            <a:fillRect/>
          </a:stretch>
        </p:blipFill>
        <p:spPr>
          <a:xfrm>
            <a:off x="-19784" y="-1"/>
            <a:ext cx="9144000" cy="5214950"/>
          </a:xfrm>
          <a:prstGeom prst="rect">
            <a:avLst/>
          </a:prstGeom>
        </p:spPr>
      </p:pic>
      <p:pic>
        <p:nvPicPr>
          <p:cNvPr id="3" name="Imagem 2" descr="logo.png"/>
          <p:cNvPicPr>
            <a:picLocks noChangeAspect="1"/>
          </p:cNvPicPr>
          <p:nvPr/>
        </p:nvPicPr>
        <p:blipFill>
          <a:blip r:embed="rId4" cstate="email"/>
          <a:stretch>
            <a:fillRect/>
          </a:stretch>
        </p:blipFill>
        <p:spPr>
          <a:xfrm>
            <a:off x="7643834" y="214290"/>
            <a:ext cx="872843" cy="1143008"/>
          </a:xfrm>
          <a:prstGeom prst="rect">
            <a:avLst/>
          </a:prstGeom>
        </p:spPr>
      </p:pic>
      <p:sp>
        <p:nvSpPr>
          <p:cNvPr id="6" name="Espaço Reservado para Conteúdo 2"/>
          <p:cNvSpPr txBox="1">
            <a:spLocks/>
          </p:cNvSpPr>
          <p:nvPr/>
        </p:nvSpPr>
        <p:spPr>
          <a:xfrm>
            <a:off x="457200" y="2618122"/>
            <a:ext cx="82296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pt-BR" dirty="0" smtClean="0"/>
          </a:p>
          <a:p>
            <a:pPr marL="0" indent="0">
              <a:buFont typeface="Arial" pitchFamily="34" charset="0"/>
              <a:buNone/>
            </a:pPr>
            <a:r>
              <a:rPr lang="pt-BR" sz="4000" dirty="0" smtClean="0"/>
              <a:t>Sem querer esconder erros e dificuldades, dar visibilidade ao que é bom na igreja, valorizar o positivo, o que anima e convida.</a:t>
            </a:r>
          </a:p>
          <a:p>
            <a:pPr marL="0" indent="0">
              <a:buFont typeface="Arial" pitchFamily="34" charset="0"/>
              <a:buNone/>
            </a:pPr>
            <a:endParaRPr lang="pt-BR" sz="4000" dirty="0" smtClean="0"/>
          </a:p>
          <a:p>
            <a:pPr marL="0" indent="0">
              <a:buFont typeface="Arial" pitchFamily="34" charset="0"/>
              <a:buNone/>
            </a:pPr>
            <a:endParaRPr lang="pt-BR" sz="4000" dirty="0"/>
          </a:p>
        </p:txBody>
      </p:sp>
      <p:sp>
        <p:nvSpPr>
          <p:cNvPr id="7" name="Título 1"/>
          <p:cNvSpPr txBox="1">
            <a:spLocks/>
          </p:cNvSpPr>
          <p:nvPr/>
        </p:nvSpPr>
        <p:spPr>
          <a:xfrm>
            <a:off x="437416" y="1623904"/>
            <a:ext cx="82296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dirty="0" smtClean="0"/>
              <a:t>Uma das marcas da</a:t>
            </a:r>
            <a:br>
              <a:rPr lang="pt-BR" dirty="0" smtClean="0"/>
            </a:br>
            <a:r>
              <a:rPr lang="pt-BR" dirty="0" smtClean="0"/>
              <a:t>Comunidade Jovem Igreja Viva</a:t>
            </a:r>
            <a:endParaRPr lang="pt-BR" dirty="0"/>
          </a:p>
        </p:txBody>
      </p:sp>
    </p:spTree>
    <p:extLst>
      <p:ext uri="{BB962C8B-B14F-4D97-AF65-F5344CB8AC3E}">
        <p14:creationId xmlns:p14="http://schemas.microsoft.com/office/powerpoint/2010/main" val="16468368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Meus documentos\Sinodo Sudeste jun2012\jovens brasileiros (Guilherme, Thaís, Tatiani e Eduard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758" y="2420888"/>
            <a:ext cx="7350914" cy="3805617"/>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a:xfrm>
            <a:off x="437416" y="1277888"/>
            <a:ext cx="8229600" cy="1143000"/>
          </a:xfrm>
          <a:prstGeom prst="rect">
            <a:avLst/>
          </a:prstGeom>
        </p:spPr>
        <p:txBody>
          <a:bodyPr>
            <a:normAutofit fontScale="3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dirty="0" smtClean="0"/>
              <a:t/>
            </a:r>
            <a:br>
              <a:rPr lang="pt-BR" dirty="0" smtClean="0"/>
            </a:br>
            <a:r>
              <a:rPr lang="pt-BR" sz="8000" dirty="0" smtClean="0"/>
              <a:t>Jovens que participaram do Intercâmbio</a:t>
            </a:r>
          </a:p>
          <a:p>
            <a:r>
              <a:rPr lang="pt-BR" sz="8000" dirty="0" smtClean="0"/>
              <a:t>IECLB – Igreja da Suécia</a:t>
            </a:r>
            <a:endParaRPr lang="pt-BR" sz="8000" dirty="0"/>
          </a:p>
        </p:txBody>
      </p:sp>
    </p:spTree>
    <p:extLst>
      <p:ext uri="{BB962C8B-B14F-4D97-AF65-F5344CB8AC3E}">
        <p14:creationId xmlns:p14="http://schemas.microsoft.com/office/powerpoint/2010/main" val="35913040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Meus documentos\Sinodo Sudeste jun2012\big_20427e8aaf5721f459ce675a77cd08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111" y="-315416"/>
            <a:ext cx="5377213" cy="7344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3927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fundo_3.jpg"/>
          <p:cNvPicPr>
            <a:picLocks noChangeAspect="1"/>
          </p:cNvPicPr>
          <p:nvPr/>
        </p:nvPicPr>
        <p:blipFill>
          <a:blip r:embed="rId2" cstate="email"/>
          <a:stretch>
            <a:fillRect/>
          </a:stretch>
        </p:blipFill>
        <p:spPr>
          <a:xfrm>
            <a:off x="36200" y="0"/>
            <a:ext cx="9144000" cy="5214950"/>
          </a:xfrm>
          <a:prstGeom prst="rect">
            <a:avLst/>
          </a:prstGeom>
        </p:spPr>
      </p:pic>
      <p:sp>
        <p:nvSpPr>
          <p:cNvPr id="3" name="Título 1"/>
          <p:cNvSpPr txBox="1">
            <a:spLocks/>
          </p:cNvSpPr>
          <p:nvPr/>
        </p:nvSpPr>
        <p:spPr>
          <a:xfrm>
            <a:off x="493400" y="2318812"/>
            <a:ext cx="82296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dirty="0" smtClean="0"/>
              <a:t>Uma outra marca da </a:t>
            </a:r>
            <a:br>
              <a:rPr lang="pt-BR" dirty="0" smtClean="0"/>
            </a:br>
            <a:r>
              <a:rPr lang="pt-BR" dirty="0" smtClean="0"/>
              <a:t>Comunidade Jovem Igreja Viva</a:t>
            </a:r>
            <a:endParaRPr lang="pt-BR" dirty="0"/>
          </a:p>
        </p:txBody>
      </p:sp>
      <p:sp>
        <p:nvSpPr>
          <p:cNvPr id="4" name="Espaço Reservado para Conteúdo 2"/>
          <p:cNvSpPr txBox="1">
            <a:spLocks/>
          </p:cNvSpPr>
          <p:nvPr/>
        </p:nvSpPr>
        <p:spPr>
          <a:xfrm>
            <a:off x="493400" y="2607475"/>
            <a:ext cx="8229600" cy="334096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pt-BR" dirty="0" smtClean="0"/>
          </a:p>
          <a:p>
            <a:pPr marL="0" indent="0">
              <a:buFont typeface="Arial" pitchFamily="34" charset="0"/>
              <a:buNone/>
            </a:pPr>
            <a:endParaRPr lang="pt-BR" dirty="0" smtClean="0"/>
          </a:p>
          <a:p>
            <a:pPr marL="0" indent="0">
              <a:buFont typeface="Arial" pitchFamily="34" charset="0"/>
              <a:buNone/>
            </a:pPr>
            <a:endParaRPr lang="pt-BR" sz="4000" dirty="0" smtClean="0"/>
          </a:p>
          <a:p>
            <a:pPr marL="0" indent="0">
              <a:buFont typeface="Arial" pitchFamily="34" charset="0"/>
              <a:buNone/>
            </a:pPr>
            <a:r>
              <a:rPr lang="pt-BR" sz="4000" dirty="0" smtClean="0"/>
              <a:t>O diálogo... em todos os lugares, a toda hora.</a:t>
            </a:r>
            <a:endParaRPr lang="pt-BR" sz="4000" dirty="0"/>
          </a:p>
        </p:txBody>
      </p:sp>
    </p:spTree>
    <p:extLst>
      <p:ext uri="{BB962C8B-B14F-4D97-AF65-F5344CB8AC3E}">
        <p14:creationId xmlns:p14="http://schemas.microsoft.com/office/powerpoint/2010/main" val="16631260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marL="0" indent="0">
              <a:buNone/>
            </a:pPr>
            <a:endParaRPr lang="pt-BR"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833100" cy="787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63291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marL="0" indent="0">
              <a:buNone/>
            </a:pPr>
            <a:endParaRPr lang="pt-BR"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07504"/>
            <a:ext cx="10780713" cy="796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68885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519" y="131142"/>
            <a:ext cx="6224109" cy="6898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07710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Uma outra marca da </a:t>
            </a:r>
            <a:br>
              <a:rPr lang="pt-BR" dirty="0"/>
            </a:br>
            <a:r>
              <a:rPr lang="pt-BR" dirty="0"/>
              <a:t>Comunidade Jovem Igreja Viva</a:t>
            </a:r>
          </a:p>
        </p:txBody>
      </p:sp>
      <p:sp>
        <p:nvSpPr>
          <p:cNvPr id="3" name="Espaço Reservado para Conteúdo 2"/>
          <p:cNvSpPr>
            <a:spLocks noGrp="1"/>
          </p:cNvSpPr>
          <p:nvPr>
            <p:ph idx="1"/>
          </p:nvPr>
        </p:nvSpPr>
        <p:spPr/>
        <p:txBody>
          <a:bodyPr>
            <a:normAutofit lnSpcReduction="10000"/>
          </a:bodyPr>
          <a:lstStyle/>
          <a:p>
            <a:pPr marL="0" indent="0">
              <a:buNone/>
            </a:pPr>
            <a:endParaRPr lang="pt-BR" dirty="0" smtClean="0"/>
          </a:p>
          <a:p>
            <a:pPr marL="0" indent="0">
              <a:buNone/>
            </a:pPr>
            <a:r>
              <a:rPr lang="pt-BR" sz="4000" dirty="0" smtClean="0"/>
              <a:t>Investir, investir, investir – dobrar, triplicar nossos investimentos na educação de crianças e adolescentes</a:t>
            </a:r>
          </a:p>
          <a:p>
            <a:pPr marL="0" indent="0">
              <a:buNone/>
            </a:pPr>
            <a:endParaRPr lang="pt-BR" sz="4000" dirty="0"/>
          </a:p>
          <a:p>
            <a:pPr marL="0" indent="0">
              <a:buNone/>
            </a:pPr>
            <a:r>
              <a:rPr lang="pt-BR" sz="4000" dirty="0" smtClean="0"/>
              <a:t>PECC – Plano de Educação Cristã Contínua</a:t>
            </a:r>
            <a:endParaRPr lang="pt-BR" sz="4000" dirty="0"/>
          </a:p>
        </p:txBody>
      </p:sp>
    </p:spTree>
    <p:extLst>
      <p:ext uri="{BB962C8B-B14F-4D97-AF65-F5344CB8AC3E}">
        <p14:creationId xmlns:p14="http://schemas.microsoft.com/office/powerpoint/2010/main" val="7239295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Comunidade Jovem</a:t>
            </a:r>
            <a:br>
              <a:rPr lang="pt-BR" dirty="0" smtClean="0"/>
            </a:br>
            <a:r>
              <a:rPr lang="pt-BR" dirty="0" smtClean="0"/>
              <a:t>Igreja Viva é inclusiva</a:t>
            </a:r>
            <a:endParaRPr lang="pt-BR" dirty="0"/>
          </a:p>
        </p:txBody>
      </p:sp>
      <p:sp>
        <p:nvSpPr>
          <p:cNvPr id="3" name="Espaço Reservado para Conteúdo 2"/>
          <p:cNvSpPr>
            <a:spLocks noGrp="1"/>
          </p:cNvSpPr>
          <p:nvPr>
            <p:ph idx="1"/>
          </p:nvPr>
        </p:nvSpPr>
        <p:spPr>
          <a:xfrm>
            <a:off x="457200" y="1600200"/>
            <a:ext cx="8229600" cy="4925144"/>
          </a:xfrm>
        </p:spPr>
        <p:txBody>
          <a:bodyPr>
            <a:noAutofit/>
          </a:bodyPr>
          <a:lstStyle/>
          <a:p>
            <a:pPr>
              <a:buFontTx/>
              <a:buChar char="-"/>
            </a:pPr>
            <a:r>
              <a:rPr lang="pt-BR" sz="4000" dirty="0" smtClean="0"/>
              <a:t>Inclui jovens</a:t>
            </a:r>
          </a:p>
          <a:p>
            <a:pPr>
              <a:buFontTx/>
              <a:buChar char="-"/>
            </a:pPr>
            <a:r>
              <a:rPr lang="pt-BR" sz="4000" dirty="0" smtClean="0"/>
              <a:t>Inclui crianças</a:t>
            </a:r>
          </a:p>
          <a:p>
            <a:pPr>
              <a:buFontTx/>
              <a:buChar char="-"/>
            </a:pPr>
            <a:r>
              <a:rPr lang="pt-BR" sz="4000" dirty="0" smtClean="0"/>
              <a:t>ordena mulheres: em 2012, são 30 anos</a:t>
            </a:r>
          </a:p>
          <a:p>
            <a:pPr>
              <a:buFontTx/>
              <a:buChar char="-"/>
            </a:pPr>
            <a:r>
              <a:rPr lang="pt-BR" sz="4000" dirty="0" smtClean="0"/>
              <a:t>Inclui e dignifica </a:t>
            </a:r>
            <a:r>
              <a:rPr lang="pt-BR" sz="4000" dirty="0" err="1" smtClean="0"/>
              <a:t>PcD</a:t>
            </a:r>
            <a:endParaRPr lang="pt-BR" sz="4000" dirty="0" smtClean="0"/>
          </a:p>
          <a:p>
            <a:pPr marL="0" indent="0">
              <a:buNone/>
            </a:pPr>
            <a:endParaRPr lang="pt-BR" sz="4000" dirty="0" smtClean="0"/>
          </a:p>
          <a:p>
            <a:pPr marL="0" indent="0">
              <a:buNone/>
            </a:pPr>
            <a:r>
              <a:rPr lang="pt-BR" sz="4000" dirty="0" smtClean="0"/>
              <a:t> </a:t>
            </a:r>
            <a:endParaRPr lang="pt-BR" sz="4000" dirty="0"/>
          </a:p>
        </p:txBody>
      </p:sp>
    </p:spTree>
    <p:extLst>
      <p:ext uri="{BB962C8B-B14F-4D97-AF65-F5344CB8AC3E}">
        <p14:creationId xmlns:p14="http://schemas.microsoft.com/office/powerpoint/2010/main" val="31791086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C:\Users\Leila Schwingel\Desktop\fotos CMD\Instalação da Diac. Isolete.jpg"/>
          <p:cNvPicPr/>
          <p:nvPr/>
        </p:nvPicPr>
        <p:blipFill>
          <a:blip r:embed="rId2">
            <a:extLst>
              <a:ext uri="{28A0092B-C50C-407E-A947-70E740481C1C}">
                <a14:useLocalDpi xmlns:a14="http://schemas.microsoft.com/office/drawing/2010/main" val="0"/>
              </a:ext>
            </a:extLst>
          </a:blip>
          <a:srcRect/>
          <a:stretch>
            <a:fillRect/>
          </a:stretch>
        </p:blipFill>
        <p:spPr bwMode="auto">
          <a:xfrm>
            <a:off x="1043608" y="404664"/>
            <a:ext cx="7056784" cy="5760640"/>
          </a:xfrm>
          <a:prstGeom prst="rect">
            <a:avLst/>
          </a:prstGeom>
          <a:noFill/>
          <a:ln>
            <a:noFill/>
          </a:ln>
        </p:spPr>
      </p:pic>
    </p:spTree>
    <p:extLst>
      <p:ext uri="{BB962C8B-B14F-4D97-AF65-F5344CB8AC3E}">
        <p14:creationId xmlns:p14="http://schemas.microsoft.com/office/powerpoint/2010/main" val="13100968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Meus documentos\Sinodo Sudeste jun2012\P20301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4509" y="633382"/>
            <a:ext cx="7454981" cy="5591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3370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Comunidade Jovem</a:t>
            </a:r>
            <a:br>
              <a:rPr lang="pt-BR" dirty="0" smtClean="0"/>
            </a:br>
            <a:r>
              <a:rPr lang="pt-BR" dirty="0" smtClean="0"/>
              <a:t>Igreja Viva é inclusiva</a:t>
            </a:r>
            <a:endParaRPr lang="pt-BR" dirty="0"/>
          </a:p>
        </p:txBody>
      </p:sp>
      <p:sp>
        <p:nvSpPr>
          <p:cNvPr id="3" name="Espaço Reservado para Conteúdo 2"/>
          <p:cNvSpPr>
            <a:spLocks noGrp="1"/>
          </p:cNvSpPr>
          <p:nvPr>
            <p:ph idx="1"/>
          </p:nvPr>
        </p:nvSpPr>
        <p:spPr>
          <a:xfrm>
            <a:off x="457200" y="1699592"/>
            <a:ext cx="8229600" cy="5257800"/>
          </a:xfrm>
        </p:spPr>
        <p:txBody>
          <a:bodyPr>
            <a:noAutofit/>
          </a:bodyPr>
          <a:lstStyle/>
          <a:p>
            <a:pPr>
              <a:buFontTx/>
              <a:buChar char="-"/>
            </a:pPr>
            <a:r>
              <a:rPr lang="pt-BR" sz="3600" dirty="0" smtClean="0"/>
              <a:t>celebra a comunhão </a:t>
            </a:r>
            <a:r>
              <a:rPr lang="pt-BR" sz="3600" dirty="0"/>
              <a:t>inclusiva; mesa </a:t>
            </a:r>
            <a:r>
              <a:rPr lang="pt-BR" sz="3600" dirty="0" smtClean="0"/>
              <a:t>aberta</a:t>
            </a:r>
          </a:p>
          <a:p>
            <a:pPr>
              <a:buFontTx/>
              <a:buChar char="-"/>
            </a:pPr>
            <a:r>
              <a:rPr lang="pt-BR" sz="3600" dirty="0"/>
              <a:t>e</a:t>
            </a:r>
            <a:r>
              <a:rPr lang="pt-BR" sz="3600" dirty="0" smtClean="0"/>
              <a:t>mpenha-se pela  </a:t>
            </a:r>
            <a:r>
              <a:rPr lang="pt-BR" sz="3600" dirty="0"/>
              <a:t>igualdade de gênero (liderança na igreja</a:t>
            </a:r>
            <a:r>
              <a:rPr lang="pt-BR" sz="3600" dirty="0" smtClean="0"/>
              <a:t>)</a:t>
            </a:r>
          </a:p>
          <a:p>
            <a:pPr>
              <a:buFontTx/>
              <a:buChar char="-"/>
            </a:pPr>
            <a:r>
              <a:rPr lang="pt-BR" sz="3600" dirty="0"/>
              <a:t>t</a:t>
            </a:r>
            <a:r>
              <a:rPr lang="pt-BR" sz="3600" dirty="0" smtClean="0"/>
              <a:t>enta compreender as pessoas </a:t>
            </a:r>
            <a:r>
              <a:rPr lang="pt-BR" sz="3600" dirty="0" err="1" smtClean="0"/>
              <a:t>homo-afetivas</a:t>
            </a:r>
            <a:r>
              <a:rPr lang="pt-BR" sz="3600" dirty="0" smtClean="0"/>
              <a:t> ao invés de estigmatizá-las</a:t>
            </a:r>
          </a:p>
          <a:p>
            <a:pPr>
              <a:buFontTx/>
              <a:buChar char="-"/>
            </a:pPr>
            <a:r>
              <a:rPr lang="pt-BR" sz="3600" dirty="0" smtClean="0"/>
              <a:t>trata pela ótica da </a:t>
            </a:r>
            <a:r>
              <a:rPr lang="pt-BR" sz="3600" dirty="0" err="1" smtClean="0"/>
              <a:t>diaconia</a:t>
            </a:r>
            <a:r>
              <a:rPr lang="pt-BR" sz="3600" dirty="0" smtClean="0"/>
              <a:t> membros </a:t>
            </a:r>
            <a:r>
              <a:rPr lang="pt-BR" sz="3600" dirty="0"/>
              <a:t>enfermos, acamados, afastados, </a:t>
            </a:r>
            <a:r>
              <a:rPr lang="pt-BR" sz="3600" dirty="0" smtClean="0"/>
              <a:t>enlutados</a:t>
            </a:r>
            <a:endParaRPr lang="pt-BR" sz="3600" dirty="0"/>
          </a:p>
          <a:p>
            <a:pPr marL="0" indent="0">
              <a:buNone/>
            </a:pPr>
            <a:r>
              <a:rPr lang="pt-BR" sz="3600" dirty="0" smtClean="0"/>
              <a:t> </a:t>
            </a:r>
            <a:endParaRPr lang="pt-BR" sz="3600" dirty="0"/>
          </a:p>
        </p:txBody>
      </p:sp>
    </p:spTree>
    <p:extLst>
      <p:ext uri="{BB962C8B-B14F-4D97-AF65-F5344CB8AC3E}">
        <p14:creationId xmlns:p14="http://schemas.microsoft.com/office/powerpoint/2010/main" val="18400370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D:\CONAD 2012 Fotos\DSC0314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343312"/>
            <a:ext cx="7560840" cy="6408712"/>
          </a:xfrm>
          <a:prstGeom prst="rect">
            <a:avLst/>
          </a:prstGeom>
          <a:noFill/>
          <a:ln>
            <a:noFill/>
          </a:ln>
        </p:spPr>
      </p:pic>
    </p:spTree>
    <p:extLst>
      <p:ext uri="{BB962C8B-B14F-4D97-AF65-F5344CB8AC3E}">
        <p14:creationId xmlns:p14="http://schemas.microsoft.com/office/powerpoint/2010/main" val="1853430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Meus documentos\Sinodo Sudeste jun2012\ReconciliaÃ§Ã£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5366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fundo_3.jpg"/>
          <p:cNvPicPr>
            <a:picLocks noChangeAspect="1"/>
          </p:cNvPicPr>
          <p:nvPr/>
        </p:nvPicPr>
        <p:blipFill>
          <a:blip r:embed="rId3" cstate="email"/>
          <a:stretch>
            <a:fillRect/>
          </a:stretch>
        </p:blipFill>
        <p:spPr>
          <a:xfrm>
            <a:off x="0" y="0"/>
            <a:ext cx="9144000" cy="5214950"/>
          </a:xfrm>
          <a:prstGeom prst="rect">
            <a:avLst/>
          </a:prstGeom>
        </p:spPr>
      </p:pic>
      <p:sp>
        <p:nvSpPr>
          <p:cNvPr id="3" name="Retângulo 2"/>
          <p:cNvSpPr/>
          <p:nvPr/>
        </p:nvSpPr>
        <p:spPr>
          <a:xfrm>
            <a:off x="899592" y="3105835"/>
            <a:ext cx="7416824" cy="1446550"/>
          </a:xfrm>
          <a:prstGeom prst="rect">
            <a:avLst/>
          </a:prstGeom>
        </p:spPr>
        <p:txBody>
          <a:bodyPr wrap="square">
            <a:spAutoFit/>
          </a:bodyPr>
          <a:lstStyle/>
          <a:p>
            <a:pPr algn="ctr"/>
            <a:r>
              <a:rPr lang="pt-BR" sz="4400" dirty="0"/>
              <a:t>Comunidade Jovem Igreja Viva</a:t>
            </a:r>
          </a:p>
          <a:p>
            <a:pPr algn="ctr"/>
            <a:r>
              <a:rPr lang="pt-BR" sz="4400" dirty="0"/>
              <a:t>tem história e faz história</a:t>
            </a:r>
          </a:p>
        </p:txBody>
      </p:sp>
    </p:spTree>
    <p:extLst>
      <p:ext uri="{BB962C8B-B14F-4D97-AF65-F5344CB8AC3E}">
        <p14:creationId xmlns:p14="http://schemas.microsoft.com/office/powerpoint/2010/main" val="32547499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Comunidade Jovem Igreja Viva</a:t>
            </a:r>
            <a:endParaRPr lang="pt-BR" dirty="0"/>
          </a:p>
        </p:txBody>
      </p:sp>
      <p:sp>
        <p:nvSpPr>
          <p:cNvPr id="3" name="Espaço Reservado para Conteúdo 2"/>
          <p:cNvSpPr>
            <a:spLocks noGrp="1"/>
          </p:cNvSpPr>
          <p:nvPr>
            <p:ph idx="1"/>
          </p:nvPr>
        </p:nvSpPr>
        <p:spPr/>
        <p:txBody>
          <a:bodyPr/>
          <a:lstStyle/>
          <a:p>
            <a:r>
              <a:rPr lang="pt-BR" sz="3600" dirty="0" smtClean="0"/>
              <a:t>é </a:t>
            </a:r>
            <a:r>
              <a:rPr lang="pt-BR" sz="3600" dirty="0"/>
              <a:t>fruto de uma história, valoriza e respeita sua história, </a:t>
            </a:r>
            <a:r>
              <a:rPr lang="pt-BR" sz="3600" dirty="0" smtClean="0"/>
              <a:t>mesmo assim revisa </a:t>
            </a:r>
            <a:r>
              <a:rPr lang="pt-BR" sz="3600" dirty="0"/>
              <a:t>sua história</a:t>
            </a:r>
          </a:p>
          <a:p>
            <a:r>
              <a:rPr lang="pt-BR" sz="3600" dirty="0" smtClean="0"/>
              <a:t>não </a:t>
            </a:r>
            <a:r>
              <a:rPr lang="pt-BR" sz="3600" dirty="0"/>
              <a:t>é “igreja velha”</a:t>
            </a:r>
          </a:p>
          <a:p>
            <a:r>
              <a:rPr lang="pt-BR" sz="3600" dirty="0" smtClean="0"/>
              <a:t>não </a:t>
            </a:r>
            <a:r>
              <a:rPr lang="pt-BR" sz="3600" dirty="0"/>
              <a:t>repete simplesmente o que foi</a:t>
            </a:r>
          </a:p>
          <a:p>
            <a:r>
              <a:rPr lang="pt-BR" sz="3600" dirty="0" smtClean="0"/>
              <a:t>mas também não </a:t>
            </a:r>
            <a:r>
              <a:rPr lang="pt-BR" sz="3600" dirty="0"/>
              <a:t>joga </a:t>
            </a:r>
            <a:r>
              <a:rPr lang="pt-BR" sz="3600" dirty="0" smtClean="0"/>
              <a:t>fora sua história, nem deixa desfigurar o seu rosto</a:t>
            </a:r>
            <a:endParaRPr lang="pt-BR" sz="3600" dirty="0"/>
          </a:p>
          <a:p>
            <a:pPr marL="0" indent="0">
              <a:buNone/>
            </a:pPr>
            <a:endParaRPr lang="pt-BR" dirty="0"/>
          </a:p>
        </p:txBody>
      </p:sp>
    </p:spTree>
    <p:extLst>
      <p:ext uri="{BB962C8B-B14F-4D97-AF65-F5344CB8AC3E}">
        <p14:creationId xmlns:p14="http://schemas.microsoft.com/office/powerpoint/2010/main" val="1557591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772816"/>
          </a:xfrm>
        </p:spPr>
        <p:txBody>
          <a:bodyPr>
            <a:normAutofit/>
          </a:bodyPr>
          <a:lstStyle/>
          <a:p>
            <a:r>
              <a:rPr lang="pt-BR" dirty="0" smtClean="0"/>
              <a:t>Não é por termos uma </a:t>
            </a:r>
            <a:r>
              <a:rPr lang="pt-BR" dirty="0"/>
              <a:t>longa e rica história </a:t>
            </a:r>
            <a:r>
              <a:rPr lang="pt-BR" dirty="0" smtClean="0"/>
              <a:t>que somos </a:t>
            </a:r>
            <a:r>
              <a:rPr lang="pt-BR" dirty="0"/>
              <a:t>“igreja velha</a:t>
            </a:r>
            <a:r>
              <a:rPr lang="pt-BR" dirty="0" smtClean="0"/>
              <a:t>”</a:t>
            </a:r>
            <a:endParaRPr lang="pt-BR" dirty="0"/>
          </a:p>
        </p:txBody>
      </p:sp>
      <p:sp>
        <p:nvSpPr>
          <p:cNvPr id="3" name="Espaço Reservado para Conteúdo 2"/>
          <p:cNvSpPr>
            <a:spLocks noGrp="1"/>
          </p:cNvSpPr>
          <p:nvPr>
            <p:ph idx="1"/>
          </p:nvPr>
        </p:nvSpPr>
        <p:spPr>
          <a:xfrm>
            <a:off x="457200" y="2276872"/>
            <a:ext cx="8229600" cy="4320480"/>
          </a:xfrm>
        </p:spPr>
        <p:txBody>
          <a:bodyPr>
            <a:normAutofit lnSpcReduction="10000"/>
          </a:bodyPr>
          <a:lstStyle/>
          <a:p>
            <a:pPr marL="0" indent="0">
              <a:buNone/>
            </a:pPr>
            <a:r>
              <a:rPr lang="pt-BR" sz="3600" dirty="0" smtClean="0"/>
              <a:t>“2012 </a:t>
            </a:r>
            <a:r>
              <a:rPr lang="pt-BR" sz="3600" dirty="0"/>
              <a:t>é oportunidade para a comunidade avaliar o que é ser comunidade jovem e não parar no tempo. Renovar-se constantemente para continuar a ser lugar para todos e todas: crianças, jovens, adultos, idosos</a:t>
            </a:r>
            <a:r>
              <a:rPr lang="pt-BR" sz="3600" dirty="0" smtClean="0"/>
              <a:t>”.</a:t>
            </a:r>
          </a:p>
          <a:p>
            <a:pPr marL="0" indent="0">
              <a:buNone/>
            </a:pPr>
            <a:endParaRPr lang="pt-BR" dirty="0"/>
          </a:p>
          <a:p>
            <a:pPr marL="0" indent="0">
              <a:buNone/>
            </a:pPr>
            <a:r>
              <a:rPr lang="pt-BR" dirty="0" smtClean="0"/>
              <a:t>(</a:t>
            </a:r>
            <a:r>
              <a:rPr lang="pt-BR" dirty="0"/>
              <a:t>trecho do texto-base do Tema)</a:t>
            </a:r>
          </a:p>
        </p:txBody>
      </p:sp>
    </p:spTree>
    <p:extLst>
      <p:ext uri="{BB962C8B-B14F-4D97-AF65-F5344CB8AC3E}">
        <p14:creationId xmlns:p14="http://schemas.microsoft.com/office/powerpoint/2010/main" val="13025454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fundo_3.jpg"/>
          <p:cNvPicPr>
            <a:picLocks noChangeAspect="1"/>
          </p:cNvPicPr>
          <p:nvPr/>
        </p:nvPicPr>
        <p:blipFill>
          <a:blip r:embed="rId2" cstate="email"/>
          <a:stretch>
            <a:fillRect/>
          </a:stretch>
        </p:blipFill>
        <p:spPr>
          <a:xfrm>
            <a:off x="214641" y="-1"/>
            <a:ext cx="8934727" cy="5073401"/>
          </a:xfrm>
          <a:prstGeom prst="rect">
            <a:avLst/>
          </a:prstGeom>
        </p:spPr>
      </p:pic>
      <p:sp>
        <p:nvSpPr>
          <p:cNvPr id="3" name="Retângulo 2"/>
          <p:cNvSpPr/>
          <p:nvPr/>
        </p:nvSpPr>
        <p:spPr>
          <a:xfrm>
            <a:off x="1331640" y="3573016"/>
            <a:ext cx="7803381" cy="830997"/>
          </a:xfrm>
          <a:prstGeom prst="rect">
            <a:avLst/>
          </a:prstGeom>
        </p:spPr>
        <p:txBody>
          <a:bodyPr wrap="square">
            <a:spAutoFit/>
          </a:bodyPr>
          <a:lstStyle/>
          <a:p>
            <a:r>
              <a:rPr lang="pt-BR" sz="4800" b="1" dirty="0"/>
              <a:t>1. Por que esse Tema?</a:t>
            </a:r>
          </a:p>
        </p:txBody>
      </p:sp>
      <p:pic>
        <p:nvPicPr>
          <p:cNvPr id="4" name="Imagem 3" descr="logo.png"/>
          <p:cNvPicPr>
            <a:picLocks noChangeAspect="1"/>
          </p:cNvPicPr>
          <p:nvPr/>
        </p:nvPicPr>
        <p:blipFill>
          <a:blip r:embed="rId3" cstate="email"/>
          <a:stretch>
            <a:fillRect/>
          </a:stretch>
        </p:blipFill>
        <p:spPr>
          <a:xfrm>
            <a:off x="7643834" y="214290"/>
            <a:ext cx="872843" cy="1143008"/>
          </a:xfrm>
          <a:prstGeom prst="rect">
            <a:avLst/>
          </a:prstGeom>
        </p:spPr>
      </p:pic>
    </p:spTree>
    <p:extLst>
      <p:ext uri="{BB962C8B-B14F-4D97-AF65-F5344CB8AC3E}">
        <p14:creationId xmlns:p14="http://schemas.microsoft.com/office/powerpoint/2010/main" val="6497651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fundo_3.jpg"/>
          <p:cNvPicPr>
            <a:picLocks noChangeAspect="1"/>
          </p:cNvPicPr>
          <p:nvPr/>
        </p:nvPicPr>
        <p:blipFill>
          <a:blip r:embed="rId3" cstate="email"/>
          <a:stretch>
            <a:fillRect/>
          </a:stretch>
        </p:blipFill>
        <p:spPr>
          <a:xfrm>
            <a:off x="0" y="0"/>
            <a:ext cx="9184007" cy="5214950"/>
          </a:xfrm>
          <a:prstGeom prst="rect">
            <a:avLst/>
          </a:prstGeom>
        </p:spPr>
      </p:pic>
      <p:pic>
        <p:nvPicPr>
          <p:cNvPr id="7" name="Imagem 6" descr="logo.png"/>
          <p:cNvPicPr>
            <a:picLocks noChangeAspect="1"/>
          </p:cNvPicPr>
          <p:nvPr/>
        </p:nvPicPr>
        <p:blipFill>
          <a:blip r:embed="rId4" cstate="email"/>
          <a:stretch>
            <a:fillRect/>
          </a:stretch>
        </p:blipFill>
        <p:spPr>
          <a:xfrm>
            <a:off x="7643834" y="214290"/>
            <a:ext cx="872843" cy="1143008"/>
          </a:xfrm>
          <a:prstGeom prst="rect">
            <a:avLst/>
          </a:prstGeom>
        </p:spPr>
      </p:pic>
      <p:sp>
        <p:nvSpPr>
          <p:cNvPr id="3" name="Espaço Reservado para Conteúdo 2"/>
          <p:cNvSpPr>
            <a:spLocks noGrp="1"/>
          </p:cNvSpPr>
          <p:nvPr>
            <p:ph idx="1"/>
          </p:nvPr>
        </p:nvSpPr>
        <p:spPr>
          <a:xfrm>
            <a:off x="571472" y="1052736"/>
            <a:ext cx="8229600" cy="5688631"/>
          </a:xfrm>
        </p:spPr>
        <p:txBody>
          <a:bodyPr>
            <a:normAutofit/>
          </a:bodyPr>
          <a:lstStyle/>
          <a:p>
            <a:pPr algn="ctr">
              <a:buNone/>
            </a:pPr>
            <a:endParaRPr lang="pt-BR"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buNone/>
            </a:pPr>
            <a:endParaRPr lang="pt-BR" sz="40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buNone/>
            </a:pPr>
            <a:r>
              <a:rPr lang="pt-BR" sz="4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Movida pelo Espírito Santo, brisa mansa e perene,</a:t>
            </a:r>
          </a:p>
          <a:p>
            <a:pPr algn="ctr">
              <a:buNone/>
            </a:pPr>
            <a:r>
              <a:rPr lang="pt-BR"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COMUNIDADE JOVEM – IGREJA VIVA</a:t>
            </a:r>
            <a:endParaRPr lang="pt-BR" sz="4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buNone/>
            </a:pPr>
            <a:r>
              <a:rPr lang="pt-BR" sz="4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é renovada e renova-se enquanto caminha</a:t>
            </a:r>
            <a:endParaRPr lang="pt-BR"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endParaRPr lang="pt-B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70537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anim calcmode="lin" valueType="num">
                                      <p:cBhvr>
                                        <p:cTn id="1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anim calcmode="lin" valueType="num">
                                      <p:cBhvr>
                                        <p:cTn id="2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fundo_3.jpg"/>
          <p:cNvPicPr>
            <a:picLocks noChangeAspect="1"/>
          </p:cNvPicPr>
          <p:nvPr/>
        </p:nvPicPr>
        <p:blipFill>
          <a:blip r:embed="rId3" cstate="email"/>
          <a:stretch>
            <a:fillRect/>
          </a:stretch>
        </p:blipFill>
        <p:spPr>
          <a:xfrm>
            <a:off x="0" y="0"/>
            <a:ext cx="9184007" cy="5214950"/>
          </a:xfrm>
          <a:prstGeom prst="rect">
            <a:avLst/>
          </a:prstGeom>
        </p:spPr>
      </p:pic>
      <p:pic>
        <p:nvPicPr>
          <p:cNvPr id="7" name="Imagem 6" descr="logo.png"/>
          <p:cNvPicPr>
            <a:picLocks noChangeAspect="1"/>
          </p:cNvPicPr>
          <p:nvPr/>
        </p:nvPicPr>
        <p:blipFill>
          <a:blip r:embed="rId4" cstate="email"/>
          <a:stretch>
            <a:fillRect/>
          </a:stretch>
        </p:blipFill>
        <p:spPr>
          <a:xfrm>
            <a:off x="7643834" y="214290"/>
            <a:ext cx="872843" cy="1143008"/>
          </a:xfrm>
          <a:prstGeom prst="rect">
            <a:avLst/>
          </a:prstGeom>
        </p:spPr>
      </p:pic>
      <p:sp>
        <p:nvSpPr>
          <p:cNvPr id="3" name="Espaço Reservado para Conteúdo 2"/>
          <p:cNvSpPr>
            <a:spLocks noGrp="1"/>
          </p:cNvSpPr>
          <p:nvPr>
            <p:ph idx="1"/>
          </p:nvPr>
        </p:nvSpPr>
        <p:spPr>
          <a:xfrm>
            <a:off x="571472" y="1052737"/>
            <a:ext cx="8229600" cy="4752528"/>
          </a:xfrm>
        </p:spPr>
        <p:txBody>
          <a:bodyPr>
            <a:normAutofit fontScale="92500"/>
          </a:bodyPr>
          <a:lstStyle/>
          <a:p>
            <a:pPr algn="ctr">
              <a:buNone/>
            </a:pPr>
            <a:endParaRPr lang="pt-B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buNone/>
            </a:pPr>
            <a:endParaRPr lang="pt-B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buNone/>
            </a:pPr>
            <a:r>
              <a:rPr lang="pt-BR"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Deus da Criação!</a:t>
            </a:r>
          </a:p>
          <a:p>
            <a:pPr algn="ctr">
              <a:buNone/>
            </a:pPr>
            <a:r>
              <a:rPr lang="pt-BR" sz="44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Faze de nós, mais e mais, a cada novo dia,</a:t>
            </a:r>
          </a:p>
          <a:p>
            <a:pPr algn="ctr">
              <a:buNone/>
            </a:pPr>
            <a:r>
              <a:rPr lang="pt-BR"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COMUNIDADE JOVEM – IGREJA VIVA</a:t>
            </a:r>
            <a:endParaRPr lang="pt-BR" sz="44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r">
              <a:buNone/>
            </a:pPr>
            <a:r>
              <a:rPr lang="pt-BR" sz="44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Amém.</a:t>
            </a:r>
            <a:endParaRPr lang="pt-BR"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endParaRPr lang="pt-B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31017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anim calcmode="lin" valueType="num">
                                      <p:cBhvr>
                                        <p:cTn id="1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anim calcmode="lin" valueType="num">
                                      <p:cBhvr>
                                        <p:cTn id="2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fundo_3.jpg"/>
          <p:cNvPicPr>
            <a:picLocks noChangeAspect="1"/>
          </p:cNvPicPr>
          <p:nvPr/>
        </p:nvPicPr>
        <p:blipFill>
          <a:blip r:embed="rId3" cstate="email"/>
          <a:stretch>
            <a:fillRect/>
          </a:stretch>
        </p:blipFill>
        <p:spPr>
          <a:xfrm>
            <a:off x="0" y="0"/>
            <a:ext cx="9184007" cy="5214950"/>
          </a:xfrm>
          <a:prstGeom prst="rect">
            <a:avLst/>
          </a:prstGeom>
        </p:spPr>
      </p:pic>
      <p:pic>
        <p:nvPicPr>
          <p:cNvPr id="7" name="Imagem 6" descr="logo.png"/>
          <p:cNvPicPr>
            <a:picLocks noChangeAspect="1"/>
          </p:cNvPicPr>
          <p:nvPr/>
        </p:nvPicPr>
        <p:blipFill>
          <a:blip r:embed="rId4" cstate="email"/>
          <a:stretch>
            <a:fillRect/>
          </a:stretch>
        </p:blipFill>
        <p:spPr>
          <a:xfrm>
            <a:off x="7643834" y="214290"/>
            <a:ext cx="872843" cy="1143008"/>
          </a:xfrm>
          <a:prstGeom prst="rect">
            <a:avLst/>
          </a:prstGeom>
        </p:spPr>
      </p:pic>
      <p:sp>
        <p:nvSpPr>
          <p:cNvPr id="3" name="Espaço Reservado para Conteúdo 2"/>
          <p:cNvSpPr>
            <a:spLocks noGrp="1"/>
          </p:cNvSpPr>
          <p:nvPr>
            <p:ph idx="1"/>
          </p:nvPr>
        </p:nvSpPr>
        <p:spPr>
          <a:xfrm>
            <a:off x="571472" y="1052737"/>
            <a:ext cx="8229600" cy="4752528"/>
          </a:xfrm>
        </p:spPr>
        <p:txBody>
          <a:bodyPr>
            <a:normAutofit/>
          </a:bodyPr>
          <a:lstStyle/>
          <a:p>
            <a:pPr algn="ctr">
              <a:buNone/>
            </a:pPr>
            <a:endParaRPr lang="pt-B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buNone/>
            </a:pPr>
            <a:endParaRPr lang="pt-B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buNone/>
            </a:pPr>
            <a:endParaRPr lang="pt-BR"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endParaRPr lang="pt-B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 name="Retângulo 1"/>
          <p:cNvSpPr/>
          <p:nvPr/>
        </p:nvSpPr>
        <p:spPr>
          <a:xfrm>
            <a:off x="1187624" y="3105835"/>
            <a:ext cx="7056784" cy="2123658"/>
          </a:xfrm>
          <a:prstGeom prst="rect">
            <a:avLst/>
          </a:prstGeom>
        </p:spPr>
        <p:txBody>
          <a:bodyPr wrap="square">
            <a:spAutoFit/>
          </a:bodyPr>
          <a:lstStyle/>
          <a:p>
            <a:pPr marL="514350" indent="-514350">
              <a:buAutoNum type="arabicPeriod"/>
            </a:pPr>
            <a:r>
              <a:rPr lang="pt-BR" sz="4400" dirty="0"/>
              <a:t>Onde eu vejo sinais da Comunidade Jovem </a:t>
            </a:r>
            <a:r>
              <a:rPr lang="pt-BR" sz="4400" dirty="0" smtClean="0"/>
              <a:t>Igreja </a:t>
            </a:r>
            <a:r>
              <a:rPr lang="pt-BR" sz="4400" dirty="0"/>
              <a:t>Viva aqui em nosso sínodo?</a:t>
            </a:r>
          </a:p>
        </p:txBody>
      </p:sp>
    </p:spTree>
    <p:extLst>
      <p:ext uri="{BB962C8B-B14F-4D97-AF65-F5344CB8AC3E}">
        <p14:creationId xmlns:p14="http://schemas.microsoft.com/office/powerpoint/2010/main" val="16109363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fundo_3.jpg"/>
          <p:cNvPicPr>
            <a:picLocks noChangeAspect="1"/>
          </p:cNvPicPr>
          <p:nvPr/>
        </p:nvPicPr>
        <p:blipFill>
          <a:blip r:embed="rId3" cstate="email"/>
          <a:stretch>
            <a:fillRect/>
          </a:stretch>
        </p:blipFill>
        <p:spPr>
          <a:xfrm>
            <a:off x="0" y="0"/>
            <a:ext cx="9184007" cy="5214950"/>
          </a:xfrm>
          <a:prstGeom prst="rect">
            <a:avLst/>
          </a:prstGeom>
        </p:spPr>
      </p:pic>
      <p:pic>
        <p:nvPicPr>
          <p:cNvPr id="7" name="Imagem 6" descr="logo.png"/>
          <p:cNvPicPr>
            <a:picLocks noChangeAspect="1"/>
          </p:cNvPicPr>
          <p:nvPr/>
        </p:nvPicPr>
        <p:blipFill>
          <a:blip r:embed="rId4" cstate="email"/>
          <a:stretch>
            <a:fillRect/>
          </a:stretch>
        </p:blipFill>
        <p:spPr>
          <a:xfrm>
            <a:off x="7643834" y="214290"/>
            <a:ext cx="872843" cy="1143008"/>
          </a:xfrm>
          <a:prstGeom prst="rect">
            <a:avLst/>
          </a:prstGeom>
        </p:spPr>
      </p:pic>
      <p:sp>
        <p:nvSpPr>
          <p:cNvPr id="3" name="Espaço Reservado para Conteúdo 2"/>
          <p:cNvSpPr>
            <a:spLocks noGrp="1"/>
          </p:cNvSpPr>
          <p:nvPr>
            <p:ph idx="1"/>
          </p:nvPr>
        </p:nvSpPr>
        <p:spPr>
          <a:xfrm>
            <a:off x="571472" y="1052737"/>
            <a:ext cx="8229600" cy="4752528"/>
          </a:xfrm>
        </p:spPr>
        <p:txBody>
          <a:bodyPr>
            <a:normAutofit/>
          </a:bodyPr>
          <a:lstStyle/>
          <a:p>
            <a:pPr algn="ctr">
              <a:buNone/>
            </a:pPr>
            <a:endParaRPr lang="pt-B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buNone/>
            </a:pPr>
            <a:endParaRPr lang="pt-B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buNone/>
            </a:pPr>
            <a:endParaRPr lang="pt-BR"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endParaRPr lang="pt-B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 name="Retângulo 1"/>
          <p:cNvSpPr/>
          <p:nvPr/>
        </p:nvSpPr>
        <p:spPr>
          <a:xfrm>
            <a:off x="899592" y="3105835"/>
            <a:ext cx="7488832" cy="2800767"/>
          </a:xfrm>
          <a:prstGeom prst="rect">
            <a:avLst/>
          </a:prstGeom>
        </p:spPr>
        <p:txBody>
          <a:bodyPr wrap="square">
            <a:spAutoFit/>
          </a:bodyPr>
          <a:lstStyle/>
          <a:p>
            <a:r>
              <a:rPr lang="pt-BR" sz="4400" dirty="0"/>
              <a:t>2. O que nós podemos/precisamos fazer para que esses sinais se multipliquem?</a:t>
            </a:r>
          </a:p>
        </p:txBody>
      </p:sp>
    </p:spTree>
    <p:extLst>
      <p:ext uri="{BB962C8B-B14F-4D97-AF65-F5344CB8AC3E}">
        <p14:creationId xmlns:p14="http://schemas.microsoft.com/office/powerpoint/2010/main" val="23054770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fundo_3.jpg"/>
          <p:cNvPicPr>
            <a:picLocks noChangeAspect="1"/>
          </p:cNvPicPr>
          <p:nvPr/>
        </p:nvPicPr>
        <p:blipFill>
          <a:blip r:embed="rId2" cstate="email"/>
          <a:stretch>
            <a:fillRect/>
          </a:stretch>
        </p:blipFill>
        <p:spPr>
          <a:xfrm>
            <a:off x="-43807" y="0"/>
            <a:ext cx="9184007" cy="5214950"/>
          </a:xfrm>
          <a:prstGeom prst="rect">
            <a:avLst/>
          </a:prstGeom>
        </p:spPr>
      </p:pic>
      <p:sp>
        <p:nvSpPr>
          <p:cNvPr id="3" name="Retângulo 2"/>
          <p:cNvSpPr/>
          <p:nvPr/>
        </p:nvSpPr>
        <p:spPr>
          <a:xfrm>
            <a:off x="467544" y="2420888"/>
            <a:ext cx="8496944" cy="4031873"/>
          </a:xfrm>
          <a:prstGeom prst="rect">
            <a:avLst/>
          </a:prstGeom>
        </p:spPr>
        <p:txBody>
          <a:bodyPr wrap="square">
            <a:spAutoFit/>
          </a:bodyPr>
          <a:lstStyle/>
          <a:p>
            <a:pPr>
              <a:buFontTx/>
              <a:buChar char="-"/>
            </a:pPr>
            <a:r>
              <a:rPr lang="pt-BR" sz="3200" dirty="0"/>
              <a:t>Há muito tempo, e em quase todas as comunidades, pergunta-se: “onde estão os e as jovens da comunidade?”</a:t>
            </a:r>
          </a:p>
          <a:p>
            <a:pPr>
              <a:buFontTx/>
              <a:buChar char="-"/>
            </a:pPr>
            <a:r>
              <a:rPr lang="pt-BR" sz="3200" dirty="0"/>
              <a:t>“No culto cresce o número de cabeças grisalhas”.</a:t>
            </a:r>
          </a:p>
          <a:p>
            <a:pPr>
              <a:buFontTx/>
              <a:buChar char="-"/>
            </a:pPr>
            <a:r>
              <a:rPr lang="pt-BR" sz="3200" dirty="0"/>
              <a:t>“No meu tempo... os jovens participavam da igreja”. </a:t>
            </a:r>
          </a:p>
          <a:p>
            <a:r>
              <a:rPr lang="pt-BR" sz="3200" dirty="0"/>
              <a:t>Esta é uma das razões para a definição desse Tema: a presença ou ausência de jovens na igreja.</a:t>
            </a:r>
          </a:p>
        </p:txBody>
      </p:sp>
      <p:pic>
        <p:nvPicPr>
          <p:cNvPr id="4" name="Imagem 3" descr="logo.png"/>
          <p:cNvPicPr>
            <a:picLocks noChangeAspect="1"/>
          </p:cNvPicPr>
          <p:nvPr/>
        </p:nvPicPr>
        <p:blipFill>
          <a:blip r:embed="rId3" cstate="email"/>
          <a:stretch>
            <a:fillRect/>
          </a:stretch>
        </p:blipFill>
        <p:spPr>
          <a:xfrm>
            <a:off x="7643834" y="214290"/>
            <a:ext cx="872843" cy="1143008"/>
          </a:xfrm>
          <a:prstGeom prst="rect">
            <a:avLst/>
          </a:prstGeom>
        </p:spPr>
      </p:pic>
    </p:spTree>
    <p:extLst>
      <p:ext uri="{BB962C8B-B14F-4D97-AF65-F5344CB8AC3E}">
        <p14:creationId xmlns:p14="http://schemas.microsoft.com/office/powerpoint/2010/main" val="34530596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fundo_3.jpg"/>
          <p:cNvPicPr>
            <a:picLocks noChangeAspect="1"/>
          </p:cNvPicPr>
          <p:nvPr/>
        </p:nvPicPr>
        <p:blipFill>
          <a:blip r:embed="rId3" cstate="email"/>
          <a:stretch>
            <a:fillRect/>
          </a:stretch>
        </p:blipFill>
        <p:spPr>
          <a:xfrm>
            <a:off x="-43807" y="0"/>
            <a:ext cx="9184007" cy="5214950"/>
          </a:xfrm>
          <a:prstGeom prst="rect">
            <a:avLst/>
          </a:prstGeom>
        </p:spPr>
      </p:pic>
      <p:sp>
        <p:nvSpPr>
          <p:cNvPr id="3" name="Retângulo 2"/>
          <p:cNvSpPr/>
          <p:nvPr/>
        </p:nvSpPr>
        <p:spPr>
          <a:xfrm>
            <a:off x="229072" y="2253532"/>
            <a:ext cx="8244408" cy="707886"/>
          </a:xfrm>
          <a:prstGeom prst="rect">
            <a:avLst/>
          </a:prstGeom>
        </p:spPr>
        <p:txBody>
          <a:bodyPr wrap="square">
            <a:spAutoFit/>
          </a:bodyPr>
          <a:lstStyle/>
          <a:p>
            <a:r>
              <a:rPr lang="pt-BR" sz="4000" u="sng" dirty="0"/>
              <a:t>Outra razão</a:t>
            </a:r>
            <a:r>
              <a:rPr lang="pt-BR" sz="4000" dirty="0"/>
              <a:t>: O diálogo com o CONAJE</a:t>
            </a:r>
          </a:p>
        </p:txBody>
      </p:sp>
      <p:sp>
        <p:nvSpPr>
          <p:cNvPr id="4" name="Retângulo 3"/>
          <p:cNvSpPr/>
          <p:nvPr/>
        </p:nvSpPr>
        <p:spPr>
          <a:xfrm>
            <a:off x="330048" y="3140968"/>
            <a:ext cx="8436296" cy="3416320"/>
          </a:xfrm>
          <a:prstGeom prst="rect">
            <a:avLst/>
          </a:prstGeom>
        </p:spPr>
        <p:txBody>
          <a:bodyPr wrap="square">
            <a:spAutoFit/>
          </a:bodyPr>
          <a:lstStyle/>
          <a:p>
            <a:r>
              <a:rPr lang="pt-BR" sz="3600" dirty="0"/>
              <a:t>a coordenação nacional do trabalho com jovens ajudou a provocar a definição de um Tema que desse mais atenção à </a:t>
            </a:r>
            <a:r>
              <a:rPr lang="pt-BR" sz="3600" dirty="0" smtClean="0"/>
              <a:t>juventude; </a:t>
            </a:r>
          </a:p>
          <a:p>
            <a:r>
              <a:rPr lang="pt-BR" sz="3600" dirty="0"/>
              <a:t>Jovens sinalizando que são protagonistas: agentes, presença viva, sujeitos ativos</a:t>
            </a:r>
          </a:p>
          <a:p>
            <a:endParaRPr lang="pt-BR" sz="3600" dirty="0"/>
          </a:p>
        </p:txBody>
      </p:sp>
      <p:pic>
        <p:nvPicPr>
          <p:cNvPr id="5" name="Imagem 4" descr="logo.png"/>
          <p:cNvPicPr>
            <a:picLocks noChangeAspect="1"/>
          </p:cNvPicPr>
          <p:nvPr/>
        </p:nvPicPr>
        <p:blipFill>
          <a:blip r:embed="rId4" cstate="email"/>
          <a:stretch>
            <a:fillRect/>
          </a:stretch>
        </p:blipFill>
        <p:spPr>
          <a:xfrm>
            <a:off x="7643834" y="214290"/>
            <a:ext cx="872843" cy="1143008"/>
          </a:xfrm>
          <a:prstGeom prst="rect">
            <a:avLst/>
          </a:prstGeom>
        </p:spPr>
      </p:pic>
    </p:spTree>
    <p:extLst>
      <p:ext uri="{BB962C8B-B14F-4D97-AF65-F5344CB8AC3E}">
        <p14:creationId xmlns:p14="http://schemas.microsoft.com/office/powerpoint/2010/main" val="28891010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fundo_3.jpg"/>
          <p:cNvPicPr>
            <a:picLocks noChangeAspect="1"/>
          </p:cNvPicPr>
          <p:nvPr/>
        </p:nvPicPr>
        <p:blipFill>
          <a:blip r:embed="rId2" cstate="email"/>
          <a:stretch>
            <a:fillRect/>
          </a:stretch>
        </p:blipFill>
        <p:spPr>
          <a:xfrm>
            <a:off x="-43807" y="0"/>
            <a:ext cx="9184007" cy="5214950"/>
          </a:xfrm>
          <a:prstGeom prst="rect">
            <a:avLst/>
          </a:prstGeom>
        </p:spPr>
      </p:pic>
      <p:sp>
        <p:nvSpPr>
          <p:cNvPr id="3" name="Retângulo 2"/>
          <p:cNvSpPr/>
          <p:nvPr/>
        </p:nvSpPr>
        <p:spPr>
          <a:xfrm>
            <a:off x="827976" y="4221088"/>
            <a:ext cx="7019870" cy="707886"/>
          </a:xfrm>
          <a:prstGeom prst="rect">
            <a:avLst/>
          </a:prstGeom>
        </p:spPr>
        <p:txBody>
          <a:bodyPr wrap="none">
            <a:spAutoFit/>
          </a:bodyPr>
          <a:lstStyle/>
          <a:p>
            <a:r>
              <a:rPr lang="pt-BR" sz="4000" u="sng" dirty="0"/>
              <a:t>+Outra razão</a:t>
            </a:r>
            <a:r>
              <a:rPr lang="pt-BR" sz="4000" dirty="0"/>
              <a:t>: A vida comunitária</a:t>
            </a:r>
          </a:p>
        </p:txBody>
      </p:sp>
      <p:pic>
        <p:nvPicPr>
          <p:cNvPr id="4" name="Imagem 3" descr="logo.png"/>
          <p:cNvPicPr>
            <a:picLocks noChangeAspect="1"/>
          </p:cNvPicPr>
          <p:nvPr/>
        </p:nvPicPr>
        <p:blipFill>
          <a:blip r:embed="rId3" cstate="email"/>
          <a:stretch>
            <a:fillRect/>
          </a:stretch>
        </p:blipFill>
        <p:spPr>
          <a:xfrm>
            <a:off x="7643834" y="214290"/>
            <a:ext cx="872843" cy="1143008"/>
          </a:xfrm>
          <a:prstGeom prst="rect">
            <a:avLst/>
          </a:prstGeom>
        </p:spPr>
      </p:pic>
    </p:spTree>
    <p:extLst>
      <p:ext uri="{BB962C8B-B14F-4D97-AF65-F5344CB8AC3E}">
        <p14:creationId xmlns:p14="http://schemas.microsoft.com/office/powerpoint/2010/main" val="326981403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4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5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6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7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8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urso">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0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3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1827</TotalTime>
  <Words>3318</Words>
  <Application>Microsoft Office PowerPoint</Application>
  <PresentationFormat>Apresentação na tela (4:3)</PresentationFormat>
  <Paragraphs>296</Paragraphs>
  <Slides>63</Slides>
  <Notes>35</Notes>
  <HiddenSlides>0</HiddenSlides>
  <MMClips>0</MMClips>
  <ScaleCrop>false</ScaleCrop>
  <HeadingPairs>
    <vt:vector size="4" baseType="variant">
      <vt:variant>
        <vt:lpstr>Tema</vt:lpstr>
      </vt:variant>
      <vt:variant>
        <vt:i4>14</vt:i4>
      </vt:variant>
      <vt:variant>
        <vt:lpstr>Títulos de slides</vt:lpstr>
      </vt:variant>
      <vt:variant>
        <vt:i4>63</vt:i4>
      </vt:variant>
    </vt:vector>
  </HeadingPairs>
  <TitlesOfParts>
    <vt:vector size="77" baseType="lpstr">
      <vt:lpstr>Tema do Office</vt:lpstr>
      <vt:lpstr>3_Tema do Office</vt:lpstr>
      <vt:lpstr>4_Tema do Office</vt:lpstr>
      <vt:lpstr>5_Tema do Office</vt:lpstr>
      <vt:lpstr>6_Tema do Office</vt:lpstr>
      <vt:lpstr>10_Tema do Office</vt:lpstr>
      <vt:lpstr>11_Tema do Office</vt:lpstr>
      <vt:lpstr>12_Tema do Office</vt:lpstr>
      <vt:lpstr>13_Tema do Office</vt:lpstr>
      <vt:lpstr>14_Tema do Office</vt:lpstr>
      <vt:lpstr>15_Tema do Office</vt:lpstr>
      <vt:lpstr>16_Tema do Office</vt:lpstr>
      <vt:lpstr>17_Tema do Office</vt:lpstr>
      <vt:lpstr>18_Tema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Amigos da Paz</vt:lpstr>
      <vt:lpstr>Apresentação do PowerPoint</vt:lpstr>
      <vt:lpstr>Vamos cantar?</vt:lpstr>
      <vt:lpstr>Apresentação do PowerPoint</vt:lpstr>
      <vt:lpstr>Apresentação do PowerPoint</vt:lpstr>
      <vt:lpstr>Sociedade e Cultura</vt:lpstr>
      <vt:lpstr>Família</vt:lpstr>
      <vt:lpstr>Apresentação do PowerPoint</vt:lpstr>
      <vt:lpstr>Apresentação do PowerPoint</vt:lpstr>
      <vt:lpstr>Apresentação do PowerPoint</vt:lpstr>
      <vt:lpstr>Apresentação do PowerPoint</vt:lpstr>
      <vt:lpstr>Apresentação do PowerPoint</vt:lpstr>
      <vt:lpstr>Jovem-Igreja-Espiritualidade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Uma outra marca da  Comunidade Jovem Igreja Viva</vt:lpstr>
      <vt:lpstr>Comunidade Jovem Igreja Viva é inclusiva</vt:lpstr>
      <vt:lpstr>Apresentação do PowerPoint</vt:lpstr>
      <vt:lpstr>Apresentação do PowerPoint</vt:lpstr>
      <vt:lpstr>Comunidade Jovem Igreja Viva é inclusiva</vt:lpstr>
      <vt:lpstr>Apresentação do PowerPoint</vt:lpstr>
      <vt:lpstr>Apresentação do PowerPoint</vt:lpstr>
      <vt:lpstr>Apresentação do PowerPoint</vt:lpstr>
      <vt:lpstr>Comunidade Jovem Igreja Viva</vt:lpstr>
      <vt:lpstr>Não é por termos uma longa e rica história que somos “igreja velha”</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aile</dc:creator>
  <cp:lastModifiedBy>Ingrit</cp:lastModifiedBy>
  <cp:revision>179</cp:revision>
  <cp:lastPrinted>2012-02-27T12:24:58Z</cp:lastPrinted>
  <dcterms:created xsi:type="dcterms:W3CDTF">2011-08-28T22:19:49Z</dcterms:created>
  <dcterms:modified xsi:type="dcterms:W3CDTF">2012-06-09T12:27:56Z</dcterms:modified>
</cp:coreProperties>
</file>